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5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pricots" charset="1" panose="00000000000000000000"/>
      <p:regular r:id="rId10"/>
    </p:embeddedFont>
    <p:embeddedFont>
      <p:font typeface="Rubik" charset="1" panose="00000000000000000000"/>
      <p:regular r:id="rId11"/>
    </p:embeddedFont>
    <p:embeddedFont>
      <p:font typeface="Rubik Bold" charset="1" panose="00000800000000000000"/>
      <p:regular r:id="rId12"/>
    </p:embeddedFont>
    <p:embeddedFont>
      <p:font typeface="Rubik Italics" charset="1" panose="00000000000000000000"/>
      <p:regular r:id="rId13"/>
    </p:embeddedFont>
    <p:embeddedFont>
      <p:font typeface="Rubik Bold Italics" charset="1" panose="00000800000000000000"/>
      <p:regular r:id="rId14"/>
    </p:embeddedFont>
    <p:embeddedFont>
      <p:font typeface="Rubik Light" charset="1" panose="00000400000000000000"/>
      <p:regular r:id="rId15"/>
    </p:embeddedFont>
    <p:embeddedFont>
      <p:font typeface="Rubik Light Italics" charset="1" panose="00000400000000000000"/>
      <p:regular r:id="rId16"/>
    </p:embeddedFont>
    <p:embeddedFont>
      <p:font typeface="Rubik Medium" charset="1" panose="00000600000000000000"/>
      <p:regular r:id="rId17"/>
    </p:embeddedFont>
    <p:embeddedFont>
      <p:font typeface="Rubik Medium Italics" charset="1" panose="00000600000000000000"/>
      <p:regular r:id="rId18"/>
    </p:embeddedFont>
    <p:embeddedFont>
      <p:font typeface="Rubik Semi-Bold" charset="1" panose="00000000000000000000"/>
      <p:regular r:id="rId19"/>
    </p:embeddedFont>
    <p:embeddedFont>
      <p:font typeface="Rubik Semi-Bold Italics" charset="1" panose="00000000000000000000"/>
      <p:regular r:id="rId20"/>
    </p:embeddedFont>
    <p:embeddedFont>
      <p:font typeface="Rubik Heavy" charset="1" panose="00000A00000000000000"/>
      <p:regular r:id="rId21"/>
    </p:embeddedFont>
    <p:embeddedFont>
      <p:font typeface="Rubik Heavy Italics" charset="1" panose="00000A00000000000000"/>
      <p:regular r:id="rId22"/>
    </p:embeddedFont>
    <p:embeddedFont>
      <p:font typeface="Nourd" charset="1" panose="00000500000000000000"/>
      <p:regular r:id="rId23"/>
    </p:embeddedFont>
    <p:embeddedFont>
      <p:font typeface="Nourd Bold" charset="1" panose="00000800000000000000"/>
      <p:regular r:id="rId24"/>
    </p:embeddedFont>
    <p:embeddedFont>
      <p:font typeface="Nourd Light" charset="1" panose="00000400000000000000"/>
      <p:regular r:id="rId25"/>
    </p:embeddedFont>
    <p:embeddedFont>
      <p:font typeface="Nourd Medium" charset="1" panose="00000600000000000000"/>
      <p:regular r:id="rId26"/>
    </p:embeddedFont>
    <p:embeddedFont>
      <p:font typeface="Nourd Semi-Bold" charset="1" panose="00000700000000000000"/>
      <p:regular r:id="rId27"/>
    </p:embeddedFont>
    <p:embeddedFont>
      <p:font typeface="Nourd Heavy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43" Target="slides/slide15.xml" Type="http://schemas.openxmlformats.org/officeDocument/2006/relationships/slide"/><Relationship Id="rId44" Target="slides/slide16.xml" Type="http://schemas.openxmlformats.org/officeDocument/2006/relationships/slide"/><Relationship Id="rId45" Target="slides/slide17.xml" Type="http://schemas.openxmlformats.org/officeDocument/2006/relationships/slide"/><Relationship Id="rId46" Target="slides/slide18.xml" Type="http://schemas.openxmlformats.org/officeDocument/2006/relationships/slide"/><Relationship Id="rId47" Target="slides/slide19.xml" Type="http://schemas.openxmlformats.org/officeDocument/2006/relationships/slide"/><Relationship Id="rId48" Target="slides/slide20.xml" Type="http://schemas.openxmlformats.org/officeDocument/2006/relationships/slide"/><Relationship Id="rId49" Target="slides/slide21.xml" Type="http://schemas.openxmlformats.org/officeDocument/2006/relationships/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slides/slide23.xml" Type="http://schemas.openxmlformats.org/officeDocument/2006/relationships/slide"/><Relationship Id="rId52" Target="slides/slide24.xml" Type="http://schemas.openxmlformats.org/officeDocument/2006/relationships/slide"/><Relationship Id="rId53" Target="slides/slide25.xml" Type="http://schemas.openxmlformats.org/officeDocument/2006/relationships/slide"/><Relationship Id="rId54" Target="slides/slide26.xml" Type="http://schemas.openxmlformats.org/officeDocument/2006/relationships/slide"/><Relationship Id="rId55" Target="slides/slide27.xml" Type="http://schemas.openxmlformats.org/officeDocument/2006/relationships/slide"/><Relationship Id="rId56" Target="slides/slide28.xml" Type="http://schemas.openxmlformats.org/officeDocument/2006/relationships/slide"/><Relationship Id="rId57" Target="slides/slide29.xml" Type="http://schemas.openxmlformats.org/officeDocument/2006/relationships/slide"/><Relationship Id="rId58" Target="slides/slide30.xml" Type="http://schemas.openxmlformats.org/officeDocument/2006/relationships/slide"/><Relationship Id="rId59" Target="slides/slide31.xml" Type="http://schemas.openxmlformats.org/officeDocument/2006/relationships/slide"/><Relationship Id="rId6" Target="fonts/font6.fntdata" Type="http://schemas.openxmlformats.org/officeDocument/2006/relationships/font"/><Relationship Id="rId60" Target="slides/slide32.xml" Type="http://schemas.openxmlformats.org/officeDocument/2006/relationships/slide"/><Relationship Id="rId61" Target="slides/slide33.xml" Type="http://schemas.openxmlformats.org/officeDocument/2006/relationships/slide"/><Relationship Id="rId62" Target="slides/slide34.xml" Type="http://schemas.openxmlformats.org/officeDocument/2006/relationships/slide"/><Relationship Id="rId63" Target="slides/slide35.xml" Type="http://schemas.openxmlformats.org/officeDocument/2006/relationships/slide"/><Relationship Id="rId64" Target="slides/slide36.xml" Type="http://schemas.openxmlformats.org/officeDocument/2006/relationships/slide"/><Relationship Id="rId65" Target="notesMasters/notesMaster1.xml" Type="http://schemas.openxmlformats.org/officeDocument/2006/relationships/notesMaster"/><Relationship Id="rId66" Target="theme/theme2.xml" Type="http://schemas.openxmlformats.org/officeDocument/2006/relationships/theme"/><Relationship Id="rId67" Target="notesSlides/notesSlide1.xml" Type="http://schemas.openxmlformats.org/officeDocument/2006/relationships/notes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 can see how assessments are embedded in every part of the institution and are a helpful tool to help us determine what we do well and what we need to improve. All institutions assess themselves, and Sul Ross is no different.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https://wall.sli.do/event/mvcBrqU5r2426AhnMHRovk?section=03e58e6a-f4f8-4c9f-9f4b-b40310ef10e0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https://wall.sli.do/event/mvcBrqU5r2426AhnMHRovk?section=03e58e6a-f4f8-4c9f-9f4b-b40310ef10e0" TargetMode="External" Type="http://schemas.openxmlformats.org/officeDocument/2006/relationships/hyperlink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https://wall.sli.do/event/aMp25fCiKzyb8ZgsCkGFtG?section=ac8cea6c-54e3-4ea2-9973-acc4c97da5fb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61196" y="8164057"/>
            <a:ext cx="3508246" cy="657796"/>
          </a:xfrm>
          <a:custGeom>
            <a:avLst/>
            <a:gdLst/>
            <a:ahLst/>
            <a:cxnLst/>
            <a:rect r="r" b="b" t="t" l="l"/>
            <a:pathLst>
              <a:path h="657796" w="3508246">
                <a:moveTo>
                  <a:pt x="0" y="0"/>
                </a:moveTo>
                <a:lnTo>
                  <a:pt x="3508246" y="0"/>
                </a:lnTo>
                <a:lnTo>
                  <a:pt x="3508246" y="657796"/>
                </a:lnTo>
                <a:lnTo>
                  <a:pt x="0" y="657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58542"/>
            <a:ext cx="6773237" cy="5078763"/>
            <a:chOff x="0" y="0"/>
            <a:chExt cx="9030983" cy="677168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42875"/>
              <a:ext cx="9030983" cy="5191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501"/>
                </a:lnSpc>
              </a:pPr>
              <a:r>
                <a:rPr lang="en-US" sz="7501">
                  <a:solidFill>
                    <a:srgbClr val="000000"/>
                  </a:solidFill>
                  <a:latin typeface="Nourd Bold"/>
                </a:rPr>
                <a:t>Quality &amp; Efficiency in Student Success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57843"/>
              <a:ext cx="8441057" cy="1513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Rubik"/>
                </a:rPr>
                <a:t>Assessment Excellence @ SRSU Workshop Series 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473615">
            <a:off x="7074469" y="2402342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6" y="0"/>
                </a:lnTo>
                <a:lnTo>
                  <a:pt x="666166" y="1347026"/>
                </a:lnTo>
                <a:lnTo>
                  <a:pt x="0" y="1347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8803" y="1150887"/>
            <a:ext cx="3953165" cy="989938"/>
          </a:xfrm>
          <a:custGeom>
            <a:avLst/>
            <a:gdLst/>
            <a:ahLst/>
            <a:cxnLst/>
            <a:rect r="r" b="b" t="t" l="l"/>
            <a:pathLst>
              <a:path h="989938" w="3953165">
                <a:moveTo>
                  <a:pt x="0" y="0"/>
                </a:moveTo>
                <a:lnTo>
                  <a:pt x="3953165" y="0"/>
                </a:lnTo>
                <a:lnTo>
                  <a:pt x="3953165" y="989938"/>
                </a:lnTo>
                <a:lnTo>
                  <a:pt x="0" y="98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41463" y="1666260"/>
            <a:ext cx="10423033" cy="6954479"/>
          </a:xfrm>
          <a:custGeom>
            <a:avLst/>
            <a:gdLst/>
            <a:ahLst/>
            <a:cxnLst/>
            <a:rect r="r" b="b" t="t" l="l"/>
            <a:pathLst>
              <a:path h="6954479" w="10423033">
                <a:moveTo>
                  <a:pt x="0" y="0"/>
                </a:moveTo>
                <a:lnTo>
                  <a:pt x="10423033" y="0"/>
                </a:lnTo>
                <a:lnTo>
                  <a:pt x="10423033" y="6954480"/>
                </a:lnTo>
                <a:lnTo>
                  <a:pt x="0" y="6954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902472" y="3688920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Freeform 4" id="4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45" y="1528844"/>
            <a:ext cx="16175534" cy="107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8431" y="2854598"/>
            <a:ext cx="14531138" cy="4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4" indent="-388617" lvl="1">
              <a:lnSpc>
                <a:spcPts val="3491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SRSU’s impact on students and alumni.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902472" y="4968105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Freeform 4" id="4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45" y="1528844"/>
            <a:ext cx="16175534" cy="107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8431" y="2692673"/>
            <a:ext cx="14531138" cy="261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SRSU’s impact on students and alumni.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the impact of an academic, administrative, or student support department. </a:t>
            </a:r>
          </a:p>
          <a:p>
            <a:pPr>
              <a:lnSpc>
                <a:spcPts val="5183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902472" y="6176277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Freeform 4" id="4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45" y="1528844"/>
            <a:ext cx="16175534" cy="107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8431" y="2692673"/>
            <a:ext cx="14531138" cy="3928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SRSU’s impact on students and alumni.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the impact of an academic, administrative, or student support department.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entire units and their effectiveness in achieving the university mission. </a:t>
            </a:r>
          </a:p>
          <a:p>
            <a:pPr>
              <a:lnSpc>
                <a:spcPts val="5183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902472" y="7522788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Freeform 4" id="4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45" y="1528844"/>
            <a:ext cx="16175534" cy="107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8431" y="2692673"/>
            <a:ext cx="14531138" cy="5243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SRSU’s impact on students and alumni.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the impact of an academic, administrative, or student support department.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entire units and their effectiveness in achieving the university mission.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programs and their impact on current and incoming students. </a:t>
            </a:r>
          </a:p>
          <a:p>
            <a:pPr>
              <a:lnSpc>
                <a:spcPts val="5183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45" y="1528844"/>
            <a:ext cx="16175534" cy="107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78431" y="2894649"/>
            <a:ext cx="14531138" cy="655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SRSU’s impact on students and alumni.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the impact of an academic, administrative, or student support department.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entire units and their effectiveness in achieving the university mission.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programs and their impact on current and incoming students. </a:t>
            </a:r>
          </a:p>
          <a:p>
            <a:pPr marL="777234" indent="-388617" lvl="1">
              <a:lnSpc>
                <a:spcPts val="5183"/>
              </a:lnSpc>
              <a:buAutoNum type="arabicPeriod" startAt="1"/>
            </a:pPr>
            <a:r>
              <a:rPr lang="en-US" sz="3599">
                <a:solidFill>
                  <a:srgbClr val="000000"/>
                </a:solidFill>
                <a:latin typeface="Rubik"/>
              </a:rPr>
              <a:t>This is how we measure courses to see the growth of our students from their freshman to senior year and on into graduate studies.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2256" y="1523171"/>
            <a:ext cx="15412511" cy="672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5099">
                <a:solidFill>
                  <a:srgbClr val="000000"/>
                </a:solidFill>
                <a:latin typeface="Nourd Bold"/>
              </a:rPr>
              <a:t>Assessment as a Tool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8448471" y="772512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59" y="0"/>
                </a:lnTo>
                <a:lnTo>
                  <a:pt x="648259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22256" y="2646571"/>
            <a:ext cx="15643487" cy="589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19"/>
              </a:lnSpc>
            </a:pPr>
            <a:r>
              <a:rPr lang="en-US" sz="3999">
                <a:solidFill>
                  <a:srgbClr val="000000"/>
                </a:solidFill>
                <a:latin typeface="Nourd"/>
              </a:rPr>
              <a:t>Assessments can happen in various ways, using multiple tools and measures that differ from report to report. </a:t>
            </a:r>
            <a:r>
              <a:rPr lang="en-US" sz="3999">
                <a:solidFill>
                  <a:srgbClr val="C8102E"/>
                </a:solidFill>
                <a:latin typeface="Nourd"/>
              </a:rPr>
              <a:t>The beauty of assessment is that it is yours.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 The institution, departments, units, programs, and courses get to determine the following: </a:t>
            </a:r>
          </a:p>
          <a:p>
            <a:pPr>
              <a:lnSpc>
                <a:spcPts val="3719"/>
              </a:lnSpc>
            </a:pP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What do I want to know about X?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What do we know in theory but do not have evidence for?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Does the senior capstone accurately demonstrate student knowledge?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Does the field report in X course help prepare students for their upper-level coursework?</a:t>
            </a:r>
          </a:p>
          <a:p>
            <a:pPr>
              <a:lnSpc>
                <a:spcPts val="3999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2256" y="1523171"/>
            <a:ext cx="15412511" cy="672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5099">
                <a:solidFill>
                  <a:srgbClr val="000000"/>
                </a:solidFill>
                <a:latin typeface="Nourd Bold"/>
              </a:rPr>
              <a:t>Assessment as a Tool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8448471" y="772512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59" y="0"/>
                </a:lnTo>
                <a:lnTo>
                  <a:pt x="648259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22256" y="2646571"/>
            <a:ext cx="15643487" cy="643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19"/>
              </a:lnSpc>
            </a:pPr>
            <a:r>
              <a:rPr lang="en-US" sz="3999">
                <a:solidFill>
                  <a:srgbClr val="C8102E"/>
                </a:solidFill>
                <a:latin typeface="Nourd"/>
              </a:rPr>
              <a:t>The beauty of assessment is that it is yours.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 </a:t>
            </a:r>
          </a:p>
          <a:p>
            <a:pPr>
              <a:lnSpc>
                <a:spcPts val="3719"/>
              </a:lnSpc>
            </a:pPr>
          </a:p>
          <a:p>
            <a:pPr>
              <a:lnSpc>
                <a:spcPts val="3719"/>
              </a:lnSpc>
            </a:pPr>
            <a:r>
              <a:rPr lang="en-US" sz="3999">
                <a:solidFill>
                  <a:srgbClr val="00807F"/>
                </a:solidFill>
                <a:latin typeface="Nourd Bold"/>
              </a:rPr>
              <a:t>What do you want to demonstrate? </a:t>
            </a:r>
          </a:p>
          <a:p>
            <a:pPr>
              <a:lnSpc>
                <a:spcPts val="3719"/>
              </a:lnSpc>
            </a:pP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Can we increase student engagement by doing X?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Can we raise student job placement rates after graduation if we do X?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Can we grow our graduate program with current students if we do X?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Faculty and staff are satisfied with X service.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X service moves faster than ever before, and we can prove it! </a:t>
            </a:r>
          </a:p>
          <a:p>
            <a:pPr>
              <a:lnSpc>
                <a:spcPts val="3999"/>
              </a:lnSpc>
            </a:pPr>
          </a:p>
          <a:p>
            <a:pPr>
              <a:lnSpc>
                <a:spcPts val="399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2256" y="1523171"/>
            <a:ext cx="15412511" cy="672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5099">
                <a:solidFill>
                  <a:srgbClr val="000000"/>
                </a:solidFill>
                <a:latin typeface="Nourd Bold"/>
              </a:rPr>
              <a:t>Assessment as a Tool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8448471" y="772512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59" y="0"/>
                </a:lnTo>
                <a:lnTo>
                  <a:pt x="648259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22256" y="2646571"/>
            <a:ext cx="15643487" cy="744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19"/>
              </a:lnSpc>
            </a:pPr>
            <a:r>
              <a:rPr lang="en-US" sz="3999">
                <a:solidFill>
                  <a:srgbClr val="C8102E"/>
                </a:solidFill>
                <a:latin typeface="Nourd"/>
              </a:rPr>
              <a:t>The beauty of assessment is that it is yours.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 </a:t>
            </a:r>
          </a:p>
          <a:p>
            <a:pPr>
              <a:lnSpc>
                <a:spcPts val="3719"/>
              </a:lnSpc>
            </a:pPr>
          </a:p>
          <a:p>
            <a:pPr>
              <a:lnSpc>
                <a:spcPts val="3719"/>
              </a:lnSpc>
            </a:pPr>
            <a:r>
              <a:rPr lang="en-US" sz="3999">
                <a:solidFill>
                  <a:srgbClr val="00807F"/>
                </a:solidFill>
                <a:latin typeface="Nourd Bold"/>
              </a:rPr>
              <a:t>UT-Arlington Examples of Administrative Outcomes</a:t>
            </a:r>
          </a:p>
          <a:p>
            <a:pPr>
              <a:lnSpc>
                <a:spcPts val="3719"/>
              </a:lnSpc>
            </a:pP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What types of things is your unit striving for?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In what direction do you want your unit to move?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What would you like to accomplish during the upcoming academic year and why?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In terms of intended outcomes, what would the “perfect” unit look like? </a:t>
            </a:r>
          </a:p>
          <a:p>
            <a:pPr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Will data be obtained that can be used to improve programs and services?</a:t>
            </a:r>
          </a:p>
          <a:p>
            <a:pPr>
              <a:lnSpc>
                <a:spcPts val="3999"/>
              </a:lnSpc>
            </a:pPr>
          </a:p>
          <a:p>
            <a:pPr>
              <a:lnSpc>
                <a:spcPts val="3999"/>
              </a:lnSpc>
            </a:pPr>
          </a:p>
          <a:p>
            <a:pPr>
              <a:lnSpc>
                <a:spcPts val="399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>
            <a:hlinkClick r:id="rId5" tooltip="https://wall.sli.do/event/mvcBrqU5r2426AhnMHRovk?section=03e58e6a-f4f8-4c9f-9f4b-b40310ef10e0"/>
          </p:cNvPr>
          <p:cNvSpPr/>
          <p:nvPr/>
        </p:nvSpPr>
        <p:spPr>
          <a:xfrm flipH="false" flipV="false" rot="0">
            <a:off x="5902793" y="1251017"/>
            <a:ext cx="6482415" cy="6482415"/>
          </a:xfrm>
          <a:custGeom>
            <a:avLst/>
            <a:gdLst/>
            <a:ahLst/>
            <a:cxnLst/>
            <a:rect r="r" b="b" t="t" l="l"/>
            <a:pathLst>
              <a:path h="6482415" w="6482415">
                <a:moveTo>
                  <a:pt x="0" y="0"/>
                </a:moveTo>
                <a:lnTo>
                  <a:pt x="6482414" y="0"/>
                </a:lnTo>
                <a:lnTo>
                  <a:pt x="6482414" y="6482415"/>
                </a:lnTo>
                <a:lnTo>
                  <a:pt x="0" y="648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466" y="8047757"/>
            <a:ext cx="17501069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What is a question, theory, or unsupported claim you have about the institution, a department, or a unit/division?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69829" y="498475"/>
            <a:ext cx="10948342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Let’s see what you think.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1564" y="2516015"/>
            <a:ext cx="12624871" cy="109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1"/>
              </a:lnSpc>
            </a:pPr>
            <a:r>
              <a:rPr lang="en-US" sz="8251">
                <a:solidFill>
                  <a:srgbClr val="000000"/>
                </a:solidFill>
                <a:latin typeface="Nourd Bold"/>
              </a:rPr>
              <a:t>What is SACSCOC?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21390" y="3725371"/>
            <a:ext cx="14445220" cy="491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30624" indent="-615312" lvl="1">
              <a:lnSpc>
                <a:spcPts val="5528"/>
              </a:lnSpc>
              <a:buFont typeface="Arial"/>
              <a:buChar char="•"/>
            </a:pPr>
            <a:r>
              <a:rPr lang="en-US" sz="5699">
                <a:solidFill>
                  <a:srgbClr val="000000"/>
                </a:solidFill>
                <a:latin typeface="Rubik"/>
              </a:rPr>
              <a:t>Pronounced SACKS</a:t>
            </a:r>
          </a:p>
          <a:p>
            <a:pPr marL="1230624" indent="-615312" lvl="1">
              <a:lnSpc>
                <a:spcPts val="5528"/>
              </a:lnSpc>
              <a:buFont typeface="Arial"/>
              <a:buChar char="•"/>
            </a:pPr>
            <a:r>
              <a:rPr lang="en-US" sz="5699">
                <a:solidFill>
                  <a:srgbClr val="000000"/>
                </a:solidFill>
                <a:latin typeface="Rubik"/>
              </a:rPr>
              <a:t>The Southern Association of Colleges and Schools Commission on Colleges </a:t>
            </a:r>
          </a:p>
          <a:p>
            <a:pPr marL="1230624" indent="-615312" lvl="1">
              <a:lnSpc>
                <a:spcPts val="5528"/>
              </a:lnSpc>
              <a:buFont typeface="Arial"/>
              <a:buChar char="•"/>
            </a:pPr>
            <a:r>
              <a:rPr lang="en-US" sz="5699">
                <a:solidFill>
                  <a:srgbClr val="000000"/>
                </a:solidFill>
                <a:latin typeface="Rubik"/>
              </a:rPr>
              <a:t>The accrediting agency for SRSU </a:t>
            </a:r>
          </a:p>
          <a:p>
            <a:pPr marL="1230624" indent="-615312" lvl="1">
              <a:lnSpc>
                <a:spcPts val="5528"/>
              </a:lnSpc>
              <a:buFont typeface="Arial"/>
              <a:buChar char="•"/>
            </a:pPr>
            <a:r>
              <a:rPr lang="en-US" sz="5699">
                <a:solidFill>
                  <a:srgbClr val="000000"/>
                </a:solidFill>
                <a:latin typeface="Rubik"/>
              </a:rPr>
              <a:t>Sets standards that institutions must follow and report on every 5 and 10 years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473615">
            <a:off x="14611845" y="1132768"/>
            <a:ext cx="1152207" cy="2329829"/>
          </a:xfrm>
          <a:custGeom>
            <a:avLst/>
            <a:gdLst/>
            <a:ahLst/>
            <a:cxnLst/>
            <a:rect r="r" b="b" t="t" l="l"/>
            <a:pathLst>
              <a:path h="2329829" w="1152207">
                <a:moveTo>
                  <a:pt x="0" y="0"/>
                </a:moveTo>
                <a:lnTo>
                  <a:pt x="1152206" y="0"/>
                </a:lnTo>
                <a:lnTo>
                  <a:pt x="1152206" y="2329829"/>
                </a:lnTo>
                <a:lnTo>
                  <a:pt x="0" y="23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417321" y="492737"/>
            <a:ext cx="13453358" cy="1042403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86931" y="488950"/>
            <a:ext cx="17501069" cy="87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000000"/>
                </a:solidFill>
                <a:latin typeface="Nourd Bold"/>
              </a:rPr>
              <a:t>How long have you been doing assessments for your department/division? How long have you worked with assessment in various capacities?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81500" y="566318"/>
            <a:ext cx="8525001" cy="9154363"/>
          </a:xfrm>
          <a:custGeom>
            <a:avLst/>
            <a:gdLst/>
            <a:ahLst/>
            <a:cxnLst/>
            <a:rect r="r" b="b" t="t" l="l"/>
            <a:pathLst>
              <a:path h="9154363" w="8525001">
                <a:moveTo>
                  <a:pt x="0" y="0"/>
                </a:moveTo>
                <a:lnTo>
                  <a:pt x="8525000" y="0"/>
                </a:lnTo>
                <a:lnTo>
                  <a:pt x="8525000" y="9154364"/>
                </a:lnTo>
                <a:lnTo>
                  <a:pt x="0" y="915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50218" y="2670820"/>
            <a:ext cx="4112565" cy="2472680"/>
          </a:xfrm>
          <a:custGeom>
            <a:avLst/>
            <a:gdLst/>
            <a:ahLst/>
            <a:cxnLst/>
            <a:rect r="r" b="b" t="t" l="l"/>
            <a:pathLst>
              <a:path h="2472680" w="4112565">
                <a:moveTo>
                  <a:pt x="0" y="0"/>
                </a:moveTo>
                <a:lnTo>
                  <a:pt x="4112565" y="0"/>
                </a:lnTo>
                <a:lnTo>
                  <a:pt x="4112565" y="2472680"/>
                </a:lnTo>
                <a:lnTo>
                  <a:pt x="0" y="247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119251" y="566318"/>
            <a:ext cx="4112565" cy="2472680"/>
          </a:xfrm>
          <a:custGeom>
            <a:avLst/>
            <a:gdLst/>
            <a:ahLst/>
            <a:cxnLst/>
            <a:rect r="r" b="b" t="t" l="l"/>
            <a:pathLst>
              <a:path h="2472680" w="4112565">
                <a:moveTo>
                  <a:pt x="4112565" y="0"/>
                </a:moveTo>
                <a:lnTo>
                  <a:pt x="0" y="0"/>
                </a:lnTo>
                <a:lnTo>
                  <a:pt x="0" y="2472680"/>
                </a:lnTo>
                <a:lnTo>
                  <a:pt x="4112565" y="2472680"/>
                </a:lnTo>
                <a:lnTo>
                  <a:pt x="41125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028700" y="6059878"/>
            <a:ext cx="4112565" cy="2472680"/>
          </a:xfrm>
          <a:custGeom>
            <a:avLst/>
            <a:gdLst/>
            <a:ahLst/>
            <a:cxnLst/>
            <a:rect r="r" b="b" t="t" l="l"/>
            <a:pathLst>
              <a:path h="2472680" w="4112565">
                <a:moveTo>
                  <a:pt x="4112565" y="0"/>
                </a:moveTo>
                <a:lnTo>
                  <a:pt x="0" y="0"/>
                </a:lnTo>
                <a:lnTo>
                  <a:pt x="0" y="2472680"/>
                </a:lnTo>
                <a:lnTo>
                  <a:pt x="4112565" y="2472680"/>
                </a:lnTo>
                <a:lnTo>
                  <a:pt x="41125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33546" y="6314219"/>
            <a:ext cx="1271857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2023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5498" y="6798216"/>
            <a:ext cx="2847954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Fifth Year Interim Report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48270" y="766391"/>
            <a:ext cx="1271857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2028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60221" y="1250387"/>
            <a:ext cx="2847954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Reaffirmation Review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89709" y="2928833"/>
            <a:ext cx="2847954" cy="121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Data Collection Period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39693" y="7235477"/>
            <a:ext cx="8333615" cy="2620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0528" indent="-285264" lvl="1">
              <a:lnSpc>
                <a:spcPts val="2563"/>
              </a:lnSpc>
              <a:buFont typeface="Arial"/>
              <a:buChar char="•"/>
            </a:pPr>
            <a:r>
              <a:rPr lang="en-US" sz="2642">
                <a:solidFill>
                  <a:srgbClr val="000000"/>
                </a:solidFill>
                <a:latin typeface="Rubik"/>
              </a:rPr>
              <a:t>The Fifth Year Interim Report covered data from AY17-18 to 22-23 and was submitted on March 1, 2024. </a:t>
            </a:r>
          </a:p>
          <a:p>
            <a:pPr marL="570528" indent="-285264" lvl="1">
              <a:lnSpc>
                <a:spcPts val="2563"/>
              </a:lnSpc>
              <a:buFont typeface="Arial"/>
              <a:buChar char="•"/>
            </a:pPr>
            <a:r>
              <a:rPr lang="en-US" sz="2642">
                <a:solidFill>
                  <a:srgbClr val="000000"/>
                </a:solidFill>
                <a:latin typeface="Rubik"/>
              </a:rPr>
              <a:t>The Reaffirmation Review will be an on-site visit in spring 2028, however, the report must be submitted August 2027. </a:t>
            </a:r>
          </a:p>
          <a:p>
            <a:pPr marL="570528" indent="-285264" lvl="1">
              <a:lnSpc>
                <a:spcPts val="2563"/>
              </a:lnSpc>
              <a:buFont typeface="Arial"/>
              <a:buChar char="•"/>
            </a:pPr>
            <a:r>
              <a:rPr lang="en-US" sz="2642">
                <a:solidFill>
                  <a:srgbClr val="000000"/>
                </a:solidFill>
                <a:latin typeface="Rubik"/>
              </a:rPr>
              <a:t>The Reaffirmation Review must include a minimum of three years data (AY24-25 to 26-27).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93008" y="498475"/>
            <a:ext cx="589716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SACSCOC 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Assessment Timeline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AutoShape 3" id="3"/>
          <p:cNvSpPr/>
          <p:nvPr/>
        </p:nvSpPr>
        <p:spPr>
          <a:xfrm rot="0">
            <a:off x="0" y="8997003"/>
            <a:ext cx="18288000" cy="1371600"/>
          </a:xfrm>
          <a:prstGeom prst="rect">
            <a:avLst/>
          </a:prstGeom>
          <a:solidFill>
            <a:srgbClr val="C8102E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343237" y="1028700"/>
            <a:ext cx="5897168" cy="1087120"/>
            <a:chOff x="0" y="0"/>
            <a:chExt cx="7862891" cy="14494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7862891" cy="7323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99"/>
                </a:lnSpc>
              </a:pPr>
              <a:r>
                <a:rPr lang="en-US" sz="3999">
                  <a:solidFill>
                    <a:srgbClr val="000000"/>
                  </a:solidFill>
                  <a:latin typeface="Nourd Bold"/>
                </a:rPr>
                <a:t>STANDARD 7.3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32367"/>
              <a:ext cx="7862891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Administrative effectiveness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16" y="2538321"/>
            <a:ext cx="5897168" cy="5555486"/>
            <a:chOff x="0" y="0"/>
            <a:chExt cx="7862891" cy="740731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7862891" cy="1118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Concerns “administrative support services”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07354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help the university reach their strategic goals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687782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help the university operate efficiently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768211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Serve the educational mission of the institution in an indirect way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333988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STANDARD 8.2.c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33988" y="1682750"/>
            <a:ext cx="6925312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Student outcomes: academic &amp; student services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614167" y="2950655"/>
            <a:ext cx="5897168" cy="4385689"/>
            <a:chOff x="0" y="0"/>
            <a:chExt cx="7862891" cy="584758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7625"/>
              <a:ext cx="7862891" cy="1118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“support student success”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07354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whose quality of service impacts student success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3687782"/>
              <a:ext cx="7862891" cy="2159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provide direct support to faculty and students as related to their educational programs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41405" y="2807465"/>
          <a:ext cx="16217895" cy="7070680"/>
        </p:xfrm>
        <a:graphic>
          <a:graphicData uri="http://schemas.openxmlformats.org/drawingml/2006/table">
            <a:tbl>
              <a:tblPr/>
              <a:tblGrid>
                <a:gridCol w="3269271"/>
                <a:gridCol w="2245042"/>
                <a:gridCol w="1862853"/>
                <a:gridCol w="2017955"/>
                <a:gridCol w="1812706"/>
                <a:gridCol w="2003009"/>
                <a:gridCol w="1634002"/>
                <a:gridCol w="1373057"/>
              </a:tblGrid>
              <a:tr h="18559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Service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Prospective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Freshman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Undergrad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Graduate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Off-Campus Sites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Faculty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Staff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</a:tr>
              <a:tr h="16066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Counseling and Accessibility Services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80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 Testing Center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5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McNair Scholars Program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5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Bryan Wildenthal Memorial Library 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343237" y="1104900"/>
            <a:ext cx="1453113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STANDARD 12.1 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STUDENT SUPPORT SERVICES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43237" y="1682750"/>
            <a:ext cx="14531138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institution provides appropriate academic and student support programs, services, and activities consistent with its mission.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473615">
            <a:off x="12589069" y="227931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5" y="0"/>
                </a:lnTo>
                <a:lnTo>
                  <a:pt x="666165" y="1347026"/>
                </a:lnTo>
                <a:lnTo>
                  <a:pt x="0" y="13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3159" y="2429699"/>
            <a:ext cx="6924644" cy="7652857"/>
          </a:xfrm>
          <a:custGeom>
            <a:avLst/>
            <a:gdLst/>
            <a:ahLst/>
            <a:cxnLst/>
            <a:rect r="r" b="b" t="t" l="l"/>
            <a:pathLst>
              <a:path h="7652857" w="6924644">
                <a:moveTo>
                  <a:pt x="0" y="0"/>
                </a:moveTo>
                <a:lnTo>
                  <a:pt x="6924644" y="0"/>
                </a:lnTo>
                <a:lnTo>
                  <a:pt x="6924644" y="7652857"/>
                </a:lnTo>
                <a:lnTo>
                  <a:pt x="0" y="765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95326" y="1336515"/>
            <a:ext cx="9657087" cy="8746041"/>
          </a:xfrm>
          <a:custGeom>
            <a:avLst/>
            <a:gdLst/>
            <a:ahLst/>
            <a:cxnLst/>
            <a:rect r="r" b="b" t="t" l="l"/>
            <a:pathLst>
              <a:path h="8746041" w="9657087">
                <a:moveTo>
                  <a:pt x="0" y="0"/>
                </a:moveTo>
                <a:lnTo>
                  <a:pt x="9657087" y="0"/>
                </a:lnTo>
                <a:lnTo>
                  <a:pt x="9657087" y="8746041"/>
                </a:lnTo>
                <a:lnTo>
                  <a:pt x="0" y="8746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729" y="845074"/>
            <a:ext cx="7685504" cy="1287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4"/>
              </a:lnSpc>
            </a:pPr>
            <a:r>
              <a:rPr lang="en-US" sz="6095">
                <a:solidFill>
                  <a:srgbClr val="000000"/>
                </a:solidFill>
                <a:latin typeface="Nourd Bold"/>
              </a:rPr>
              <a:t> SRSU </a:t>
            </a:r>
          </a:p>
          <a:p>
            <a:pPr algn="ctr">
              <a:lnSpc>
                <a:spcPts val="4754"/>
              </a:lnSpc>
            </a:pPr>
            <a:r>
              <a:rPr lang="en-US" sz="6095">
                <a:solidFill>
                  <a:srgbClr val="000000"/>
                </a:solidFill>
                <a:latin typeface="Nourd Bold"/>
              </a:rPr>
              <a:t>Assessment Model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751054" y="370904"/>
            <a:ext cx="3508246" cy="657796"/>
          </a:xfrm>
          <a:custGeom>
            <a:avLst/>
            <a:gdLst/>
            <a:ahLst/>
            <a:cxnLst/>
            <a:rect r="r" b="b" t="t" l="l"/>
            <a:pathLst>
              <a:path h="657796" w="3508246">
                <a:moveTo>
                  <a:pt x="0" y="0"/>
                </a:moveTo>
                <a:lnTo>
                  <a:pt x="3508246" y="0"/>
                </a:lnTo>
                <a:lnTo>
                  <a:pt x="3508246" y="657796"/>
                </a:lnTo>
                <a:lnTo>
                  <a:pt x="0" y="657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7726" y="603088"/>
            <a:ext cx="10492548" cy="9080823"/>
          </a:xfrm>
          <a:custGeom>
            <a:avLst/>
            <a:gdLst/>
            <a:ahLst/>
            <a:cxnLst/>
            <a:rect r="r" b="b" t="t" l="l"/>
            <a:pathLst>
              <a:path h="9080823" w="10492548">
                <a:moveTo>
                  <a:pt x="0" y="0"/>
                </a:moveTo>
                <a:lnTo>
                  <a:pt x="10492548" y="0"/>
                </a:lnTo>
                <a:lnTo>
                  <a:pt x="10492548" y="9080824"/>
                </a:lnTo>
                <a:lnTo>
                  <a:pt x="0" y="908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95416" y="7517353"/>
            <a:ext cx="5897168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Strategic Plan Alignment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95416" y="1076325"/>
            <a:ext cx="5897168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Core Curriculum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95416" y="6233257"/>
            <a:ext cx="5897168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Academic Program Review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95416" y="4949127"/>
            <a:ext cx="5897168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FFFFFF"/>
                </a:solidFill>
                <a:latin typeface="Rubik Bold"/>
              </a:rPr>
              <a:t>Academic Assessments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95416" y="2305993"/>
            <a:ext cx="5897168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Administrative Assessments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95416" y="3535661"/>
            <a:ext cx="5897168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Student Support Assessments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55823" y="8821929"/>
            <a:ext cx="7176354" cy="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 Bold"/>
              </a:rPr>
              <a:t>SACSCOC Accreditation Review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0898" y="803113"/>
            <a:ext cx="5014925" cy="204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6095">
                <a:solidFill>
                  <a:srgbClr val="000000"/>
                </a:solidFill>
                <a:latin typeface="Nourd Bold"/>
              </a:rPr>
              <a:t>Institutional Assessment Pyramid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94238" y="3002432"/>
            <a:ext cx="3508246" cy="657796"/>
          </a:xfrm>
          <a:custGeom>
            <a:avLst/>
            <a:gdLst/>
            <a:ahLst/>
            <a:cxnLst/>
            <a:rect r="r" b="b" t="t" l="l"/>
            <a:pathLst>
              <a:path h="657796" w="3508246">
                <a:moveTo>
                  <a:pt x="0" y="0"/>
                </a:moveTo>
                <a:lnTo>
                  <a:pt x="3508246" y="0"/>
                </a:lnTo>
                <a:lnTo>
                  <a:pt x="3508246" y="657796"/>
                </a:lnTo>
                <a:lnTo>
                  <a:pt x="0" y="657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62859"/>
            <a:ext cx="5897168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Administrative Assessment Coordinators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626534"/>
            <a:ext cx="5897168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C8102E"/>
                </a:solidFill>
                <a:latin typeface="Rubik"/>
              </a:rPr>
              <a:t>Est. 2018-2023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29630" y="1843030"/>
            <a:ext cx="11911583" cy="2519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64 departments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Included each academic program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Included non-student support and administrative grants (i.e. SBDC);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Difficult to maintain;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Departments had duplicated outcomes meant for the benefit of one department.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Shifting to a New Model of Assessment Reporting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-269302" y="4848739"/>
            <a:ext cx="22855967" cy="8997003"/>
          </a:xfrm>
          <a:prstGeom prst="rect">
            <a:avLst/>
          </a:prstGeom>
          <a:solidFill>
            <a:srgbClr val="F4F4F4"/>
          </a:solid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399752" y="4653920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2162859"/>
            <a:ext cx="5897168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Administrative Assessment Coordinators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626534"/>
            <a:ext cx="5897168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C8102E"/>
                </a:solidFill>
                <a:latin typeface="Rubik"/>
              </a:rPr>
              <a:t>Est. 2018-2023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29630" y="1843030"/>
            <a:ext cx="11911583" cy="2519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64 departments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Included each academic program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Included non-student support and administrative grants (i.e. SBDC);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Difficult to maintain; </a:t>
            </a:r>
          </a:p>
          <a:p>
            <a:pPr marL="582928" indent="-291464" lvl="1">
              <a:lnSpc>
                <a:spcPts val="3347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Rubik"/>
              </a:rPr>
              <a:t>Departments had duplicated outcomes meant for the benefit of one department.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144014"/>
            <a:ext cx="5897168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Administrative Assessment Coordinators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607689"/>
            <a:ext cx="5897168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C8102E"/>
                </a:solidFill>
                <a:latin typeface="Rubik"/>
              </a:rPr>
              <a:t>Starts Assessment Year 24-25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394995"/>
            <a:ext cx="7782283" cy="219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8" indent="-302259" lvl="1">
              <a:lnSpc>
                <a:spcPts val="347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Rubik"/>
              </a:rPr>
              <a:t>18 departments </a:t>
            </a:r>
          </a:p>
          <a:p>
            <a:pPr marL="604518" indent="-302259" lvl="1">
              <a:lnSpc>
                <a:spcPts val="347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Rubik"/>
              </a:rPr>
              <a:t>Aligned to departments who are either serving the university’s mission, directly, or who have outcomes listed in the current </a:t>
            </a:r>
            <a:r>
              <a:rPr lang="en-US" sz="2799">
                <a:solidFill>
                  <a:srgbClr val="000000"/>
                </a:solidFill>
                <a:latin typeface="Rubik Italics"/>
              </a:rPr>
              <a:t>Strategic Plan.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 u="sng">
                <a:solidFill>
                  <a:srgbClr val="000000"/>
                </a:solidFill>
                <a:latin typeface="Nourd Bold"/>
              </a:rPr>
              <a:t>Shifting to a New Model of Assessment Reporting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58929" y="5144014"/>
            <a:ext cx="5897168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Student Support </a:t>
            </a:r>
          </a:p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Assessment </a:t>
            </a:r>
          </a:p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Coordinators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58929" y="6607689"/>
            <a:ext cx="5897168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C8102E"/>
                </a:solidFill>
                <a:latin typeface="Rubik"/>
              </a:rPr>
              <a:t>Starts Assessment Year 24-25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58929" y="7394995"/>
            <a:ext cx="7782283" cy="1757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8" indent="-302259" lvl="1">
              <a:lnSpc>
                <a:spcPts val="347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Rubik"/>
              </a:rPr>
              <a:t>18 departments </a:t>
            </a:r>
          </a:p>
          <a:p>
            <a:pPr marL="604518" indent="-302259" lvl="1">
              <a:lnSpc>
                <a:spcPts val="347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Rubik"/>
              </a:rPr>
              <a:t>Aligned to departments who support student learning, persistence, and overall satisfaction outside of the classroom.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8473615">
            <a:off x="14391895" y="4412405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9"/>
                </a:lnTo>
                <a:lnTo>
                  <a:pt x="0" y="131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473615">
            <a:off x="5073837" y="4506482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59" y="0"/>
                </a:lnTo>
                <a:lnTo>
                  <a:pt x="648259" y="1310819"/>
                </a:lnTo>
                <a:lnTo>
                  <a:pt x="0" y="131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7745" y="3711508"/>
            <a:ext cx="15412511" cy="778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5899">
                <a:solidFill>
                  <a:srgbClr val="000000"/>
                </a:solidFill>
                <a:latin typeface="Nourd Bold"/>
              </a:rPr>
              <a:t>What about the Strategic Plan?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513956"/>
            <a:ext cx="1623671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99"/>
              </a:lnSpc>
            </a:pPr>
            <a:r>
              <a:rPr lang="en-US" sz="4499">
                <a:solidFill>
                  <a:srgbClr val="C8102E"/>
                </a:solidFill>
                <a:latin typeface="Nourd Bold"/>
              </a:rPr>
              <a:t>STANDARD 7.1</a:t>
            </a:r>
            <a:r>
              <a:rPr lang="en-US" sz="4499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4499">
                <a:solidFill>
                  <a:srgbClr val="000000"/>
                </a:solidFill>
                <a:latin typeface="Nourd"/>
              </a:rPr>
              <a:t>INSTITUTIONAL PLANNING &amp; EFFECTIVENESS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78431" y="6171180"/>
            <a:ext cx="14531138" cy="222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sz="3599">
                <a:solidFill>
                  <a:srgbClr val="000000"/>
                </a:solidFill>
                <a:latin typeface="Rubik"/>
              </a:rPr>
              <a:t>The institution engages in ongoing, comprehensive, and integrated research-based planning and evaluation processes that (a) focus on institutional quality and effectiveness and (b) incorporate a systematic review of institutional goals and outcomes consistent with its mission.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44271" y="4515128"/>
            <a:ext cx="3850584" cy="4996506"/>
          </a:xfrm>
          <a:custGeom>
            <a:avLst/>
            <a:gdLst/>
            <a:ahLst/>
            <a:cxnLst/>
            <a:rect r="r" b="b" t="t" l="l"/>
            <a:pathLst>
              <a:path h="4996506" w="3850584">
                <a:moveTo>
                  <a:pt x="0" y="0"/>
                </a:moveTo>
                <a:lnTo>
                  <a:pt x="3850583" y="0"/>
                </a:lnTo>
                <a:lnTo>
                  <a:pt x="3850583" y="4996506"/>
                </a:lnTo>
                <a:lnTo>
                  <a:pt x="0" y="4996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What about the Strategic Plan?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37745" y="1778155"/>
            <a:ext cx="1453113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C8102E"/>
                </a:solidFill>
                <a:latin typeface="Nourd Bold"/>
              </a:rPr>
              <a:t>STANDARD 7.1</a:t>
            </a:r>
            <a:r>
              <a:rPr lang="en-US" sz="3999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INSTITUTIONAL PLANNING &amp; EFFECTIVENESS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37745" y="2356005"/>
            <a:ext cx="14531138" cy="1607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institution engages in ongoing, comprehensive, and integrated research-based planning and evaluation processes that (a) focus on institutional quality and effectiveness and (b) incorporate a systematic review of institutional goals and outcomes consistent with its mission.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99019" y="5538054"/>
            <a:ext cx="8763583" cy="1998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We know we have to maintain and assess a strategic plan for the institution and that we have to have assessment reports. </a:t>
            </a:r>
          </a:p>
          <a:p>
            <a:pPr>
              <a:lnSpc>
                <a:spcPts val="3103"/>
              </a:lnSpc>
            </a:pPr>
          </a:p>
          <a:p>
            <a:pPr algn="ctr">
              <a:lnSpc>
                <a:spcPts val="3103"/>
              </a:lnSpc>
            </a:pPr>
            <a:r>
              <a:rPr lang="en-US" sz="3199">
                <a:solidFill>
                  <a:srgbClr val="C8102E"/>
                </a:solidFill>
                <a:latin typeface="Rubik Bold"/>
              </a:rPr>
              <a:t>Why can’t the two be combined? 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1108" y="1612447"/>
            <a:ext cx="17065785" cy="7914895"/>
          </a:xfrm>
          <a:custGeom>
            <a:avLst/>
            <a:gdLst/>
            <a:ahLst/>
            <a:cxnLst/>
            <a:rect r="r" b="b" t="t" l="l"/>
            <a:pathLst>
              <a:path h="7914895" w="17065785">
                <a:moveTo>
                  <a:pt x="0" y="0"/>
                </a:moveTo>
                <a:lnTo>
                  <a:pt x="17065784" y="0"/>
                </a:lnTo>
                <a:lnTo>
                  <a:pt x="17065784" y="7914896"/>
                </a:lnTo>
                <a:lnTo>
                  <a:pt x="0" y="79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1108" y="582566"/>
            <a:ext cx="17627172" cy="696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7"/>
              </a:lnSpc>
            </a:pPr>
            <a:r>
              <a:rPr lang="en-US" sz="5297">
                <a:solidFill>
                  <a:srgbClr val="000000"/>
                </a:solidFill>
                <a:latin typeface="Nourd Bold"/>
              </a:rPr>
              <a:t>Aligning the Strategic Plan by Departments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34095" y="244215"/>
            <a:ext cx="14819810" cy="1056393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93466" y="580390"/>
            <a:ext cx="17501069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000000"/>
                </a:solidFill>
                <a:latin typeface="Nourd Bold"/>
              </a:rPr>
              <a:t>How comfortable are with assessments?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1035" y="2116662"/>
            <a:ext cx="17405931" cy="6984545"/>
          </a:xfrm>
          <a:custGeom>
            <a:avLst/>
            <a:gdLst/>
            <a:ahLst/>
            <a:cxnLst/>
            <a:rect r="r" b="b" t="t" l="l"/>
            <a:pathLst>
              <a:path h="6984545" w="17405931">
                <a:moveTo>
                  <a:pt x="0" y="0"/>
                </a:moveTo>
                <a:lnTo>
                  <a:pt x="17405930" y="0"/>
                </a:lnTo>
                <a:lnTo>
                  <a:pt x="17405930" y="6984545"/>
                </a:lnTo>
                <a:lnTo>
                  <a:pt x="0" y="698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0414" y="732649"/>
            <a:ext cx="17627172" cy="696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7"/>
              </a:lnSpc>
            </a:pPr>
            <a:r>
              <a:rPr lang="en-US" sz="5297">
                <a:solidFill>
                  <a:srgbClr val="000000"/>
                </a:solidFill>
                <a:latin typeface="Nourd Bold"/>
              </a:rPr>
              <a:t>Assessments + Strategic Alignment = One Report!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>
            <a:hlinkClick r:id="rId5" tooltip="https://wall.sli.do/event/mvcBrqU5r2426AhnMHRovk?section=03e58e6a-f4f8-4c9f-9f4b-b40310ef10e0"/>
          </p:cNvPr>
          <p:cNvSpPr/>
          <p:nvPr/>
        </p:nvSpPr>
        <p:spPr>
          <a:xfrm flipH="false" flipV="false" rot="0">
            <a:off x="5902793" y="1251017"/>
            <a:ext cx="6482415" cy="6482415"/>
          </a:xfrm>
          <a:custGeom>
            <a:avLst/>
            <a:gdLst/>
            <a:ahLst/>
            <a:cxnLst/>
            <a:rect r="r" b="b" t="t" l="l"/>
            <a:pathLst>
              <a:path h="6482415" w="6482415">
                <a:moveTo>
                  <a:pt x="0" y="0"/>
                </a:moveTo>
                <a:lnTo>
                  <a:pt x="6482414" y="0"/>
                </a:lnTo>
                <a:lnTo>
                  <a:pt x="6482414" y="6482415"/>
                </a:lnTo>
                <a:lnTo>
                  <a:pt x="0" y="648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466" y="8047757"/>
            <a:ext cx="17501069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What is a question, theory, or unsupported claim you have about the institution, a department, or a unit/division?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69829" y="498475"/>
            <a:ext cx="10948342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Let’s see what you think.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99786" y="2588534"/>
            <a:ext cx="13088428" cy="5578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250" u="sng">
                <a:solidFill>
                  <a:srgbClr val="C8102E"/>
                </a:solidFill>
                <a:latin typeface="Nourd Bold"/>
              </a:rPr>
              <a:t>Group/Partner Activity</a:t>
            </a:r>
          </a:p>
          <a:p>
            <a:pPr algn="ctr">
              <a:lnSpc>
                <a:spcPts val="6250"/>
              </a:lnSpc>
            </a:pPr>
          </a:p>
          <a:p>
            <a:pPr algn="ctr">
              <a:lnSpc>
                <a:spcPts val="6250"/>
              </a:lnSpc>
            </a:pPr>
            <a:r>
              <a:rPr lang="en-US" sz="6250">
                <a:solidFill>
                  <a:srgbClr val="000000"/>
                </a:solidFill>
                <a:latin typeface="Nourd"/>
              </a:rPr>
              <a:t>With your group/partner, consider ways that you might </a:t>
            </a:r>
            <a:r>
              <a:rPr lang="en-US" sz="6250">
                <a:solidFill>
                  <a:srgbClr val="C8102E"/>
                </a:solidFill>
                <a:latin typeface="Nourd"/>
              </a:rPr>
              <a:t>collect and analyze </a:t>
            </a:r>
            <a:r>
              <a:rPr lang="en-US" sz="6250">
                <a:solidFill>
                  <a:srgbClr val="000000"/>
                </a:solidFill>
                <a:latin typeface="Nourd"/>
              </a:rPr>
              <a:t>information to determine if </a:t>
            </a:r>
            <a:r>
              <a:rPr lang="en-US" sz="6250">
                <a:solidFill>
                  <a:srgbClr val="C8102E"/>
                </a:solidFill>
                <a:latin typeface="Nourd"/>
              </a:rPr>
              <a:t>progress </a:t>
            </a:r>
            <a:r>
              <a:rPr lang="en-US" sz="6250">
                <a:solidFill>
                  <a:srgbClr val="000000"/>
                </a:solidFill>
                <a:latin typeface="Nourd"/>
              </a:rPr>
              <a:t>is being made</a:t>
            </a:r>
            <a:r>
              <a:rPr lang="en-US" sz="6250">
                <a:solidFill>
                  <a:srgbClr val="C8102E"/>
                </a:solidFill>
                <a:latin typeface="Nourd"/>
              </a:rPr>
              <a:t> to answer</a:t>
            </a:r>
            <a:r>
              <a:rPr lang="en-US" sz="6250">
                <a:solidFill>
                  <a:srgbClr val="000000"/>
                </a:solidFill>
                <a:latin typeface="Nourd"/>
              </a:rPr>
              <a:t> the group’s questions.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70147" y="133424"/>
            <a:ext cx="14747706" cy="10020153"/>
          </a:xfrm>
          <a:custGeom>
            <a:avLst/>
            <a:gdLst/>
            <a:ahLst/>
            <a:cxnLst/>
            <a:rect r="r" b="b" t="t" l="l"/>
            <a:pathLst>
              <a:path h="10020153" w="14747706">
                <a:moveTo>
                  <a:pt x="0" y="0"/>
                </a:moveTo>
                <a:lnTo>
                  <a:pt x="14747706" y="0"/>
                </a:lnTo>
                <a:lnTo>
                  <a:pt x="14747706" y="10020152"/>
                </a:lnTo>
                <a:lnTo>
                  <a:pt x="0" y="10020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35839"/>
            <a:ext cx="10015323" cy="10015323"/>
          </a:xfrm>
          <a:custGeom>
            <a:avLst/>
            <a:gdLst/>
            <a:ahLst/>
            <a:cxnLst/>
            <a:rect r="r" b="b" t="t" l="l"/>
            <a:pathLst>
              <a:path h="10015323" w="10015323">
                <a:moveTo>
                  <a:pt x="0" y="0"/>
                </a:moveTo>
                <a:lnTo>
                  <a:pt x="10015323" y="0"/>
                </a:lnTo>
                <a:lnTo>
                  <a:pt x="10015323" y="10015322"/>
                </a:lnTo>
                <a:lnTo>
                  <a:pt x="0" y="1001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54501" y="1028700"/>
            <a:ext cx="5604799" cy="2641261"/>
          </a:xfrm>
          <a:custGeom>
            <a:avLst/>
            <a:gdLst/>
            <a:ahLst/>
            <a:cxnLst/>
            <a:rect r="r" b="b" t="t" l="l"/>
            <a:pathLst>
              <a:path h="2641261" w="5604799">
                <a:moveTo>
                  <a:pt x="0" y="0"/>
                </a:moveTo>
                <a:lnTo>
                  <a:pt x="5604799" y="0"/>
                </a:lnTo>
                <a:lnTo>
                  <a:pt x="5604799" y="2641261"/>
                </a:lnTo>
                <a:lnTo>
                  <a:pt x="0" y="264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3215" y="1160911"/>
            <a:ext cx="16381570" cy="2197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2"/>
              </a:lnSpc>
            </a:pPr>
            <a:r>
              <a:rPr lang="en-US" sz="19065" spc="743">
                <a:solidFill>
                  <a:srgbClr val="C8102E"/>
                </a:solidFill>
                <a:latin typeface="Apricots"/>
              </a:rPr>
              <a:t>Save the Date!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33651" y="4055816"/>
            <a:ext cx="14420699" cy="3700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9"/>
              </a:lnSpc>
            </a:pPr>
            <a:r>
              <a:rPr lang="en-US" sz="9609">
                <a:solidFill>
                  <a:srgbClr val="000000"/>
                </a:solidFill>
                <a:latin typeface="Nourd Bold"/>
              </a:rPr>
              <a:t>Tuesday, May 14, 2024</a:t>
            </a:r>
          </a:p>
          <a:p>
            <a:pPr algn="ctr">
              <a:lnSpc>
                <a:spcPts val="9609"/>
              </a:lnSpc>
            </a:pPr>
            <a:r>
              <a:rPr lang="en-US" sz="9609">
                <a:solidFill>
                  <a:srgbClr val="000000"/>
                </a:solidFill>
                <a:latin typeface="Nourd Bold"/>
              </a:rPr>
              <a:t>3:00 to 4:30 pm</a:t>
            </a:r>
          </a:p>
          <a:p>
            <a:pPr algn="ctr">
              <a:lnSpc>
                <a:spcPts val="9609"/>
              </a:lnSpc>
            </a:pPr>
            <a:r>
              <a:rPr lang="en-US" sz="9609">
                <a:solidFill>
                  <a:srgbClr val="000000"/>
                </a:solidFill>
                <a:latin typeface="Nourd Bold"/>
              </a:rPr>
              <a:t>Location: TBD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References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682750"/>
            <a:ext cx="14445220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AALHE. (2020). Foundational statement #1: What is assessment in higher education?. https://www.aalhe.org/foundational-statement-1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>
            <a:hlinkClick r:id="rId5" tooltip="https://wall.sli.do/event/aMp25fCiKzyb8ZgsCkGFtG?section=ac8cea6c-54e3-4ea2-9973-acc4c97da5fb"/>
          </p:cNvPr>
          <p:cNvSpPr/>
          <p:nvPr/>
        </p:nvSpPr>
        <p:spPr>
          <a:xfrm flipH="false" flipV="false" rot="0">
            <a:off x="5902793" y="1178543"/>
            <a:ext cx="6482415" cy="6482415"/>
          </a:xfrm>
          <a:custGeom>
            <a:avLst/>
            <a:gdLst/>
            <a:ahLst/>
            <a:cxnLst/>
            <a:rect r="r" b="b" t="t" l="l"/>
            <a:pathLst>
              <a:path h="6482415" w="6482415">
                <a:moveTo>
                  <a:pt x="0" y="0"/>
                </a:moveTo>
                <a:lnTo>
                  <a:pt x="6482414" y="0"/>
                </a:lnTo>
                <a:lnTo>
                  <a:pt x="6482414" y="6482415"/>
                </a:lnTo>
                <a:lnTo>
                  <a:pt x="0" y="648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466" y="8277519"/>
            <a:ext cx="17501069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Let’s see what you think.</a:t>
            </a:r>
          </a:p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How comfortable are with assessments?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1564" y="2516015"/>
            <a:ext cx="12624871" cy="213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1"/>
              </a:lnSpc>
            </a:pPr>
            <a:r>
              <a:rPr lang="en-US" sz="8251">
                <a:solidFill>
                  <a:srgbClr val="000000"/>
                </a:solidFill>
                <a:latin typeface="Nourd Bold"/>
              </a:rPr>
              <a:t>What is a formal assessment?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13701670" y="1072380"/>
            <a:ext cx="1152207" cy="2329829"/>
          </a:xfrm>
          <a:custGeom>
            <a:avLst/>
            <a:gdLst/>
            <a:ahLst/>
            <a:cxnLst/>
            <a:rect r="r" b="b" t="t" l="l"/>
            <a:pathLst>
              <a:path h="2329829" w="1152207">
                <a:moveTo>
                  <a:pt x="0" y="0"/>
                </a:moveTo>
                <a:lnTo>
                  <a:pt x="1152207" y="0"/>
                </a:lnTo>
                <a:lnTo>
                  <a:pt x="1152207" y="2329829"/>
                </a:lnTo>
                <a:lnTo>
                  <a:pt x="0" y="23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1390" y="4763239"/>
            <a:ext cx="14445220" cy="283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8"/>
              </a:lnSpc>
            </a:pPr>
            <a:r>
              <a:rPr lang="en-US" sz="5699">
                <a:solidFill>
                  <a:srgbClr val="000000"/>
                </a:solidFill>
                <a:latin typeface="Rubik"/>
              </a:rPr>
              <a:t>“Assessment is the process of collecting and analyzing information to determine if progress is being made toward a desired end” (AALHE, 2020).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1564" y="2516015"/>
            <a:ext cx="12624871" cy="213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1"/>
              </a:lnSpc>
            </a:pPr>
            <a:r>
              <a:rPr lang="en-US" sz="8251">
                <a:solidFill>
                  <a:srgbClr val="000000"/>
                </a:solidFill>
                <a:latin typeface="Nourd Bold"/>
              </a:rPr>
              <a:t>What is a formal assessment?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13701670" y="1072380"/>
            <a:ext cx="1152207" cy="2329829"/>
          </a:xfrm>
          <a:custGeom>
            <a:avLst/>
            <a:gdLst/>
            <a:ahLst/>
            <a:cxnLst/>
            <a:rect r="r" b="b" t="t" l="l"/>
            <a:pathLst>
              <a:path h="2329829" w="1152207">
                <a:moveTo>
                  <a:pt x="0" y="0"/>
                </a:moveTo>
                <a:lnTo>
                  <a:pt x="1152207" y="0"/>
                </a:lnTo>
                <a:lnTo>
                  <a:pt x="1152207" y="2329829"/>
                </a:lnTo>
                <a:lnTo>
                  <a:pt x="0" y="23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1390" y="4763239"/>
            <a:ext cx="14445220" cy="283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8"/>
              </a:lnSpc>
            </a:pPr>
            <a:r>
              <a:rPr lang="en-US" sz="5699">
                <a:solidFill>
                  <a:srgbClr val="000000"/>
                </a:solidFill>
                <a:latin typeface="Rubik"/>
              </a:rPr>
              <a:t>“Assessment is the </a:t>
            </a:r>
            <a:r>
              <a:rPr lang="en-US" sz="5699" u="sng">
                <a:solidFill>
                  <a:srgbClr val="000000"/>
                </a:solidFill>
                <a:latin typeface="Rubik"/>
              </a:rPr>
              <a:t>process 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of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collecting and analyzing information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 to determine if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progress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 is being made toward a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desired end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” (AALHE, 2020).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498252"/>
            <a:ext cx="19377481" cy="10287000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What is assessment?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682750"/>
            <a:ext cx="14445220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“Assessment is the process of collecting and analyzing information to determine if progress is being made toward a desired end” (AALHE, 2020).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16894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Formative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29646" y="4479379"/>
            <a:ext cx="13704639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Survey to follow up an event or program. </a:t>
            </a:r>
          </a:p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Campus survey to measure how change is received.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8473615">
            <a:off x="6592786" y="227931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5" y="0"/>
                </a:lnTo>
                <a:lnTo>
                  <a:pt x="666165" y="1347026"/>
                </a:lnTo>
                <a:lnTo>
                  <a:pt x="0" y="13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547708"/>
            <a:ext cx="15317707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goal is to monitor growth, student engagement, and mission alignment, in the moment. These are low stakes and help departments see where they are at.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544741" y="-4704499"/>
            <a:ext cx="19377481" cy="10287000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What is assessment?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682750"/>
            <a:ext cx="14445220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“Assessment is the process of collecting and analyzing information to determine if progress is being made toward a desired end” (AALHE, 2020).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16894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Formative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29646" y="4479379"/>
            <a:ext cx="13704639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Survey to follow up an event or program. </a:t>
            </a:r>
          </a:p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Campus survey to measure how change is received.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8473615">
            <a:off x="6592786" y="227931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5" y="0"/>
                </a:lnTo>
                <a:lnTo>
                  <a:pt x="666165" y="1347026"/>
                </a:lnTo>
                <a:lnTo>
                  <a:pt x="0" y="13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547708"/>
            <a:ext cx="15317707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goal is to monitor growth, student engagement, and mission alignment, in the moment. These are low stakes and help departments see where they are at.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715851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Summative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80117" y="7615897"/>
            <a:ext cx="10091502" cy="238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Yearly stats that show a growth/decline in participation. </a:t>
            </a:r>
          </a:p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completion of a goal with data to support the initiative. </a:t>
            </a:r>
          </a:p>
          <a:p>
            <a:pPr marL="690876" indent="-345438" lvl="1">
              <a:lnSpc>
                <a:spcPts val="3103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ubik"/>
              </a:rPr>
              <a:t>Annual report with highlights of accomplishments or changes.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293701"/>
            <a:ext cx="15317707" cy="121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goal is to evaluate growth, student engagement, and mission alignment after a period of time. This is how you determine whether or not you’ve met your goal or progressed toward a desired end.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7745" y="1519319"/>
            <a:ext cx="16175534" cy="2144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5"/>
              </a:lnSpc>
            </a:pPr>
            <a:r>
              <a:rPr lang="en-US" sz="3399">
                <a:solidFill>
                  <a:srgbClr val="000000"/>
                </a:solidFill>
                <a:latin typeface="Rubik"/>
              </a:rPr>
              <a:t>Assessments allow us to demonstrate the effectiveness of our institution, departments, units, programs, and courses. </a:t>
            </a:r>
          </a:p>
          <a:p>
            <a:pPr>
              <a:lnSpc>
                <a:spcPts val="4215"/>
              </a:lnSpc>
            </a:pPr>
          </a:p>
          <a:p>
            <a:pPr>
              <a:lnSpc>
                <a:spcPts val="421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37745" y="765493"/>
            <a:ext cx="15412511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Nourd Bold"/>
              </a:rPr>
              <a:t>Benefits of Formal Assessment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-1467078" y="2993223"/>
            <a:ext cx="22855967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Freeform 5" id="5"/>
          <p:cNvSpPr/>
          <p:nvPr/>
        </p:nvSpPr>
        <p:spPr>
          <a:xfrm flipH="false" flipV="false" rot="8473615">
            <a:off x="10782422" y="8263"/>
            <a:ext cx="648259" cy="1310819"/>
          </a:xfrm>
          <a:custGeom>
            <a:avLst/>
            <a:gdLst/>
            <a:ahLst/>
            <a:cxnLst/>
            <a:rect r="r" b="b" t="t" l="l"/>
            <a:pathLst>
              <a:path h="1310819" w="648259">
                <a:moveTo>
                  <a:pt x="0" y="0"/>
                </a:moveTo>
                <a:lnTo>
                  <a:pt x="648260" y="0"/>
                </a:lnTo>
                <a:lnTo>
                  <a:pt x="648260" y="1310818"/>
                </a:lnTo>
                <a:lnTo>
                  <a:pt x="0" y="13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DAF7dyGjzIE</dc:identifier>
  <dcterms:modified xsi:type="dcterms:W3CDTF">2011-08-01T06:04:30Z</dcterms:modified>
  <cp:revision>1</cp:revision>
  <dc:title>Assessment Workshop Series #1</dc:title>
</cp:coreProperties>
</file>