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18288000" cy="10287000"/>
  <p:notesSz cx="6858000" cy="9144000"/>
  <p:embeddedFontLst>
    <p:embeddedFont>
      <p:font typeface="Nourd Bold" charset="1" panose="00000800000000000000"/>
      <p:regular r:id="rId58"/>
    </p:embeddedFont>
    <p:embeddedFont>
      <p:font typeface="Rubik" charset="1" panose="00000000000000000000"/>
      <p:regular r:id="rId59"/>
    </p:embeddedFont>
    <p:embeddedFont>
      <p:font typeface="Apricots" charset="1" panose="00000000000000000000"/>
      <p:regular r:id="rId60"/>
    </p:embeddedFont>
    <p:embeddedFont>
      <p:font typeface="Nourd" charset="1" panose="00000500000000000000"/>
      <p:regular r:id="rId61"/>
    </p:embeddedFont>
    <p:embeddedFont>
      <p:font typeface="Rubik Bold" charset="1" panose="0000080000000000000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fonts/font58.fntdata" Type="http://schemas.openxmlformats.org/officeDocument/2006/relationships/font"/><Relationship Id="rId59" Target="fonts/font59.fntdata" Type="http://schemas.openxmlformats.org/officeDocument/2006/relationships/font"/><Relationship Id="rId6" Target="slides/slide1.xml" Type="http://schemas.openxmlformats.org/officeDocument/2006/relationships/slide"/><Relationship Id="rId60" Target="fonts/font60.fntdata" Type="http://schemas.openxmlformats.org/officeDocument/2006/relationships/font"/><Relationship Id="rId61" Target="fonts/font61.fntdata" Type="http://schemas.openxmlformats.org/officeDocument/2006/relationships/font"/><Relationship Id="rId62" Target="fonts/font62.fntdata" Type="http://schemas.openxmlformats.org/officeDocument/2006/relationships/font"/><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https://wall.sli.do/event/aMp25fCiKzyb8ZgsCkGFtG?section=ac8cea6c-54e3-4ea2-9973-acc4c97da5fb"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https://wall.sli.do/event/aMp25fCiKzyb8ZgsCkGFtG?section=ac8cea6c-54e3-4ea2-9973-acc4c97da5fb" TargetMode="External" Type="http://schemas.openxmlformats.org/officeDocument/2006/relationships/hyperlink"/></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https://wall.sli.do/event/aMp25fCiKzyb8ZgsCkGFtG?section=ac8cea6c-54e3-4ea2-9973-acc4c97da5fb" TargetMode="External" Type="http://schemas.openxmlformats.org/officeDocument/2006/relationships/hyperlink"/></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2.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3.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4.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5.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6.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2.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https://calendly.com/d/ckhf-47p-5tv/administrative-assessment-one-on-one" TargetMode="External" Type="http://schemas.openxmlformats.org/officeDocument/2006/relationships/hyperlink"/><Relationship Id="rId4" Target="../media/image29.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https://wall.sli.do/event/4RLiowjKvWVM2dPy9WFmM3?section=61cb222d-4f6f-4a55-b7cd-dda518b5c5c0"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https://wall.sli.do/event/4RLiowjKvWVM2dPy9WFmM3?section=61cb222d-4f6f-4a55-b7cd-dda518b5c5c0"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661196" y="8164057"/>
            <a:ext cx="3508246" cy="657796"/>
          </a:xfrm>
          <a:custGeom>
            <a:avLst/>
            <a:gdLst/>
            <a:ahLst/>
            <a:cxnLst/>
            <a:rect r="r" b="b" t="t" l="l"/>
            <a:pathLst>
              <a:path h="657796" w="3508246">
                <a:moveTo>
                  <a:pt x="0" y="0"/>
                </a:moveTo>
                <a:lnTo>
                  <a:pt x="3508246" y="0"/>
                </a:lnTo>
                <a:lnTo>
                  <a:pt x="3508246" y="657796"/>
                </a:lnTo>
                <a:lnTo>
                  <a:pt x="0" y="6577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2858542"/>
            <a:ext cx="6773237" cy="5078763"/>
            <a:chOff x="0" y="0"/>
            <a:chExt cx="9030983" cy="6771683"/>
          </a:xfrm>
        </p:grpSpPr>
        <p:sp>
          <p:nvSpPr>
            <p:cNvPr name="TextBox 4" id="4"/>
            <p:cNvSpPr txBox="true"/>
            <p:nvPr/>
          </p:nvSpPr>
          <p:spPr>
            <a:xfrm rot="0">
              <a:off x="0" y="142875"/>
              <a:ext cx="9030983" cy="5191168"/>
            </a:xfrm>
            <a:prstGeom prst="rect">
              <a:avLst/>
            </a:prstGeom>
          </p:spPr>
          <p:txBody>
            <a:bodyPr anchor="t" rtlCol="false" tIns="0" lIns="0" bIns="0" rIns="0">
              <a:spAutoFit/>
            </a:bodyPr>
            <a:lstStyle/>
            <a:p>
              <a:pPr algn="l">
                <a:lnSpc>
                  <a:spcPts val="7501"/>
                </a:lnSpc>
              </a:pPr>
              <a:r>
                <a:rPr lang="en-US" sz="7501">
                  <a:solidFill>
                    <a:srgbClr val="000000"/>
                  </a:solidFill>
                  <a:latin typeface="Nourd Bold"/>
                </a:rPr>
                <a:t>Quality &amp; Efficiency in Student Success </a:t>
              </a:r>
            </a:p>
          </p:txBody>
        </p:sp>
        <p:sp>
          <p:nvSpPr>
            <p:cNvPr name="TextBox 5" id="5"/>
            <p:cNvSpPr txBox="true"/>
            <p:nvPr/>
          </p:nvSpPr>
          <p:spPr>
            <a:xfrm rot="0">
              <a:off x="0" y="5257843"/>
              <a:ext cx="8441057" cy="1513840"/>
            </a:xfrm>
            <a:prstGeom prst="rect">
              <a:avLst/>
            </a:prstGeom>
          </p:spPr>
          <p:txBody>
            <a:bodyPr anchor="t" rtlCol="false" tIns="0" lIns="0" bIns="0" rIns="0">
              <a:spAutoFit/>
            </a:bodyPr>
            <a:lstStyle/>
            <a:p>
              <a:pPr algn="l">
                <a:lnSpc>
                  <a:spcPts val="4619"/>
                </a:lnSpc>
              </a:pPr>
              <a:r>
                <a:rPr lang="en-US" sz="3299">
                  <a:solidFill>
                    <a:srgbClr val="000000"/>
                  </a:solidFill>
                  <a:latin typeface="Rubik"/>
                </a:rPr>
                <a:t>Assessment Excellence @ SRSU Workshop Series #2</a:t>
              </a:r>
            </a:p>
          </p:txBody>
        </p:sp>
      </p:grpSp>
      <p:sp>
        <p:nvSpPr>
          <p:cNvPr name="Freeform 6" id="6"/>
          <p:cNvSpPr/>
          <p:nvPr/>
        </p:nvSpPr>
        <p:spPr>
          <a:xfrm flipH="false" flipV="false" rot="8473615">
            <a:off x="7074469" y="2402342"/>
            <a:ext cx="666165" cy="1347025"/>
          </a:xfrm>
          <a:custGeom>
            <a:avLst/>
            <a:gdLst/>
            <a:ahLst/>
            <a:cxnLst/>
            <a:rect r="r" b="b" t="t" l="l"/>
            <a:pathLst>
              <a:path h="1347025" w="666165">
                <a:moveTo>
                  <a:pt x="0" y="0"/>
                </a:moveTo>
                <a:lnTo>
                  <a:pt x="666166" y="0"/>
                </a:lnTo>
                <a:lnTo>
                  <a:pt x="666166" y="1347026"/>
                </a:lnTo>
                <a:lnTo>
                  <a:pt x="0" y="13470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018803" y="1150887"/>
            <a:ext cx="3953165" cy="989938"/>
          </a:xfrm>
          <a:custGeom>
            <a:avLst/>
            <a:gdLst/>
            <a:ahLst/>
            <a:cxnLst/>
            <a:rect r="r" b="b" t="t" l="l"/>
            <a:pathLst>
              <a:path h="989938" w="3953165">
                <a:moveTo>
                  <a:pt x="0" y="0"/>
                </a:moveTo>
                <a:lnTo>
                  <a:pt x="3953165" y="0"/>
                </a:lnTo>
                <a:lnTo>
                  <a:pt x="3953165" y="989938"/>
                </a:lnTo>
                <a:lnTo>
                  <a:pt x="0" y="989938"/>
                </a:lnTo>
                <a:lnTo>
                  <a:pt x="0" y="0"/>
                </a:lnTo>
                <a:close/>
              </a:path>
            </a:pathLst>
          </a:custGeom>
          <a:blipFill>
            <a:blip r:embed="rId6"/>
            <a:stretch>
              <a:fillRect l="0" t="0" r="0" b="0"/>
            </a:stretch>
          </a:blipFill>
        </p:spPr>
      </p:sp>
      <p:sp>
        <p:nvSpPr>
          <p:cNvPr name="Freeform 8" id="8"/>
          <p:cNvSpPr/>
          <p:nvPr/>
        </p:nvSpPr>
        <p:spPr>
          <a:xfrm flipH="false" flipV="false" rot="0">
            <a:off x="8641463" y="1666260"/>
            <a:ext cx="10423033" cy="6954479"/>
          </a:xfrm>
          <a:custGeom>
            <a:avLst/>
            <a:gdLst/>
            <a:ahLst/>
            <a:cxnLst/>
            <a:rect r="r" b="b" t="t" l="l"/>
            <a:pathLst>
              <a:path h="6954479" w="10423033">
                <a:moveTo>
                  <a:pt x="0" y="0"/>
                </a:moveTo>
                <a:lnTo>
                  <a:pt x="10423033" y="0"/>
                </a:lnTo>
                <a:lnTo>
                  <a:pt x="10423033" y="6954480"/>
                </a:lnTo>
                <a:lnTo>
                  <a:pt x="0" y="6954480"/>
                </a:lnTo>
                <a:lnTo>
                  <a:pt x="0" y="0"/>
                </a:lnTo>
                <a:close/>
              </a:path>
            </a:pathLst>
          </a:custGeom>
          <a:blipFill>
            <a:blip r:embed="rId7"/>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0" y="0"/>
            <a:ext cx="9144000" cy="8997003"/>
          </a:xfrm>
          <a:prstGeom prst="rect">
            <a:avLst/>
          </a:prstGeom>
          <a:solidFill>
            <a:srgbClr val="F4F4F4"/>
          </a:solidFill>
        </p:spPr>
      </p:sp>
      <p:sp>
        <p:nvSpPr>
          <p:cNvPr name="AutoShape 3" id="3"/>
          <p:cNvSpPr/>
          <p:nvPr/>
        </p:nvSpPr>
        <p:spPr>
          <a:xfrm rot="0">
            <a:off x="0" y="8997003"/>
            <a:ext cx="18288000" cy="1371600"/>
          </a:xfrm>
          <a:prstGeom prst="rect">
            <a:avLst/>
          </a:prstGeom>
          <a:solidFill>
            <a:srgbClr val="C8102E"/>
          </a:solidFill>
        </p:spPr>
      </p:sp>
      <p:grpSp>
        <p:nvGrpSpPr>
          <p:cNvPr name="Group 4" id="4"/>
          <p:cNvGrpSpPr/>
          <p:nvPr/>
        </p:nvGrpSpPr>
        <p:grpSpPr>
          <a:xfrm rot="0">
            <a:off x="1343237" y="1028700"/>
            <a:ext cx="5897168" cy="1087120"/>
            <a:chOff x="0" y="0"/>
            <a:chExt cx="7862891" cy="1449494"/>
          </a:xfrm>
        </p:grpSpPr>
        <p:sp>
          <p:nvSpPr>
            <p:cNvPr name="TextBox 5" id="5"/>
            <p:cNvSpPr txBox="true"/>
            <p:nvPr/>
          </p:nvSpPr>
          <p:spPr>
            <a:xfrm rot="0">
              <a:off x="0" y="76200"/>
              <a:ext cx="7862891" cy="732367"/>
            </a:xfrm>
            <a:prstGeom prst="rect">
              <a:avLst/>
            </a:prstGeom>
          </p:spPr>
          <p:txBody>
            <a:bodyPr anchor="t" rtlCol="false" tIns="0" lIns="0" bIns="0" rIns="0">
              <a:spAutoFit/>
            </a:bodyPr>
            <a:lstStyle/>
            <a:p>
              <a:pPr algn="l">
                <a:lnSpc>
                  <a:spcPts val="3999"/>
                </a:lnSpc>
              </a:pPr>
              <a:r>
                <a:rPr lang="en-US" sz="3999">
                  <a:solidFill>
                    <a:srgbClr val="000000"/>
                  </a:solidFill>
                  <a:latin typeface="Nourd Bold"/>
                </a:rPr>
                <a:t>STANDARD 7.3</a:t>
              </a:r>
            </a:p>
          </p:txBody>
        </p:sp>
        <p:sp>
          <p:nvSpPr>
            <p:cNvPr name="TextBox 6" id="6"/>
            <p:cNvSpPr txBox="true"/>
            <p:nvPr/>
          </p:nvSpPr>
          <p:spPr>
            <a:xfrm rot="0">
              <a:off x="0" y="732367"/>
              <a:ext cx="7862891" cy="717127"/>
            </a:xfrm>
            <a:prstGeom prst="rect">
              <a:avLst/>
            </a:prstGeom>
          </p:spPr>
          <p:txBody>
            <a:bodyPr anchor="t" rtlCol="false" tIns="0" lIns="0" bIns="0" rIns="0">
              <a:spAutoFit/>
            </a:bodyPr>
            <a:lstStyle/>
            <a:p>
              <a:pPr algn="l">
                <a:lnSpc>
                  <a:spcPts val="4479"/>
                </a:lnSpc>
              </a:pPr>
              <a:r>
                <a:rPr lang="en-US" sz="3199">
                  <a:solidFill>
                    <a:srgbClr val="000000"/>
                  </a:solidFill>
                  <a:latin typeface="Rubik"/>
                </a:rPr>
                <a:t>Administrative effectiveness </a:t>
              </a:r>
            </a:p>
          </p:txBody>
        </p:sp>
      </p:grpSp>
      <p:grpSp>
        <p:nvGrpSpPr>
          <p:cNvPr name="Group 7" id="7"/>
          <p:cNvGrpSpPr/>
          <p:nvPr/>
        </p:nvGrpSpPr>
        <p:grpSpPr>
          <a:xfrm rot="0">
            <a:off x="1623416" y="2538321"/>
            <a:ext cx="5897168" cy="5555486"/>
            <a:chOff x="0" y="0"/>
            <a:chExt cx="7862891" cy="7407314"/>
          </a:xfrm>
        </p:grpSpPr>
        <p:sp>
          <p:nvSpPr>
            <p:cNvPr name="TextBox 8" id="8"/>
            <p:cNvSpPr txBox="true"/>
            <p:nvPr/>
          </p:nvSpPr>
          <p:spPr>
            <a:xfrm rot="0">
              <a:off x="0" y="47625"/>
              <a:ext cx="7862891" cy="1118404"/>
            </a:xfrm>
            <a:prstGeom prst="rect">
              <a:avLst/>
            </a:prstGeom>
          </p:spPr>
          <p:txBody>
            <a:bodyPr anchor="t" rtlCol="false" tIns="0" lIns="0" bIns="0" rIns="0">
              <a:spAutoFit/>
            </a:bodyPr>
            <a:lstStyle/>
            <a:p>
              <a:pPr algn="l" marL="690876" indent="-345438" lvl="1">
                <a:lnSpc>
                  <a:spcPts val="3103"/>
                </a:lnSpc>
                <a:buFont typeface="Arial"/>
                <a:buChar char="•"/>
              </a:pPr>
              <a:r>
                <a:rPr lang="en-US" sz="3199">
                  <a:solidFill>
                    <a:srgbClr val="000000"/>
                  </a:solidFill>
                  <a:latin typeface="Rubik"/>
                </a:rPr>
                <a:t>Concerns “administrative support services”</a:t>
              </a:r>
            </a:p>
          </p:txBody>
        </p:sp>
        <p:sp>
          <p:nvSpPr>
            <p:cNvPr name="TextBox 9" id="9"/>
            <p:cNvSpPr txBox="true"/>
            <p:nvPr/>
          </p:nvSpPr>
          <p:spPr>
            <a:xfrm rot="0">
              <a:off x="0" y="1607354"/>
              <a:ext cx="7862891" cy="1639104"/>
            </a:xfrm>
            <a:prstGeom prst="rect">
              <a:avLst/>
            </a:prstGeom>
          </p:spPr>
          <p:txBody>
            <a:bodyPr anchor="t" rtlCol="false" tIns="0" lIns="0" bIns="0" rIns="0">
              <a:spAutoFit/>
            </a:bodyPr>
            <a:lstStyle/>
            <a:p>
              <a:pPr algn="l" marL="690876" indent="-345438" lvl="1">
                <a:lnSpc>
                  <a:spcPts val="3103"/>
                </a:lnSpc>
                <a:buFont typeface="Arial"/>
                <a:buChar char="•"/>
              </a:pPr>
              <a:r>
                <a:rPr lang="en-US" sz="3199">
                  <a:solidFill>
                    <a:srgbClr val="000000"/>
                  </a:solidFill>
                  <a:latin typeface="Rubik"/>
                </a:rPr>
                <a:t>Units that help the university reach their strategic goals</a:t>
              </a:r>
            </a:p>
          </p:txBody>
        </p:sp>
        <p:sp>
          <p:nvSpPr>
            <p:cNvPr name="TextBox 10" id="10"/>
            <p:cNvSpPr txBox="true"/>
            <p:nvPr/>
          </p:nvSpPr>
          <p:spPr>
            <a:xfrm rot="0">
              <a:off x="0" y="3687782"/>
              <a:ext cx="7862891" cy="1639104"/>
            </a:xfrm>
            <a:prstGeom prst="rect">
              <a:avLst/>
            </a:prstGeom>
          </p:spPr>
          <p:txBody>
            <a:bodyPr anchor="t" rtlCol="false" tIns="0" lIns="0" bIns="0" rIns="0">
              <a:spAutoFit/>
            </a:bodyPr>
            <a:lstStyle/>
            <a:p>
              <a:pPr algn="l" marL="690876" indent="-345438" lvl="1">
                <a:lnSpc>
                  <a:spcPts val="3103"/>
                </a:lnSpc>
                <a:buFont typeface="Arial"/>
                <a:buChar char="•"/>
              </a:pPr>
              <a:r>
                <a:rPr lang="en-US" sz="3199">
                  <a:solidFill>
                    <a:srgbClr val="000000"/>
                  </a:solidFill>
                  <a:latin typeface="Rubik"/>
                </a:rPr>
                <a:t>Units that help the university operate efficiently</a:t>
              </a:r>
            </a:p>
          </p:txBody>
        </p:sp>
        <p:sp>
          <p:nvSpPr>
            <p:cNvPr name="TextBox 11" id="11"/>
            <p:cNvSpPr txBox="true"/>
            <p:nvPr/>
          </p:nvSpPr>
          <p:spPr>
            <a:xfrm rot="0">
              <a:off x="0" y="5768211"/>
              <a:ext cx="7862891" cy="1639104"/>
            </a:xfrm>
            <a:prstGeom prst="rect">
              <a:avLst/>
            </a:prstGeom>
          </p:spPr>
          <p:txBody>
            <a:bodyPr anchor="t" rtlCol="false" tIns="0" lIns="0" bIns="0" rIns="0">
              <a:spAutoFit/>
            </a:bodyPr>
            <a:lstStyle/>
            <a:p>
              <a:pPr algn="l" marL="690876" indent="-345438" lvl="1">
                <a:lnSpc>
                  <a:spcPts val="3103"/>
                </a:lnSpc>
                <a:buFont typeface="Arial"/>
                <a:buChar char="•"/>
              </a:pPr>
              <a:r>
                <a:rPr lang="en-US" sz="3199">
                  <a:solidFill>
                    <a:srgbClr val="000000"/>
                  </a:solidFill>
                  <a:latin typeface="Rubik"/>
                </a:rPr>
                <a:t>Serve the educational mission of the institution in an indirect way</a:t>
              </a:r>
            </a:p>
          </p:txBody>
        </p:sp>
      </p:grpSp>
      <p:sp>
        <p:nvSpPr>
          <p:cNvPr name="TextBox 12" id="12"/>
          <p:cNvSpPr txBox="true"/>
          <p:nvPr/>
        </p:nvSpPr>
        <p:spPr>
          <a:xfrm rot="0">
            <a:off x="10333988" y="1104900"/>
            <a:ext cx="5897168" cy="530225"/>
          </a:xfrm>
          <a:prstGeom prst="rect">
            <a:avLst/>
          </a:prstGeom>
        </p:spPr>
        <p:txBody>
          <a:bodyPr anchor="t" rtlCol="false" tIns="0" lIns="0" bIns="0" rIns="0">
            <a:spAutoFit/>
          </a:bodyPr>
          <a:lstStyle/>
          <a:p>
            <a:pPr algn="l">
              <a:lnSpc>
                <a:spcPts val="3999"/>
              </a:lnSpc>
            </a:pPr>
            <a:r>
              <a:rPr lang="en-US" sz="3999">
                <a:solidFill>
                  <a:srgbClr val="000000"/>
                </a:solidFill>
                <a:latin typeface="Nourd Bold"/>
              </a:rPr>
              <a:t>STANDARD 8.2.c</a:t>
            </a:r>
          </a:p>
        </p:txBody>
      </p:sp>
      <p:sp>
        <p:nvSpPr>
          <p:cNvPr name="TextBox 13" id="13"/>
          <p:cNvSpPr txBox="true"/>
          <p:nvPr/>
        </p:nvSpPr>
        <p:spPr>
          <a:xfrm rot="0">
            <a:off x="10333988" y="1682750"/>
            <a:ext cx="6925312" cy="826896"/>
          </a:xfrm>
          <a:prstGeom prst="rect">
            <a:avLst/>
          </a:prstGeom>
        </p:spPr>
        <p:txBody>
          <a:bodyPr anchor="t" rtlCol="false" tIns="0" lIns="0" bIns="0" rIns="0">
            <a:spAutoFit/>
          </a:bodyPr>
          <a:lstStyle/>
          <a:p>
            <a:pPr algn="l">
              <a:lnSpc>
                <a:spcPts val="3103"/>
              </a:lnSpc>
            </a:pPr>
            <a:r>
              <a:rPr lang="en-US" sz="3199">
                <a:solidFill>
                  <a:srgbClr val="000000"/>
                </a:solidFill>
                <a:latin typeface="Rubik"/>
              </a:rPr>
              <a:t>Student outcomes: academic &amp; student services</a:t>
            </a:r>
          </a:p>
        </p:txBody>
      </p:sp>
      <p:grpSp>
        <p:nvGrpSpPr>
          <p:cNvPr name="Group 14" id="14"/>
          <p:cNvGrpSpPr/>
          <p:nvPr/>
        </p:nvGrpSpPr>
        <p:grpSpPr>
          <a:xfrm rot="0">
            <a:off x="10614167" y="2950655"/>
            <a:ext cx="5897168" cy="4385689"/>
            <a:chOff x="0" y="0"/>
            <a:chExt cx="7862891" cy="5847586"/>
          </a:xfrm>
        </p:grpSpPr>
        <p:sp>
          <p:nvSpPr>
            <p:cNvPr name="TextBox 15" id="15"/>
            <p:cNvSpPr txBox="true"/>
            <p:nvPr/>
          </p:nvSpPr>
          <p:spPr>
            <a:xfrm rot="0">
              <a:off x="0" y="47625"/>
              <a:ext cx="7862891" cy="1118404"/>
            </a:xfrm>
            <a:prstGeom prst="rect">
              <a:avLst/>
            </a:prstGeom>
          </p:spPr>
          <p:txBody>
            <a:bodyPr anchor="t" rtlCol="false" tIns="0" lIns="0" bIns="0" rIns="0">
              <a:spAutoFit/>
            </a:bodyPr>
            <a:lstStyle/>
            <a:p>
              <a:pPr algn="l" marL="690876" indent="-345438" lvl="1">
                <a:lnSpc>
                  <a:spcPts val="3103"/>
                </a:lnSpc>
                <a:buFont typeface="Arial"/>
                <a:buChar char="•"/>
              </a:pPr>
              <a:r>
                <a:rPr lang="en-US" sz="3199">
                  <a:solidFill>
                    <a:srgbClr val="000000"/>
                  </a:solidFill>
                  <a:latin typeface="Rubik"/>
                </a:rPr>
                <a:t>Units that “support student success”</a:t>
              </a:r>
            </a:p>
          </p:txBody>
        </p:sp>
        <p:sp>
          <p:nvSpPr>
            <p:cNvPr name="TextBox 16" id="16"/>
            <p:cNvSpPr txBox="true"/>
            <p:nvPr/>
          </p:nvSpPr>
          <p:spPr>
            <a:xfrm rot="0">
              <a:off x="0" y="1607354"/>
              <a:ext cx="7862891" cy="1639104"/>
            </a:xfrm>
            <a:prstGeom prst="rect">
              <a:avLst/>
            </a:prstGeom>
          </p:spPr>
          <p:txBody>
            <a:bodyPr anchor="t" rtlCol="false" tIns="0" lIns="0" bIns="0" rIns="0">
              <a:spAutoFit/>
            </a:bodyPr>
            <a:lstStyle/>
            <a:p>
              <a:pPr algn="l" marL="690876" indent="-345438" lvl="1">
                <a:lnSpc>
                  <a:spcPts val="3103"/>
                </a:lnSpc>
                <a:buFont typeface="Arial"/>
                <a:buChar char="•"/>
              </a:pPr>
              <a:r>
                <a:rPr lang="en-US" sz="3199">
                  <a:solidFill>
                    <a:srgbClr val="000000"/>
                  </a:solidFill>
                  <a:latin typeface="Rubik"/>
                </a:rPr>
                <a:t>Units whose quality of service impacts student success</a:t>
              </a:r>
            </a:p>
          </p:txBody>
        </p:sp>
        <p:sp>
          <p:nvSpPr>
            <p:cNvPr name="TextBox 17" id="17"/>
            <p:cNvSpPr txBox="true"/>
            <p:nvPr/>
          </p:nvSpPr>
          <p:spPr>
            <a:xfrm rot="0">
              <a:off x="0" y="3687782"/>
              <a:ext cx="7862891" cy="2159804"/>
            </a:xfrm>
            <a:prstGeom prst="rect">
              <a:avLst/>
            </a:prstGeom>
          </p:spPr>
          <p:txBody>
            <a:bodyPr anchor="t" rtlCol="false" tIns="0" lIns="0" bIns="0" rIns="0">
              <a:spAutoFit/>
            </a:bodyPr>
            <a:lstStyle/>
            <a:p>
              <a:pPr algn="l" marL="690876" indent="-345438" lvl="1">
                <a:lnSpc>
                  <a:spcPts val="3103"/>
                </a:lnSpc>
                <a:buFont typeface="Arial"/>
                <a:buChar char="•"/>
              </a:pPr>
              <a:r>
                <a:rPr lang="en-US" sz="3199">
                  <a:solidFill>
                    <a:srgbClr val="000000"/>
                  </a:solidFill>
                  <a:latin typeface="Rubik"/>
                </a:rPr>
                <a:t>Units that provide direct support to faculty and students as related to their educational programs</a:t>
              </a:r>
            </a:p>
          </p:txBody>
        </p:sp>
      </p:grpSp>
      <p:sp>
        <p:nvSpPr>
          <p:cNvPr name="TextBox 18" id="18"/>
          <p:cNvSpPr txBox="true"/>
          <p:nvPr/>
        </p:nvSpPr>
        <p:spPr>
          <a:xfrm rot="0">
            <a:off x="240768" y="9801240"/>
            <a:ext cx="14445220" cy="292864"/>
          </a:xfrm>
          <a:prstGeom prst="rect">
            <a:avLst/>
          </a:prstGeom>
        </p:spPr>
        <p:txBody>
          <a:bodyPr anchor="t" rtlCol="false" tIns="0" lIns="0" bIns="0" rIns="0">
            <a:spAutoFit/>
          </a:bodyPr>
          <a:lstStyle/>
          <a:p>
            <a:pPr algn="l">
              <a:lnSpc>
                <a:spcPts val="2134"/>
              </a:lnSpc>
            </a:pPr>
            <a:r>
              <a:rPr lang="en-US" sz="2200">
                <a:solidFill>
                  <a:srgbClr val="000000"/>
                </a:solidFill>
                <a:latin typeface="Rubik"/>
              </a:rPr>
              <a:t>Review of Assessment Workshop #1</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28700" y="2475624"/>
          <a:ext cx="16217895" cy="7070680"/>
        </p:xfrm>
        <a:graphic>
          <a:graphicData uri="http://schemas.openxmlformats.org/drawingml/2006/table">
            <a:tbl>
              <a:tblPr/>
              <a:tblGrid>
                <a:gridCol w="3269271"/>
                <a:gridCol w="2245042"/>
                <a:gridCol w="1862853"/>
                <a:gridCol w="2017955"/>
                <a:gridCol w="1812706"/>
                <a:gridCol w="2003009"/>
                <a:gridCol w="1634002"/>
                <a:gridCol w="1373057"/>
              </a:tblGrid>
              <a:tr h="1855944">
                <a:tc>
                  <a:txBody>
                    <a:bodyPr anchor="t" rtlCol="false"/>
                    <a:lstStyle/>
                    <a:p>
                      <a:pPr algn="ctr">
                        <a:lnSpc>
                          <a:spcPts val="3220"/>
                        </a:lnSpc>
                        <a:defRPr/>
                      </a:pPr>
                      <a:r>
                        <a:rPr lang="en-US" sz="2300">
                          <a:solidFill>
                            <a:srgbClr val="000000"/>
                          </a:solidFill>
                          <a:latin typeface="Rubik Bold"/>
                        </a:rPr>
                        <a:t>Service</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97999B"/>
                    </a:solidFill>
                  </a:tcPr>
                </a:tc>
                <a:tc>
                  <a:txBody>
                    <a:bodyPr anchor="t" rtlCol="false"/>
                    <a:lstStyle/>
                    <a:p>
                      <a:pPr algn="ctr">
                        <a:lnSpc>
                          <a:spcPts val="3220"/>
                        </a:lnSpc>
                        <a:defRPr/>
                      </a:pPr>
                      <a:r>
                        <a:rPr lang="en-US" sz="2300">
                          <a:solidFill>
                            <a:srgbClr val="000000"/>
                          </a:solidFill>
                          <a:latin typeface="Rubik Bold"/>
                        </a:rPr>
                        <a:t>Prospective</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97999B"/>
                    </a:solidFill>
                  </a:tcPr>
                </a:tc>
                <a:tc>
                  <a:txBody>
                    <a:bodyPr anchor="t" rtlCol="false"/>
                    <a:lstStyle/>
                    <a:p>
                      <a:pPr algn="ctr">
                        <a:lnSpc>
                          <a:spcPts val="3220"/>
                        </a:lnSpc>
                        <a:defRPr/>
                      </a:pPr>
                      <a:r>
                        <a:rPr lang="en-US" sz="2300">
                          <a:solidFill>
                            <a:srgbClr val="000000"/>
                          </a:solidFill>
                          <a:latin typeface="Rubik Bold"/>
                        </a:rPr>
                        <a:t>Freshman</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97999B"/>
                    </a:solidFill>
                  </a:tcPr>
                </a:tc>
                <a:tc>
                  <a:txBody>
                    <a:bodyPr anchor="t" rtlCol="false"/>
                    <a:lstStyle/>
                    <a:p>
                      <a:pPr algn="ctr">
                        <a:lnSpc>
                          <a:spcPts val="3220"/>
                        </a:lnSpc>
                        <a:defRPr/>
                      </a:pPr>
                      <a:r>
                        <a:rPr lang="en-US" sz="2300">
                          <a:solidFill>
                            <a:srgbClr val="000000"/>
                          </a:solidFill>
                          <a:latin typeface="Rubik Bold"/>
                        </a:rPr>
                        <a:t>Undergrad</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97999B"/>
                    </a:solidFill>
                  </a:tcPr>
                </a:tc>
                <a:tc>
                  <a:txBody>
                    <a:bodyPr anchor="t" rtlCol="false"/>
                    <a:lstStyle/>
                    <a:p>
                      <a:pPr algn="ctr">
                        <a:lnSpc>
                          <a:spcPts val="3220"/>
                        </a:lnSpc>
                        <a:defRPr/>
                      </a:pPr>
                      <a:r>
                        <a:rPr lang="en-US" sz="2300">
                          <a:solidFill>
                            <a:srgbClr val="000000"/>
                          </a:solidFill>
                          <a:latin typeface="Rubik Bold"/>
                        </a:rPr>
                        <a:t>Graduate</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97999B"/>
                    </a:solidFill>
                  </a:tcPr>
                </a:tc>
                <a:tc>
                  <a:txBody>
                    <a:bodyPr anchor="t" rtlCol="false"/>
                    <a:lstStyle/>
                    <a:p>
                      <a:pPr algn="ctr">
                        <a:lnSpc>
                          <a:spcPts val="3220"/>
                        </a:lnSpc>
                        <a:defRPr/>
                      </a:pPr>
                      <a:r>
                        <a:rPr lang="en-US" sz="2300">
                          <a:solidFill>
                            <a:srgbClr val="000000"/>
                          </a:solidFill>
                          <a:latin typeface="Rubik Bold"/>
                        </a:rPr>
                        <a:t>Off-Campus Sites</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97999B"/>
                    </a:solidFill>
                  </a:tcPr>
                </a:tc>
                <a:tc>
                  <a:txBody>
                    <a:bodyPr anchor="t" rtlCol="false"/>
                    <a:lstStyle/>
                    <a:p>
                      <a:pPr algn="ctr">
                        <a:lnSpc>
                          <a:spcPts val="3220"/>
                        </a:lnSpc>
                        <a:defRPr/>
                      </a:pPr>
                      <a:r>
                        <a:rPr lang="en-US" sz="2300">
                          <a:solidFill>
                            <a:srgbClr val="000000"/>
                          </a:solidFill>
                          <a:latin typeface="Rubik Bold"/>
                        </a:rPr>
                        <a:t>Faculty</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97999B"/>
                    </a:solidFill>
                  </a:tcPr>
                </a:tc>
                <a:tc>
                  <a:txBody>
                    <a:bodyPr anchor="t" rtlCol="false"/>
                    <a:lstStyle/>
                    <a:p>
                      <a:pPr algn="ctr">
                        <a:lnSpc>
                          <a:spcPts val="3220"/>
                        </a:lnSpc>
                        <a:defRPr/>
                      </a:pPr>
                      <a:r>
                        <a:rPr lang="en-US" sz="2300">
                          <a:solidFill>
                            <a:srgbClr val="000000"/>
                          </a:solidFill>
                          <a:latin typeface="Rubik Bold"/>
                        </a:rPr>
                        <a:t>Staff</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97999B"/>
                    </a:solidFill>
                  </a:tcPr>
                </a:tc>
              </a:tr>
              <a:tr h="1606693">
                <a:tc>
                  <a:txBody>
                    <a:bodyPr anchor="t" rtlCol="false"/>
                    <a:lstStyle/>
                    <a:p>
                      <a:pPr algn="ctr">
                        <a:lnSpc>
                          <a:spcPts val="3209"/>
                        </a:lnSpc>
                        <a:defRPr/>
                      </a:pPr>
                      <a:r>
                        <a:rPr lang="en-US" sz="2292">
                          <a:solidFill>
                            <a:srgbClr val="000000"/>
                          </a:solidFill>
                          <a:latin typeface="Rubik Bold"/>
                        </a:rPr>
                        <a:t>Counseling and Accessibility Services</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r>
              <a:tr h="1198003">
                <a:tc>
                  <a:txBody>
                    <a:bodyPr anchor="t" rtlCol="false"/>
                    <a:lstStyle/>
                    <a:p>
                      <a:pPr algn="ctr">
                        <a:lnSpc>
                          <a:spcPts val="3209"/>
                        </a:lnSpc>
                        <a:defRPr/>
                      </a:pPr>
                      <a:r>
                        <a:rPr lang="en-US" sz="2292">
                          <a:solidFill>
                            <a:srgbClr val="000000"/>
                          </a:solidFill>
                          <a:latin typeface="Rubik Bold"/>
                        </a:rPr>
                        <a:t> Testing Center</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r>
              <a:tr h="1205020">
                <a:tc>
                  <a:txBody>
                    <a:bodyPr anchor="t" rtlCol="false"/>
                    <a:lstStyle/>
                    <a:p>
                      <a:pPr algn="ctr">
                        <a:lnSpc>
                          <a:spcPts val="3209"/>
                        </a:lnSpc>
                        <a:defRPr/>
                      </a:pPr>
                      <a:r>
                        <a:rPr lang="en-US" sz="2292">
                          <a:solidFill>
                            <a:srgbClr val="000000"/>
                          </a:solidFill>
                          <a:latin typeface="Rubik Bold"/>
                        </a:rPr>
                        <a:t>McNair Scholars Program</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r>
              <a:tr h="1205020">
                <a:tc>
                  <a:txBody>
                    <a:bodyPr anchor="t" rtlCol="false"/>
                    <a:lstStyle/>
                    <a:p>
                      <a:pPr algn="ctr">
                        <a:lnSpc>
                          <a:spcPts val="3209"/>
                        </a:lnSpc>
                        <a:defRPr/>
                      </a:pPr>
                      <a:r>
                        <a:rPr lang="en-US" sz="2292">
                          <a:solidFill>
                            <a:srgbClr val="000000"/>
                          </a:solidFill>
                          <a:latin typeface="Rubik Bold"/>
                        </a:rPr>
                        <a:t>Bryan Wildenthal Memorial Library </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c>
                  <a:txBody>
                    <a:bodyPr anchor="t" rtlCol="false"/>
                    <a:lstStyle/>
                    <a:p>
                      <a:pPr algn="ctr">
                        <a:lnSpc>
                          <a:spcPts val="3209"/>
                        </a:lnSpc>
                        <a:defRPr/>
                      </a:pPr>
                      <a:r>
                        <a:rPr lang="en-US" sz="2292">
                          <a:solidFill>
                            <a:srgbClr val="000000"/>
                          </a:solidFill>
                          <a:latin typeface="Rubik Bold"/>
                        </a:rPr>
                        <a:t>X</a:t>
                      </a:r>
                      <a:endParaRPr lang="en-US" sz="1100"/>
                    </a:p>
                  </a:txBody>
                  <a:tcPr marL="174674" marR="174674" marT="174674" marB="174674"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solidFill>
                      <a:srgbClr val="FFFFFF"/>
                    </a:solidFill>
                  </a:tcPr>
                </a:tc>
              </a:tr>
            </a:tbl>
          </a:graphicData>
        </a:graphic>
      </p:graphicFrame>
      <p:sp>
        <p:nvSpPr>
          <p:cNvPr name="TextBox 3" id="3"/>
          <p:cNvSpPr txBox="true"/>
          <p:nvPr/>
        </p:nvSpPr>
        <p:spPr>
          <a:xfrm rot="0">
            <a:off x="1330533" y="773060"/>
            <a:ext cx="14531138" cy="530225"/>
          </a:xfrm>
          <a:prstGeom prst="rect">
            <a:avLst/>
          </a:prstGeom>
        </p:spPr>
        <p:txBody>
          <a:bodyPr anchor="t" rtlCol="false" tIns="0" lIns="0" bIns="0" rIns="0">
            <a:spAutoFit/>
          </a:bodyPr>
          <a:lstStyle/>
          <a:p>
            <a:pPr algn="l">
              <a:lnSpc>
                <a:spcPts val="3999"/>
              </a:lnSpc>
            </a:pPr>
            <a:r>
              <a:rPr lang="en-US" sz="3999">
                <a:solidFill>
                  <a:srgbClr val="000000"/>
                </a:solidFill>
                <a:latin typeface="Nourd Bold"/>
              </a:rPr>
              <a:t>STANDARD 12.1 </a:t>
            </a:r>
            <a:r>
              <a:rPr lang="en-US" sz="3999">
                <a:solidFill>
                  <a:srgbClr val="000000"/>
                </a:solidFill>
                <a:latin typeface="Nourd"/>
              </a:rPr>
              <a:t>STUDENT SUPPORT SERVICES</a:t>
            </a:r>
          </a:p>
        </p:txBody>
      </p:sp>
      <p:sp>
        <p:nvSpPr>
          <p:cNvPr name="TextBox 4" id="4"/>
          <p:cNvSpPr txBox="true"/>
          <p:nvPr/>
        </p:nvSpPr>
        <p:spPr>
          <a:xfrm rot="0">
            <a:off x="1330533" y="1350910"/>
            <a:ext cx="14531138" cy="826896"/>
          </a:xfrm>
          <a:prstGeom prst="rect">
            <a:avLst/>
          </a:prstGeom>
        </p:spPr>
        <p:txBody>
          <a:bodyPr anchor="t" rtlCol="false" tIns="0" lIns="0" bIns="0" rIns="0">
            <a:spAutoFit/>
          </a:bodyPr>
          <a:lstStyle/>
          <a:p>
            <a:pPr algn="l">
              <a:lnSpc>
                <a:spcPts val="3103"/>
              </a:lnSpc>
            </a:pPr>
            <a:r>
              <a:rPr lang="en-US" sz="3199">
                <a:solidFill>
                  <a:srgbClr val="000000"/>
                </a:solidFill>
                <a:latin typeface="Rubik"/>
              </a:rPr>
              <a:t>The institution provides appropriate academic and student support programs, services, and activities consistent with its mission.</a:t>
            </a:r>
          </a:p>
        </p:txBody>
      </p:sp>
      <p:sp>
        <p:nvSpPr>
          <p:cNvPr name="Freeform 5" id="5"/>
          <p:cNvSpPr/>
          <p:nvPr/>
        </p:nvSpPr>
        <p:spPr>
          <a:xfrm flipH="false" flipV="false" rot="8473615">
            <a:off x="12576364" y="-103909"/>
            <a:ext cx="666165" cy="1347025"/>
          </a:xfrm>
          <a:custGeom>
            <a:avLst/>
            <a:gdLst/>
            <a:ahLst/>
            <a:cxnLst/>
            <a:rect r="r" b="b" t="t" l="l"/>
            <a:pathLst>
              <a:path h="1347025" w="666165">
                <a:moveTo>
                  <a:pt x="0" y="0"/>
                </a:moveTo>
                <a:lnTo>
                  <a:pt x="666165" y="0"/>
                </a:lnTo>
                <a:lnTo>
                  <a:pt x="666165" y="1347025"/>
                </a:lnTo>
                <a:lnTo>
                  <a:pt x="0" y="13470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24966" y="9879679"/>
            <a:ext cx="14445220" cy="292864"/>
          </a:xfrm>
          <a:prstGeom prst="rect">
            <a:avLst/>
          </a:prstGeom>
        </p:spPr>
        <p:txBody>
          <a:bodyPr anchor="t" rtlCol="false" tIns="0" lIns="0" bIns="0" rIns="0">
            <a:spAutoFit/>
          </a:bodyPr>
          <a:lstStyle/>
          <a:p>
            <a:pPr algn="l">
              <a:lnSpc>
                <a:spcPts val="2134"/>
              </a:lnSpc>
            </a:pPr>
            <a:r>
              <a:rPr lang="en-US" sz="2200">
                <a:solidFill>
                  <a:srgbClr val="000000"/>
                </a:solidFill>
                <a:latin typeface="Rubik"/>
              </a:rPr>
              <a:t>Review of Assessment Workshop #1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441035" y="2116662"/>
            <a:ext cx="17405931" cy="6984545"/>
          </a:xfrm>
          <a:custGeom>
            <a:avLst/>
            <a:gdLst/>
            <a:ahLst/>
            <a:cxnLst/>
            <a:rect r="r" b="b" t="t" l="l"/>
            <a:pathLst>
              <a:path h="6984545" w="17405931">
                <a:moveTo>
                  <a:pt x="0" y="0"/>
                </a:moveTo>
                <a:lnTo>
                  <a:pt x="17405930" y="0"/>
                </a:lnTo>
                <a:lnTo>
                  <a:pt x="17405930" y="6984545"/>
                </a:lnTo>
                <a:lnTo>
                  <a:pt x="0" y="6984545"/>
                </a:lnTo>
                <a:lnTo>
                  <a:pt x="0" y="0"/>
                </a:lnTo>
                <a:close/>
              </a:path>
            </a:pathLst>
          </a:custGeom>
          <a:blipFill>
            <a:blip r:embed="rId3"/>
            <a:stretch>
              <a:fillRect l="0" t="0" r="0" b="0"/>
            </a:stretch>
          </a:blipFill>
        </p:spPr>
      </p:sp>
      <p:sp>
        <p:nvSpPr>
          <p:cNvPr name="TextBox 4" id="4"/>
          <p:cNvSpPr txBox="true"/>
          <p:nvPr/>
        </p:nvSpPr>
        <p:spPr>
          <a:xfrm rot="0">
            <a:off x="330414" y="732649"/>
            <a:ext cx="17627172" cy="696877"/>
          </a:xfrm>
          <a:prstGeom prst="rect">
            <a:avLst/>
          </a:prstGeom>
        </p:spPr>
        <p:txBody>
          <a:bodyPr anchor="t" rtlCol="false" tIns="0" lIns="0" bIns="0" rIns="0">
            <a:spAutoFit/>
          </a:bodyPr>
          <a:lstStyle/>
          <a:p>
            <a:pPr algn="l">
              <a:lnSpc>
                <a:spcPts val="5297"/>
              </a:lnSpc>
            </a:pPr>
            <a:r>
              <a:rPr lang="en-US" sz="5297">
                <a:solidFill>
                  <a:srgbClr val="000000"/>
                </a:solidFill>
                <a:latin typeface="Nourd Bold"/>
              </a:rPr>
              <a:t>Assessments + Strategic Alignment = One Report!</a:t>
            </a:r>
          </a:p>
        </p:txBody>
      </p:sp>
      <p:sp>
        <p:nvSpPr>
          <p:cNvPr name="TextBox 5" id="5"/>
          <p:cNvSpPr txBox="true"/>
          <p:nvPr/>
        </p:nvSpPr>
        <p:spPr>
          <a:xfrm rot="0">
            <a:off x="240768" y="9801240"/>
            <a:ext cx="14445220" cy="292864"/>
          </a:xfrm>
          <a:prstGeom prst="rect">
            <a:avLst/>
          </a:prstGeom>
        </p:spPr>
        <p:txBody>
          <a:bodyPr anchor="t" rtlCol="false" tIns="0" lIns="0" bIns="0" rIns="0">
            <a:spAutoFit/>
          </a:bodyPr>
          <a:lstStyle/>
          <a:p>
            <a:pPr algn="l">
              <a:lnSpc>
                <a:spcPts val="2134"/>
              </a:lnSpc>
            </a:pPr>
            <a:r>
              <a:rPr lang="en-US" sz="2200">
                <a:solidFill>
                  <a:srgbClr val="000000"/>
                </a:solidFill>
                <a:latin typeface="Rubik"/>
              </a:rPr>
              <a:t>Review of Assessment Workshop #1</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3979970" y="219682"/>
            <a:ext cx="9622656" cy="9405603"/>
          </a:xfrm>
          <a:custGeom>
            <a:avLst/>
            <a:gdLst/>
            <a:ahLst/>
            <a:cxnLst/>
            <a:rect r="r" b="b" t="t" l="l"/>
            <a:pathLst>
              <a:path h="9405603" w="9622656">
                <a:moveTo>
                  <a:pt x="0" y="0"/>
                </a:moveTo>
                <a:lnTo>
                  <a:pt x="9622655" y="0"/>
                </a:lnTo>
                <a:lnTo>
                  <a:pt x="9622655" y="9405603"/>
                </a:lnTo>
                <a:lnTo>
                  <a:pt x="0" y="9405603"/>
                </a:lnTo>
                <a:lnTo>
                  <a:pt x="0" y="0"/>
                </a:lnTo>
                <a:close/>
              </a:path>
            </a:pathLst>
          </a:custGeom>
          <a:blipFill>
            <a:blip r:embed="rId3"/>
            <a:stretch>
              <a:fillRect l="0" t="0" r="0" b="0"/>
            </a:stretch>
          </a:blipFill>
        </p:spPr>
      </p:sp>
      <p:sp>
        <p:nvSpPr>
          <p:cNvPr name="TextBox 4" id="4"/>
          <p:cNvSpPr txBox="true"/>
          <p:nvPr/>
        </p:nvSpPr>
        <p:spPr>
          <a:xfrm rot="0">
            <a:off x="6738380" y="4287925"/>
            <a:ext cx="4105834" cy="1335791"/>
          </a:xfrm>
          <a:prstGeom prst="rect">
            <a:avLst/>
          </a:prstGeom>
        </p:spPr>
        <p:txBody>
          <a:bodyPr anchor="t" rtlCol="false" tIns="0" lIns="0" bIns="0" rIns="0">
            <a:spAutoFit/>
          </a:bodyPr>
          <a:lstStyle/>
          <a:p>
            <a:pPr algn="ctr">
              <a:lnSpc>
                <a:spcPts val="3465"/>
              </a:lnSpc>
            </a:pPr>
            <a:r>
              <a:rPr lang="en-US" sz="3465">
                <a:solidFill>
                  <a:srgbClr val="C8102E"/>
                </a:solidFill>
                <a:latin typeface="Nourd Bold"/>
              </a:rPr>
              <a:t>Cycle of Continual Improvement</a:t>
            </a:r>
          </a:p>
        </p:txBody>
      </p:sp>
      <p:sp>
        <p:nvSpPr>
          <p:cNvPr name="TextBox 5" id="5"/>
          <p:cNvSpPr txBox="true"/>
          <p:nvPr/>
        </p:nvSpPr>
        <p:spPr>
          <a:xfrm rot="0">
            <a:off x="240768" y="9801240"/>
            <a:ext cx="14445220" cy="292864"/>
          </a:xfrm>
          <a:prstGeom prst="rect">
            <a:avLst/>
          </a:prstGeom>
        </p:spPr>
        <p:txBody>
          <a:bodyPr anchor="t" rtlCol="false" tIns="0" lIns="0" bIns="0" rIns="0">
            <a:spAutoFit/>
          </a:bodyPr>
          <a:lstStyle/>
          <a:p>
            <a:pPr algn="l">
              <a:lnSpc>
                <a:spcPts val="2134"/>
              </a:lnSpc>
            </a:pPr>
            <a:r>
              <a:rPr lang="en-US" sz="2200">
                <a:solidFill>
                  <a:srgbClr val="000000"/>
                </a:solidFill>
                <a:latin typeface="Rubik"/>
              </a:rPr>
              <a:t>Review of Assessment Workshop #1</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3979970" y="219682"/>
            <a:ext cx="9622656" cy="9405603"/>
          </a:xfrm>
          <a:custGeom>
            <a:avLst/>
            <a:gdLst/>
            <a:ahLst/>
            <a:cxnLst/>
            <a:rect r="r" b="b" t="t" l="l"/>
            <a:pathLst>
              <a:path h="9405603" w="9622656">
                <a:moveTo>
                  <a:pt x="0" y="0"/>
                </a:moveTo>
                <a:lnTo>
                  <a:pt x="9622655" y="0"/>
                </a:lnTo>
                <a:lnTo>
                  <a:pt x="9622655" y="9405603"/>
                </a:lnTo>
                <a:lnTo>
                  <a:pt x="0" y="9405603"/>
                </a:lnTo>
                <a:lnTo>
                  <a:pt x="0" y="0"/>
                </a:lnTo>
                <a:close/>
              </a:path>
            </a:pathLst>
          </a:custGeom>
          <a:blipFill>
            <a:blip r:embed="rId3">
              <a:alphaModFix amt="26000"/>
            </a:blip>
            <a:stretch>
              <a:fillRect l="0" t="0" r="0" b="0"/>
            </a:stretch>
          </a:blipFill>
        </p:spPr>
      </p:sp>
      <p:sp>
        <p:nvSpPr>
          <p:cNvPr name="Freeform 4" id="4"/>
          <p:cNvSpPr/>
          <p:nvPr/>
        </p:nvSpPr>
        <p:spPr>
          <a:xfrm flipH="false" flipV="false" rot="0">
            <a:off x="5954503" y="1969464"/>
            <a:ext cx="5673588" cy="6348071"/>
          </a:xfrm>
          <a:custGeom>
            <a:avLst/>
            <a:gdLst/>
            <a:ahLst/>
            <a:cxnLst/>
            <a:rect r="r" b="b" t="t" l="l"/>
            <a:pathLst>
              <a:path h="6348071" w="5673588">
                <a:moveTo>
                  <a:pt x="0" y="0"/>
                </a:moveTo>
                <a:lnTo>
                  <a:pt x="5673589" y="0"/>
                </a:lnTo>
                <a:lnTo>
                  <a:pt x="5673589" y="6348072"/>
                </a:lnTo>
                <a:lnTo>
                  <a:pt x="0" y="6348072"/>
                </a:lnTo>
                <a:lnTo>
                  <a:pt x="0" y="0"/>
                </a:lnTo>
                <a:close/>
              </a:path>
            </a:pathLst>
          </a:custGeom>
          <a:blipFill>
            <a:blip r:embed="rId4"/>
            <a:stretch>
              <a:fillRect l="0" t="0" r="0" b="0"/>
            </a:stretch>
          </a:blipFill>
        </p:spPr>
      </p:sp>
      <p:sp>
        <p:nvSpPr>
          <p:cNvPr name="TextBox 5" id="5"/>
          <p:cNvSpPr txBox="true"/>
          <p:nvPr/>
        </p:nvSpPr>
        <p:spPr>
          <a:xfrm rot="0">
            <a:off x="4170569" y="569209"/>
            <a:ext cx="9241457" cy="459491"/>
          </a:xfrm>
          <a:prstGeom prst="rect">
            <a:avLst/>
          </a:prstGeom>
        </p:spPr>
        <p:txBody>
          <a:bodyPr anchor="t" rtlCol="false" tIns="0" lIns="0" bIns="0" rIns="0">
            <a:spAutoFit/>
          </a:bodyPr>
          <a:lstStyle/>
          <a:p>
            <a:pPr algn="ctr">
              <a:lnSpc>
                <a:spcPts val="3465"/>
              </a:lnSpc>
            </a:pPr>
            <a:r>
              <a:rPr lang="en-US" sz="3465">
                <a:solidFill>
                  <a:srgbClr val="C8102E"/>
                </a:solidFill>
                <a:latin typeface="Nourd Bold"/>
              </a:rPr>
              <a:t>Cycle of Continual Improvement?</a:t>
            </a:r>
          </a:p>
        </p:txBody>
      </p:sp>
      <p:sp>
        <p:nvSpPr>
          <p:cNvPr name="TextBox 6" id="6"/>
          <p:cNvSpPr txBox="true"/>
          <p:nvPr/>
        </p:nvSpPr>
        <p:spPr>
          <a:xfrm rot="0">
            <a:off x="240768" y="9801240"/>
            <a:ext cx="14445220" cy="292864"/>
          </a:xfrm>
          <a:prstGeom prst="rect">
            <a:avLst/>
          </a:prstGeom>
        </p:spPr>
        <p:txBody>
          <a:bodyPr anchor="t" rtlCol="false" tIns="0" lIns="0" bIns="0" rIns="0">
            <a:spAutoFit/>
          </a:bodyPr>
          <a:lstStyle/>
          <a:p>
            <a:pPr algn="l">
              <a:lnSpc>
                <a:spcPts val="2134"/>
              </a:lnSpc>
            </a:pPr>
            <a:r>
              <a:rPr lang="en-US" sz="2200">
                <a:solidFill>
                  <a:srgbClr val="000000"/>
                </a:solidFill>
                <a:latin typeface="Rubik"/>
              </a:rPr>
              <a:t>Review of Assessment Workshop #1</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621198" y="1987246"/>
            <a:ext cx="6924644" cy="7652857"/>
          </a:xfrm>
          <a:custGeom>
            <a:avLst/>
            <a:gdLst/>
            <a:ahLst/>
            <a:cxnLst/>
            <a:rect r="r" b="b" t="t" l="l"/>
            <a:pathLst>
              <a:path h="7652857" w="6924644">
                <a:moveTo>
                  <a:pt x="0" y="0"/>
                </a:moveTo>
                <a:lnTo>
                  <a:pt x="6924644" y="0"/>
                </a:lnTo>
                <a:lnTo>
                  <a:pt x="6924644" y="7652857"/>
                </a:lnTo>
                <a:lnTo>
                  <a:pt x="0" y="7652857"/>
                </a:lnTo>
                <a:lnTo>
                  <a:pt x="0" y="0"/>
                </a:lnTo>
                <a:close/>
              </a:path>
            </a:pathLst>
          </a:custGeom>
          <a:blipFill>
            <a:blip r:embed="rId3"/>
            <a:stretch>
              <a:fillRect l="0" t="0" r="0" b="0"/>
            </a:stretch>
          </a:blipFill>
        </p:spPr>
      </p:sp>
      <p:sp>
        <p:nvSpPr>
          <p:cNvPr name="Freeform 4" id="4"/>
          <p:cNvSpPr/>
          <p:nvPr/>
        </p:nvSpPr>
        <p:spPr>
          <a:xfrm flipH="false" flipV="false" rot="0">
            <a:off x="8295326" y="1336515"/>
            <a:ext cx="9657087" cy="8746041"/>
          </a:xfrm>
          <a:custGeom>
            <a:avLst/>
            <a:gdLst/>
            <a:ahLst/>
            <a:cxnLst/>
            <a:rect r="r" b="b" t="t" l="l"/>
            <a:pathLst>
              <a:path h="8746041" w="9657087">
                <a:moveTo>
                  <a:pt x="0" y="0"/>
                </a:moveTo>
                <a:lnTo>
                  <a:pt x="9657087" y="0"/>
                </a:lnTo>
                <a:lnTo>
                  <a:pt x="9657087" y="8746041"/>
                </a:lnTo>
                <a:lnTo>
                  <a:pt x="0" y="8746041"/>
                </a:lnTo>
                <a:lnTo>
                  <a:pt x="0" y="0"/>
                </a:lnTo>
                <a:close/>
              </a:path>
            </a:pathLst>
          </a:custGeom>
          <a:blipFill>
            <a:blip r:embed="rId4"/>
            <a:stretch>
              <a:fillRect l="0" t="0" r="0" b="0"/>
            </a:stretch>
          </a:blipFill>
        </p:spPr>
      </p:sp>
      <p:sp>
        <p:nvSpPr>
          <p:cNvPr name="TextBox 5" id="5"/>
          <p:cNvSpPr txBox="true"/>
          <p:nvPr/>
        </p:nvSpPr>
        <p:spPr>
          <a:xfrm rot="0">
            <a:off x="240768" y="402620"/>
            <a:ext cx="7685504" cy="1287138"/>
          </a:xfrm>
          <a:prstGeom prst="rect">
            <a:avLst/>
          </a:prstGeom>
        </p:spPr>
        <p:txBody>
          <a:bodyPr anchor="t" rtlCol="false" tIns="0" lIns="0" bIns="0" rIns="0">
            <a:spAutoFit/>
          </a:bodyPr>
          <a:lstStyle/>
          <a:p>
            <a:pPr algn="ctr">
              <a:lnSpc>
                <a:spcPts val="4754"/>
              </a:lnSpc>
            </a:pPr>
            <a:r>
              <a:rPr lang="en-US" sz="6095">
                <a:solidFill>
                  <a:srgbClr val="000000"/>
                </a:solidFill>
                <a:latin typeface="Nourd Bold"/>
              </a:rPr>
              <a:t> SRSU </a:t>
            </a:r>
          </a:p>
          <a:p>
            <a:pPr algn="ctr">
              <a:lnSpc>
                <a:spcPts val="4754"/>
              </a:lnSpc>
            </a:pPr>
            <a:r>
              <a:rPr lang="en-US" sz="6095">
                <a:solidFill>
                  <a:srgbClr val="000000"/>
                </a:solidFill>
                <a:latin typeface="Nourd Bold"/>
              </a:rPr>
              <a:t>Assessment Model</a:t>
            </a:r>
          </a:p>
        </p:txBody>
      </p:sp>
      <p:sp>
        <p:nvSpPr>
          <p:cNvPr name="Freeform 6" id="6"/>
          <p:cNvSpPr/>
          <p:nvPr/>
        </p:nvSpPr>
        <p:spPr>
          <a:xfrm flipH="false" flipV="false" rot="0">
            <a:off x="13751054" y="370904"/>
            <a:ext cx="3508246" cy="657796"/>
          </a:xfrm>
          <a:custGeom>
            <a:avLst/>
            <a:gdLst/>
            <a:ahLst/>
            <a:cxnLst/>
            <a:rect r="r" b="b" t="t" l="l"/>
            <a:pathLst>
              <a:path h="657796" w="3508246">
                <a:moveTo>
                  <a:pt x="0" y="0"/>
                </a:moveTo>
                <a:lnTo>
                  <a:pt x="3508246" y="0"/>
                </a:lnTo>
                <a:lnTo>
                  <a:pt x="3508246" y="657796"/>
                </a:lnTo>
                <a:lnTo>
                  <a:pt x="0" y="6577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240768" y="9801240"/>
            <a:ext cx="14445220" cy="292864"/>
          </a:xfrm>
          <a:prstGeom prst="rect">
            <a:avLst/>
          </a:prstGeom>
        </p:spPr>
        <p:txBody>
          <a:bodyPr anchor="t" rtlCol="false" tIns="0" lIns="0" bIns="0" rIns="0">
            <a:spAutoFit/>
          </a:bodyPr>
          <a:lstStyle/>
          <a:p>
            <a:pPr algn="l">
              <a:lnSpc>
                <a:spcPts val="2134"/>
              </a:lnSpc>
            </a:pPr>
            <a:r>
              <a:rPr lang="en-US" sz="2200">
                <a:solidFill>
                  <a:srgbClr val="000000"/>
                </a:solidFill>
                <a:latin typeface="Rubik"/>
              </a:rPr>
              <a:t>Review of Assessment Workshop #1</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a:hlinkClick r:id="rId5" tooltip="https://wall.sli.do/event/aMp25fCiKzyb8ZgsCkGFtG?section=ac8cea6c-54e3-4ea2-9973-acc4c97da5fb"/>
          </p:cNvPr>
          <p:cNvSpPr/>
          <p:nvPr/>
        </p:nvSpPr>
        <p:spPr>
          <a:xfrm flipH="false" flipV="false" rot="0">
            <a:off x="5902793" y="1178543"/>
            <a:ext cx="6482415" cy="6482415"/>
          </a:xfrm>
          <a:custGeom>
            <a:avLst/>
            <a:gdLst/>
            <a:ahLst/>
            <a:cxnLst/>
            <a:rect r="r" b="b" t="t" l="l"/>
            <a:pathLst>
              <a:path h="6482415" w="6482415">
                <a:moveTo>
                  <a:pt x="0" y="0"/>
                </a:moveTo>
                <a:lnTo>
                  <a:pt x="6482414" y="0"/>
                </a:lnTo>
                <a:lnTo>
                  <a:pt x="6482414" y="6482415"/>
                </a:lnTo>
                <a:lnTo>
                  <a:pt x="0" y="64824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93466" y="8277519"/>
            <a:ext cx="17501069" cy="1289050"/>
          </a:xfrm>
          <a:prstGeom prst="rect">
            <a:avLst/>
          </a:prstGeom>
        </p:spPr>
        <p:txBody>
          <a:bodyPr anchor="t" rtlCol="false" tIns="0" lIns="0" bIns="0" rIns="0">
            <a:spAutoFit/>
          </a:bodyPr>
          <a:lstStyle/>
          <a:p>
            <a:pPr algn="ctr">
              <a:lnSpc>
                <a:spcPts val="5000"/>
              </a:lnSpc>
            </a:pPr>
            <a:r>
              <a:rPr lang="en-US" sz="5000">
                <a:solidFill>
                  <a:srgbClr val="000000"/>
                </a:solidFill>
                <a:latin typeface="Nourd Bold"/>
              </a:rPr>
              <a:t>What would you like to improve on in your department?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878431" y="3396178"/>
            <a:ext cx="14531138" cy="4064000"/>
          </a:xfrm>
          <a:prstGeom prst="rect">
            <a:avLst/>
          </a:prstGeom>
        </p:spPr>
        <p:txBody>
          <a:bodyPr anchor="t" rtlCol="false" tIns="0" lIns="0" bIns="0" rIns="0">
            <a:spAutoFit/>
          </a:bodyPr>
          <a:lstStyle/>
          <a:p>
            <a:pPr algn="l">
              <a:lnSpc>
                <a:spcPts val="3999"/>
              </a:lnSpc>
            </a:pPr>
            <a:r>
              <a:rPr lang="en-US" sz="3999">
                <a:solidFill>
                  <a:srgbClr val="000000"/>
                </a:solidFill>
                <a:latin typeface="Nourd Bold"/>
              </a:rPr>
              <a:t> </a:t>
            </a:r>
            <a:r>
              <a:rPr lang="en-US" sz="3999">
                <a:solidFill>
                  <a:srgbClr val="000000"/>
                </a:solidFill>
                <a:latin typeface="Nourd"/>
              </a:rPr>
              <a:t>For administrative assessments we have: </a:t>
            </a:r>
          </a:p>
          <a:p>
            <a:pPr algn="l" marL="863599" indent="-431800" lvl="1">
              <a:lnSpc>
                <a:spcPts val="3999"/>
              </a:lnSpc>
              <a:buFont typeface="Arial"/>
              <a:buChar char="•"/>
            </a:pPr>
            <a:r>
              <a:rPr lang="en-US" sz="3999">
                <a:solidFill>
                  <a:srgbClr val="000000"/>
                </a:solidFill>
                <a:latin typeface="Nourd"/>
              </a:rPr>
              <a:t>Departments (i.e. Accounting, Institutional Effectiveness, Dean of X College) </a:t>
            </a:r>
          </a:p>
          <a:p>
            <a:pPr algn="l" marL="863599" indent="-431800" lvl="1">
              <a:lnSpc>
                <a:spcPts val="3999"/>
              </a:lnSpc>
              <a:buFont typeface="Arial"/>
              <a:buChar char="•"/>
            </a:pPr>
            <a:r>
              <a:rPr lang="en-US" sz="3999">
                <a:solidFill>
                  <a:srgbClr val="000000"/>
                </a:solidFill>
                <a:latin typeface="Nourd"/>
              </a:rPr>
              <a:t>Divisions (i.e. Student Affairs, Athletics, Academic Affairs) </a:t>
            </a:r>
          </a:p>
          <a:p>
            <a:pPr algn="l" marL="863599" indent="-431800" lvl="1">
              <a:lnSpc>
                <a:spcPts val="3999"/>
              </a:lnSpc>
              <a:buFont typeface="Arial"/>
              <a:buChar char="•"/>
            </a:pPr>
            <a:r>
              <a:rPr lang="en-US" sz="3999">
                <a:solidFill>
                  <a:srgbClr val="000000"/>
                </a:solidFill>
                <a:latin typeface="Nourd"/>
              </a:rPr>
              <a:t>Programs (i.e. Lobo LEADS, Pack First Program)</a:t>
            </a:r>
          </a:p>
          <a:p>
            <a:pPr algn="l">
              <a:lnSpc>
                <a:spcPts val="3999"/>
              </a:lnSpc>
            </a:pPr>
          </a:p>
          <a:p>
            <a:pPr algn="l">
              <a:lnSpc>
                <a:spcPts val="3999"/>
              </a:lnSpc>
            </a:pPr>
            <a:r>
              <a:rPr lang="en-US" sz="3999">
                <a:solidFill>
                  <a:srgbClr val="000000"/>
                </a:solidFill>
                <a:latin typeface="Nourd"/>
              </a:rPr>
              <a:t>To simplify all of this we will refer to the departments, divisions, or programs being reported on as </a:t>
            </a:r>
            <a:r>
              <a:rPr lang="en-US" sz="3999">
                <a:solidFill>
                  <a:srgbClr val="000000"/>
                </a:solidFill>
                <a:latin typeface="Nourd Bold"/>
              </a:rPr>
              <a:t>UNITS</a:t>
            </a:r>
            <a:r>
              <a:rPr lang="en-US" sz="3999">
                <a:solidFill>
                  <a:srgbClr val="000000"/>
                </a:solidFill>
                <a:latin typeface="Nourd"/>
              </a:rPr>
              <a:t>. </a:t>
            </a:r>
          </a:p>
        </p:txBody>
      </p:sp>
      <p:sp>
        <p:nvSpPr>
          <p:cNvPr name="TextBox 4" id="4"/>
          <p:cNvSpPr txBox="true"/>
          <p:nvPr/>
        </p:nvSpPr>
        <p:spPr>
          <a:xfrm rot="0">
            <a:off x="1589814" y="1247775"/>
            <a:ext cx="15108371" cy="1645204"/>
          </a:xfrm>
          <a:prstGeom prst="rect">
            <a:avLst/>
          </a:prstGeom>
        </p:spPr>
        <p:txBody>
          <a:bodyPr anchor="t" rtlCol="false" tIns="0" lIns="0" bIns="0" rIns="0">
            <a:spAutoFit/>
          </a:bodyPr>
          <a:lstStyle/>
          <a:p>
            <a:pPr algn="ctr">
              <a:lnSpc>
                <a:spcPts val="12271"/>
              </a:lnSpc>
            </a:pPr>
            <a:r>
              <a:rPr lang="en-US" sz="12271">
                <a:solidFill>
                  <a:srgbClr val="C8102E"/>
                </a:solidFill>
                <a:latin typeface="Apricots"/>
              </a:rPr>
              <a:t>Unit Assessment Plans</a:t>
            </a:r>
          </a:p>
        </p:txBody>
      </p:sp>
      <p:sp>
        <p:nvSpPr>
          <p:cNvPr name="TextBox 5" id="5"/>
          <p:cNvSpPr txBox="true"/>
          <p:nvPr/>
        </p:nvSpPr>
        <p:spPr>
          <a:xfrm rot="0">
            <a:off x="240768" y="9801240"/>
            <a:ext cx="14445220" cy="292864"/>
          </a:xfrm>
          <a:prstGeom prst="rect">
            <a:avLst/>
          </a:prstGeom>
        </p:spPr>
        <p:txBody>
          <a:bodyPr anchor="t" rtlCol="false" tIns="0" lIns="0" bIns="0" rIns="0">
            <a:spAutoFit/>
          </a:bodyPr>
          <a:lstStyle/>
          <a:p>
            <a:pPr algn="l">
              <a:lnSpc>
                <a:spcPts val="2134"/>
              </a:lnSpc>
            </a:pPr>
            <a:r>
              <a:rPr lang="en-US" sz="2200">
                <a:solidFill>
                  <a:srgbClr val="000000"/>
                </a:solidFill>
                <a:latin typeface="Rubik"/>
              </a:rPr>
              <a:t>Review of Assessment Workshop #1</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185969" y="1137162"/>
            <a:ext cx="5737836" cy="1641807"/>
          </a:xfrm>
          <a:prstGeom prst="rect">
            <a:avLst/>
          </a:prstGeom>
        </p:spPr>
        <p:txBody>
          <a:bodyPr anchor="t" rtlCol="false" tIns="0" lIns="0" bIns="0" rIns="0">
            <a:spAutoFit/>
          </a:bodyPr>
          <a:lstStyle/>
          <a:p>
            <a:pPr algn="l">
              <a:lnSpc>
                <a:spcPts val="12271"/>
              </a:lnSpc>
            </a:pPr>
            <a:r>
              <a:rPr lang="en-US" sz="12271">
                <a:solidFill>
                  <a:srgbClr val="C8102E"/>
                </a:solidFill>
                <a:latin typeface="Apricots"/>
              </a:rPr>
              <a:t>Capacity</a:t>
            </a:r>
          </a:p>
        </p:txBody>
      </p:sp>
      <p:sp>
        <p:nvSpPr>
          <p:cNvPr name="TextBox 4" id="4"/>
          <p:cNvSpPr txBox="true"/>
          <p:nvPr/>
        </p:nvSpPr>
        <p:spPr>
          <a:xfrm rot="0">
            <a:off x="1185969" y="3263380"/>
            <a:ext cx="15410401" cy="2447290"/>
          </a:xfrm>
          <a:prstGeom prst="rect">
            <a:avLst/>
          </a:prstGeom>
        </p:spPr>
        <p:txBody>
          <a:bodyPr anchor="t" rtlCol="false" tIns="0" lIns="0" bIns="0" rIns="0">
            <a:spAutoFit/>
          </a:bodyPr>
          <a:lstStyle/>
          <a:p>
            <a:pPr algn="l" marL="1403351" indent="-701675" lvl="1">
              <a:lnSpc>
                <a:spcPts val="6305"/>
              </a:lnSpc>
              <a:buFont typeface="Arial"/>
              <a:buChar char="•"/>
            </a:pPr>
            <a:r>
              <a:rPr lang="en-US" sz="6500">
                <a:solidFill>
                  <a:srgbClr val="000000"/>
                </a:solidFill>
                <a:latin typeface="Nourd"/>
              </a:rPr>
              <a:t>Dedicated </a:t>
            </a:r>
            <a:r>
              <a:rPr lang="en-US" sz="6500">
                <a:solidFill>
                  <a:srgbClr val="000000"/>
                </a:solidFill>
                <a:latin typeface="Nourd Bold"/>
              </a:rPr>
              <a:t>time </a:t>
            </a:r>
            <a:r>
              <a:rPr lang="en-US" sz="6500">
                <a:solidFill>
                  <a:srgbClr val="000000"/>
                </a:solidFill>
                <a:latin typeface="Nourd"/>
              </a:rPr>
              <a:t>to assessments in your unit. </a:t>
            </a:r>
          </a:p>
          <a:p>
            <a:pPr algn="l">
              <a:lnSpc>
                <a:spcPts val="6305"/>
              </a:lnSpc>
            </a:pPr>
          </a:p>
        </p:txBody>
      </p:sp>
      <p:sp>
        <p:nvSpPr>
          <p:cNvPr name="TextBox 5" id="5"/>
          <p:cNvSpPr txBox="true"/>
          <p:nvPr/>
        </p:nvSpPr>
        <p:spPr>
          <a:xfrm rot="0">
            <a:off x="309491" y="9690913"/>
            <a:ext cx="5343525" cy="382270"/>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Rubik"/>
              </a:rPr>
              <a:t>Identifying Unit Capacity for Assessment</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185969" y="1137162"/>
            <a:ext cx="5737836" cy="1641807"/>
          </a:xfrm>
          <a:prstGeom prst="rect">
            <a:avLst/>
          </a:prstGeom>
        </p:spPr>
        <p:txBody>
          <a:bodyPr anchor="t" rtlCol="false" tIns="0" lIns="0" bIns="0" rIns="0">
            <a:spAutoFit/>
          </a:bodyPr>
          <a:lstStyle/>
          <a:p>
            <a:pPr algn="l">
              <a:lnSpc>
                <a:spcPts val="12271"/>
              </a:lnSpc>
            </a:pPr>
            <a:r>
              <a:rPr lang="en-US" sz="12271">
                <a:solidFill>
                  <a:srgbClr val="C8102E"/>
                </a:solidFill>
                <a:latin typeface="Apricots"/>
              </a:rPr>
              <a:t>Capacity</a:t>
            </a:r>
          </a:p>
        </p:txBody>
      </p:sp>
      <p:sp>
        <p:nvSpPr>
          <p:cNvPr name="TextBox 4" id="4"/>
          <p:cNvSpPr txBox="true"/>
          <p:nvPr/>
        </p:nvSpPr>
        <p:spPr>
          <a:xfrm rot="0">
            <a:off x="1185969" y="3263380"/>
            <a:ext cx="15410401" cy="4047490"/>
          </a:xfrm>
          <a:prstGeom prst="rect">
            <a:avLst/>
          </a:prstGeom>
        </p:spPr>
        <p:txBody>
          <a:bodyPr anchor="t" rtlCol="false" tIns="0" lIns="0" bIns="0" rIns="0">
            <a:spAutoFit/>
          </a:bodyPr>
          <a:lstStyle/>
          <a:p>
            <a:pPr algn="l" marL="1403351" indent="-701675" lvl="1">
              <a:lnSpc>
                <a:spcPts val="6305"/>
              </a:lnSpc>
              <a:buFont typeface="Arial"/>
              <a:buChar char="•"/>
            </a:pPr>
            <a:r>
              <a:rPr lang="en-US" sz="6500">
                <a:solidFill>
                  <a:srgbClr val="000000"/>
                </a:solidFill>
                <a:latin typeface="Nourd"/>
              </a:rPr>
              <a:t>Dedicated </a:t>
            </a:r>
            <a:r>
              <a:rPr lang="en-US" sz="6500">
                <a:solidFill>
                  <a:srgbClr val="000000"/>
                </a:solidFill>
                <a:latin typeface="Nourd Bold"/>
              </a:rPr>
              <a:t>time </a:t>
            </a:r>
            <a:r>
              <a:rPr lang="en-US" sz="6500">
                <a:solidFill>
                  <a:srgbClr val="000000"/>
                </a:solidFill>
                <a:latin typeface="Nourd"/>
              </a:rPr>
              <a:t>to assessments in your unit. </a:t>
            </a:r>
          </a:p>
          <a:p>
            <a:pPr algn="l" marL="1403351" indent="-701675" lvl="1">
              <a:lnSpc>
                <a:spcPts val="6305"/>
              </a:lnSpc>
              <a:buFont typeface="Arial"/>
              <a:buChar char="•"/>
            </a:pPr>
            <a:r>
              <a:rPr lang="en-US" sz="6500">
                <a:solidFill>
                  <a:srgbClr val="000000"/>
                </a:solidFill>
                <a:latin typeface="Nourd"/>
              </a:rPr>
              <a:t>Unit </a:t>
            </a:r>
            <a:r>
              <a:rPr lang="en-US" sz="6500">
                <a:solidFill>
                  <a:srgbClr val="000000"/>
                </a:solidFill>
                <a:latin typeface="Nourd Bold"/>
              </a:rPr>
              <a:t>commitment </a:t>
            </a:r>
            <a:r>
              <a:rPr lang="en-US" sz="6500">
                <a:solidFill>
                  <a:srgbClr val="000000"/>
                </a:solidFill>
                <a:latin typeface="Nourd"/>
              </a:rPr>
              <a:t>and </a:t>
            </a:r>
            <a:r>
              <a:rPr lang="en-US" sz="6500">
                <a:solidFill>
                  <a:srgbClr val="000000"/>
                </a:solidFill>
                <a:latin typeface="Nourd Bold"/>
              </a:rPr>
              <a:t>buy-in </a:t>
            </a:r>
            <a:r>
              <a:rPr lang="en-US" sz="6500">
                <a:solidFill>
                  <a:srgbClr val="000000"/>
                </a:solidFill>
                <a:latin typeface="Nourd"/>
              </a:rPr>
              <a:t>for determined outcomes. </a:t>
            </a:r>
          </a:p>
          <a:p>
            <a:pPr algn="l">
              <a:lnSpc>
                <a:spcPts val="6305"/>
              </a:lnSpc>
            </a:pPr>
          </a:p>
        </p:txBody>
      </p:sp>
      <p:sp>
        <p:nvSpPr>
          <p:cNvPr name="TextBox 5" id="5"/>
          <p:cNvSpPr txBox="true"/>
          <p:nvPr/>
        </p:nvSpPr>
        <p:spPr>
          <a:xfrm rot="0">
            <a:off x="309491" y="9690913"/>
            <a:ext cx="5343525" cy="382270"/>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Rubik"/>
              </a:rPr>
              <a:t>Identifying Unit Capacity for Assessment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185969" y="650331"/>
            <a:ext cx="4843248" cy="1380252"/>
          </a:xfrm>
          <a:prstGeom prst="rect">
            <a:avLst/>
          </a:prstGeom>
        </p:spPr>
        <p:txBody>
          <a:bodyPr anchor="t" rtlCol="false" tIns="0" lIns="0" bIns="0" rIns="0">
            <a:spAutoFit/>
          </a:bodyPr>
          <a:lstStyle/>
          <a:p>
            <a:pPr algn="l">
              <a:lnSpc>
                <a:spcPts val="10358"/>
              </a:lnSpc>
            </a:pPr>
            <a:r>
              <a:rPr lang="en-US" sz="10358">
                <a:solidFill>
                  <a:srgbClr val="C8102E"/>
                </a:solidFill>
                <a:latin typeface="Apricots"/>
              </a:rPr>
              <a:t>Agenda</a:t>
            </a:r>
          </a:p>
        </p:txBody>
      </p:sp>
      <p:sp>
        <p:nvSpPr>
          <p:cNvPr name="TextBox 4" id="4"/>
          <p:cNvSpPr txBox="true"/>
          <p:nvPr/>
        </p:nvSpPr>
        <p:spPr>
          <a:xfrm rot="0">
            <a:off x="1185969" y="2384750"/>
            <a:ext cx="15916063" cy="7277990"/>
          </a:xfrm>
          <a:prstGeom prst="rect">
            <a:avLst/>
          </a:prstGeom>
        </p:spPr>
        <p:txBody>
          <a:bodyPr anchor="t" rtlCol="false" tIns="0" lIns="0" bIns="0" rIns="0">
            <a:spAutoFit/>
          </a:bodyPr>
          <a:lstStyle/>
          <a:p>
            <a:pPr algn="l" marL="1273814" indent="-636907" lvl="1">
              <a:lnSpc>
                <a:spcPts val="5723"/>
              </a:lnSpc>
              <a:buFont typeface="Arial"/>
              <a:buChar char="•"/>
            </a:pPr>
            <a:r>
              <a:rPr lang="en-US" sz="5900">
                <a:solidFill>
                  <a:srgbClr val="000000"/>
                </a:solidFill>
                <a:latin typeface="Nourd"/>
              </a:rPr>
              <a:t>Introductions &amp; Your Role</a:t>
            </a:r>
          </a:p>
          <a:p>
            <a:pPr algn="l" marL="1273814" indent="-636907" lvl="1">
              <a:lnSpc>
                <a:spcPts val="5723"/>
              </a:lnSpc>
              <a:buFont typeface="Arial"/>
              <a:buChar char="•"/>
            </a:pPr>
            <a:r>
              <a:rPr lang="en-US" sz="5900">
                <a:solidFill>
                  <a:srgbClr val="000000"/>
                </a:solidFill>
                <a:latin typeface="Nourd"/>
              </a:rPr>
              <a:t>Review of Assessment Workshop #1</a:t>
            </a:r>
          </a:p>
          <a:p>
            <a:pPr algn="l" marL="1273814" indent="-636907" lvl="1">
              <a:lnSpc>
                <a:spcPts val="5723"/>
              </a:lnSpc>
              <a:buFont typeface="Arial"/>
              <a:buChar char="•"/>
            </a:pPr>
            <a:r>
              <a:rPr lang="en-US" sz="5900">
                <a:solidFill>
                  <a:srgbClr val="000000"/>
                </a:solidFill>
                <a:latin typeface="Nourd"/>
              </a:rPr>
              <a:t>Identifying Unit Capacity for Assessment</a:t>
            </a:r>
          </a:p>
          <a:p>
            <a:pPr algn="l" marL="1273814" indent="-636907" lvl="1">
              <a:lnSpc>
                <a:spcPts val="5723"/>
              </a:lnSpc>
              <a:buFont typeface="Arial"/>
              <a:buChar char="•"/>
            </a:pPr>
            <a:r>
              <a:rPr lang="en-US" sz="5900">
                <a:solidFill>
                  <a:srgbClr val="000000"/>
                </a:solidFill>
                <a:latin typeface="Nourd"/>
              </a:rPr>
              <a:t>Inquiry-based Praxis Model </a:t>
            </a:r>
          </a:p>
          <a:p>
            <a:pPr algn="l" marL="2547628" indent="-849209" lvl="2">
              <a:lnSpc>
                <a:spcPts val="5723"/>
              </a:lnSpc>
              <a:buFont typeface="Arial"/>
              <a:buChar char="⚬"/>
            </a:pPr>
            <a:r>
              <a:rPr lang="en-US" sz="5900">
                <a:solidFill>
                  <a:srgbClr val="000000"/>
                </a:solidFill>
                <a:latin typeface="Nourd"/>
              </a:rPr>
              <a:t>Queries </a:t>
            </a:r>
          </a:p>
          <a:p>
            <a:pPr algn="l" marL="2547628" indent="-849209" lvl="2">
              <a:lnSpc>
                <a:spcPts val="5723"/>
              </a:lnSpc>
              <a:buFont typeface="Arial"/>
              <a:buChar char="⚬"/>
            </a:pPr>
            <a:r>
              <a:rPr lang="en-US" sz="5900">
                <a:solidFill>
                  <a:srgbClr val="000000"/>
                </a:solidFill>
                <a:latin typeface="Nourd"/>
              </a:rPr>
              <a:t>Outcomes</a:t>
            </a:r>
          </a:p>
          <a:p>
            <a:pPr algn="l" marL="1273814" indent="-636907" lvl="1">
              <a:lnSpc>
                <a:spcPts val="5723"/>
              </a:lnSpc>
              <a:buFont typeface="Arial"/>
              <a:buChar char="•"/>
            </a:pPr>
            <a:r>
              <a:rPr lang="en-US" sz="5900">
                <a:solidFill>
                  <a:srgbClr val="000000"/>
                </a:solidFill>
                <a:latin typeface="Nourd"/>
              </a:rPr>
              <a:t>Assessment Reporting Structure </a:t>
            </a:r>
          </a:p>
          <a:p>
            <a:pPr algn="l" marL="1273814" indent="-636907" lvl="1">
              <a:lnSpc>
                <a:spcPts val="5723"/>
              </a:lnSpc>
              <a:buFont typeface="Arial"/>
              <a:buChar char="•"/>
            </a:pPr>
            <a:r>
              <a:rPr lang="en-US" sz="5900">
                <a:solidFill>
                  <a:srgbClr val="000000"/>
                </a:solidFill>
                <a:latin typeface="Nourd"/>
              </a:rPr>
              <a:t>Group Activity </a:t>
            </a:r>
          </a:p>
          <a:p>
            <a:pPr algn="l" marL="1273814" indent="-636907" lvl="1">
              <a:lnSpc>
                <a:spcPts val="5723"/>
              </a:lnSpc>
              <a:buFont typeface="Arial"/>
              <a:buChar char="•"/>
            </a:pPr>
            <a:r>
              <a:rPr lang="en-US" sz="5900">
                <a:solidFill>
                  <a:srgbClr val="000000"/>
                </a:solidFill>
                <a:latin typeface="Nourd"/>
              </a:rPr>
              <a:t>Individual Activity</a:t>
            </a:r>
          </a:p>
          <a:p>
            <a:pPr algn="l" marL="1273814" indent="-636907" lvl="1">
              <a:lnSpc>
                <a:spcPts val="5723"/>
              </a:lnSpc>
              <a:buFont typeface="Arial"/>
              <a:buChar char="•"/>
            </a:pPr>
            <a:r>
              <a:rPr lang="en-US" sz="5900">
                <a:solidFill>
                  <a:srgbClr val="000000"/>
                </a:solidFill>
                <a:latin typeface="Nourd"/>
              </a:rPr>
              <a:t>Wrapping it up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185969" y="1137162"/>
            <a:ext cx="5737836" cy="1641807"/>
          </a:xfrm>
          <a:prstGeom prst="rect">
            <a:avLst/>
          </a:prstGeom>
        </p:spPr>
        <p:txBody>
          <a:bodyPr anchor="t" rtlCol="false" tIns="0" lIns="0" bIns="0" rIns="0">
            <a:spAutoFit/>
          </a:bodyPr>
          <a:lstStyle/>
          <a:p>
            <a:pPr algn="l">
              <a:lnSpc>
                <a:spcPts val="12271"/>
              </a:lnSpc>
            </a:pPr>
            <a:r>
              <a:rPr lang="en-US" sz="12271">
                <a:solidFill>
                  <a:srgbClr val="C8102E"/>
                </a:solidFill>
                <a:latin typeface="Apricots"/>
              </a:rPr>
              <a:t>Capacity</a:t>
            </a:r>
          </a:p>
        </p:txBody>
      </p:sp>
      <p:sp>
        <p:nvSpPr>
          <p:cNvPr name="TextBox 4" id="4"/>
          <p:cNvSpPr txBox="true"/>
          <p:nvPr/>
        </p:nvSpPr>
        <p:spPr>
          <a:xfrm rot="0">
            <a:off x="1185969" y="3263380"/>
            <a:ext cx="15410401" cy="4847590"/>
          </a:xfrm>
          <a:prstGeom prst="rect">
            <a:avLst/>
          </a:prstGeom>
        </p:spPr>
        <p:txBody>
          <a:bodyPr anchor="t" rtlCol="false" tIns="0" lIns="0" bIns="0" rIns="0">
            <a:spAutoFit/>
          </a:bodyPr>
          <a:lstStyle/>
          <a:p>
            <a:pPr algn="l" marL="1403351" indent="-701675" lvl="1">
              <a:lnSpc>
                <a:spcPts val="6305"/>
              </a:lnSpc>
              <a:buFont typeface="Arial"/>
              <a:buChar char="•"/>
            </a:pPr>
            <a:r>
              <a:rPr lang="en-US" sz="6500">
                <a:solidFill>
                  <a:srgbClr val="000000"/>
                </a:solidFill>
                <a:latin typeface="Nourd"/>
              </a:rPr>
              <a:t>Dedicated </a:t>
            </a:r>
            <a:r>
              <a:rPr lang="en-US" sz="6500">
                <a:solidFill>
                  <a:srgbClr val="000000"/>
                </a:solidFill>
                <a:latin typeface="Nourd Bold"/>
              </a:rPr>
              <a:t>time </a:t>
            </a:r>
            <a:r>
              <a:rPr lang="en-US" sz="6500">
                <a:solidFill>
                  <a:srgbClr val="000000"/>
                </a:solidFill>
                <a:latin typeface="Nourd"/>
              </a:rPr>
              <a:t>to assessments in your unit. </a:t>
            </a:r>
          </a:p>
          <a:p>
            <a:pPr algn="l" marL="1403351" indent="-701675" lvl="1">
              <a:lnSpc>
                <a:spcPts val="6305"/>
              </a:lnSpc>
              <a:buFont typeface="Arial"/>
              <a:buChar char="•"/>
            </a:pPr>
            <a:r>
              <a:rPr lang="en-US" sz="6500">
                <a:solidFill>
                  <a:srgbClr val="000000"/>
                </a:solidFill>
                <a:latin typeface="Nourd"/>
              </a:rPr>
              <a:t>Unit </a:t>
            </a:r>
            <a:r>
              <a:rPr lang="en-US" sz="6500">
                <a:solidFill>
                  <a:srgbClr val="000000"/>
                </a:solidFill>
                <a:latin typeface="Nourd Bold"/>
              </a:rPr>
              <a:t>commitment </a:t>
            </a:r>
            <a:r>
              <a:rPr lang="en-US" sz="6500">
                <a:solidFill>
                  <a:srgbClr val="000000"/>
                </a:solidFill>
                <a:latin typeface="Nourd"/>
              </a:rPr>
              <a:t>and </a:t>
            </a:r>
            <a:r>
              <a:rPr lang="en-US" sz="6500">
                <a:solidFill>
                  <a:srgbClr val="000000"/>
                </a:solidFill>
                <a:latin typeface="Nourd Bold"/>
              </a:rPr>
              <a:t>buy-in </a:t>
            </a:r>
            <a:r>
              <a:rPr lang="en-US" sz="6500">
                <a:solidFill>
                  <a:srgbClr val="000000"/>
                </a:solidFill>
                <a:latin typeface="Nourd"/>
              </a:rPr>
              <a:t>for determined outcomes. </a:t>
            </a:r>
          </a:p>
          <a:p>
            <a:pPr algn="l" marL="1403351" indent="-701675" lvl="1">
              <a:lnSpc>
                <a:spcPts val="6305"/>
              </a:lnSpc>
              <a:buFont typeface="Arial"/>
              <a:buChar char="•"/>
            </a:pPr>
            <a:r>
              <a:rPr lang="en-US" sz="6500">
                <a:solidFill>
                  <a:srgbClr val="000000"/>
                </a:solidFill>
                <a:latin typeface="Nourd Bold"/>
              </a:rPr>
              <a:t>Psychological Safety </a:t>
            </a:r>
            <a:r>
              <a:rPr lang="en-US" sz="6500">
                <a:solidFill>
                  <a:srgbClr val="000000"/>
                </a:solidFill>
                <a:latin typeface="Nourd"/>
              </a:rPr>
              <a:t>of the unit, both </a:t>
            </a:r>
            <a:r>
              <a:rPr lang="en-US" sz="6500" u="sng">
                <a:solidFill>
                  <a:srgbClr val="000000"/>
                </a:solidFill>
                <a:latin typeface="Nourd"/>
              </a:rPr>
              <a:t>internally</a:t>
            </a:r>
            <a:r>
              <a:rPr lang="en-US" sz="6500">
                <a:solidFill>
                  <a:srgbClr val="000000"/>
                </a:solidFill>
                <a:latin typeface="Nourd"/>
              </a:rPr>
              <a:t> and </a:t>
            </a:r>
            <a:r>
              <a:rPr lang="en-US" sz="6500" u="sng">
                <a:solidFill>
                  <a:srgbClr val="000000"/>
                </a:solidFill>
                <a:latin typeface="Nourd"/>
              </a:rPr>
              <a:t>externally.</a:t>
            </a:r>
          </a:p>
        </p:txBody>
      </p:sp>
      <p:sp>
        <p:nvSpPr>
          <p:cNvPr name="TextBox 5" id="5"/>
          <p:cNvSpPr txBox="true"/>
          <p:nvPr/>
        </p:nvSpPr>
        <p:spPr>
          <a:xfrm rot="0">
            <a:off x="309491" y="9690913"/>
            <a:ext cx="5343525" cy="382270"/>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Rubik"/>
              </a:rPr>
              <a:t>Identifying Unit Capacity for Assessment</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a:hlinkClick r:id="rId5" tooltip="https://wall.sli.do/event/aMp25fCiKzyb8ZgsCkGFtG?section=ac8cea6c-54e3-4ea2-9973-acc4c97da5fb"/>
          </p:cNvPr>
          <p:cNvSpPr/>
          <p:nvPr/>
        </p:nvSpPr>
        <p:spPr>
          <a:xfrm flipH="false" flipV="false" rot="0">
            <a:off x="5902793" y="1178543"/>
            <a:ext cx="6482415" cy="6482415"/>
          </a:xfrm>
          <a:custGeom>
            <a:avLst/>
            <a:gdLst/>
            <a:ahLst/>
            <a:cxnLst/>
            <a:rect r="r" b="b" t="t" l="l"/>
            <a:pathLst>
              <a:path h="6482415" w="6482415">
                <a:moveTo>
                  <a:pt x="0" y="0"/>
                </a:moveTo>
                <a:lnTo>
                  <a:pt x="6482414" y="0"/>
                </a:lnTo>
                <a:lnTo>
                  <a:pt x="6482414" y="6482415"/>
                </a:lnTo>
                <a:lnTo>
                  <a:pt x="0" y="64824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93466" y="8277519"/>
            <a:ext cx="17501069" cy="1289050"/>
          </a:xfrm>
          <a:prstGeom prst="rect">
            <a:avLst/>
          </a:prstGeom>
        </p:spPr>
        <p:txBody>
          <a:bodyPr anchor="t" rtlCol="false" tIns="0" lIns="0" bIns="0" rIns="0">
            <a:spAutoFit/>
          </a:bodyPr>
          <a:lstStyle/>
          <a:p>
            <a:pPr algn="ctr">
              <a:lnSpc>
                <a:spcPts val="5000"/>
              </a:lnSpc>
            </a:pPr>
            <a:r>
              <a:rPr lang="en-US" sz="5000">
                <a:solidFill>
                  <a:srgbClr val="000000"/>
                </a:solidFill>
                <a:latin typeface="Nourd Bold"/>
              </a:rPr>
              <a:t>Regarding department capacity, rank these issues to determine your immediate needs.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5333483" y="82845"/>
            <a:ext cx="7621034" cy="10121310"/>
          </a:xfrm>
          <a:custGeom>
            <a:avLst/>
            <a:gdLst/>
            <a:ahLst/>
            <a:cxnLst/>
            <a:rect r="r" b="b" t="t" l="l"/>
            <a:pathLst>
              <a:path h="10121310" w="7621034">
                <a:moveTo>
                  <a:pt x="0" y="0"/>
                </a:moveTo>
                <a:lnTo>
                  <a:pt x="7621034" y="0"/>
                </a:lnTo>
                <a:lnTo>
                  <a:pt x="7621034" y="10121310"/>
                </a:lnTo>
                <a:lnTo>
                  <a:pt x="0" y="10121310"/>
                </a:lnTo>
                <a:lnTo>
                  <a:pt x="0" y="0"/>
                </a:lnTo>
                <a:close/>
              </a:path>
            </a:pathLst>
          </a:custGeom>
          <a:blipFill>
            <a:blip r:embed="rId3"/>
            <a:stretch>
              <a:fillRect l="0" t="0" r="0" b="0"/>
            </a:stretch>
          </a:blipFill>
        </p:spPr>
      </p:sp>
      <p:sp>
        <p:nvSpPr>
          <p:cNvPr name="TextBox 4" id="4"/>
          <p:cNvSpPr txBox="true"/>
          <p:nvPr/>
        </p:nvSpPr>
        <p:spPr>
          <a:xfrm rot="0">
            <a:off x="276747" y="9653326"/>
            <a:ext cx="3607594" cy="382269"/>
          </a:xfrm>
          <a:prstGeom prst="rect">
            <a:avLst/>
          </a:prstGeom>
        </p:spPr>
        <p:txBody>
          <a:bodyPr anchor="t" rtlCol="false" tIns="0" lIns="0" bIns="0" rIns="0">
            <a:spAutoFit/>
          </a:bodyPr>
          <a:lstStyle/>
          <a:p>
            <a:pPr algn="ctr">
              <a:lnSpc>
                <a:spcPts val="3080"/>
              </a:lnSpc>
              <a:spcBef>
                <a:spcPct val="0"/>
              </a:spcBef>
            </a:pPr>
            <a:r>
              <a:rPr lang="en-US" sz="2200">
                <a:solidFill>
                  <a:srgbClr val="000000"/>
                </a:solidFill>
                <a:latin typeface="Rubik"/>
              </a:rPr>
              <a:t>Inquiry-based Praxis Model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grpSp>
        <p:nvGrpSpPr>
          <p:cNvPr name="Group 3" id="3"/>
          <p:cNvGrpSpPr/>
          <p:nvPr/>
        </p:nvGrpSpPr>
        <p:grpSpPr>
          <a:xfrm rot="5400000">
            <a:off x="1659287" y="2782459"/>
            <a:ext cx="1934192" cy="1934192"/>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807F"/>
            </a:solidFill>
          </p:spPr>
        </p:sp>
        <p:sp>
          <p:nvSpPr>
            <p:cNvPr name="TextBox 5" id="5"/>
            <p:cNvSpPr txBox="true"/>
            <p:nvPr/>
          </p:nvSpPr>
          <p:spPr>
            <a:xfrm>
              <a:off x="0" y="241300"/>
              <a:ext cx="711200" cy="368300"/>
            </a:xfrm>
            <a:prstGeom prst="rect">
              <a:avLst/>
            </a:prstGeom>
          </p:spPr>
          <p:txBody>
            <a:bodyPr anchor="ctr" rtlCol="false" tIns="50800" lIns="50800" bIns="50800" rIns="50800"/>
            <a:lstStyle/>
            <a:p>
              <a:pPr algn="ctr">
                <a:lnSpc>
                  <a:spcPts val="2134"/>
                </a:lnSpc>
              </a:pPr>
            </a:p>
          </p:txBody>
        </p:sp>
      </p:grpSp>
      <p:sp>
        <p:nvSpPr>
          <p:cNvPr name="TextBox 6" id="6"/>
          <p:cNvSpPr txBox="true"/>
          <p:nvPr/>
        </p:nvSpPr>
        <p:spPr>
          <a:xfrm rot="0">
            <a:off x="276747" y="9653326"/>
            <a:ext cx="3607594" cy="382269"/>
          </a:xfrm>
          <a:prstGeom prst="rect">
            <a:avLst/>
          </a:prstGeom>
        </p:spPr>
        <p:txBody>
          <a:bodyPr anchor="t" rtlCol="false" tIns="0" lIns="0" bIns="0" rIns="0">
            <a:spAutoFit/>
          </a:bodyPr>
          <a:lstStyle/>
          <a:p>
            <a:pPr algn="ctr">
              <a:lnSpc>
                <a:spcPts val="3080"/>
              </a:lnSpc>
              <a:spcBef>
                <a:spcPct val="0"/>
              </a:spcBef>
            </a:pPr>
            <a:r>
              <a:rPr lang="en-US" sz="2200">
                <a:solidFill>
                  <a:srgbClr val="000000"/>
                </a:solidFill>
                <a:latin typeface="Rubik"/>
              </a:rPr>
              <a:t>Inquiry-based Praxis Model </a:t>
            </a:r>
          </a:p>
        </p:txBody>
      </p:sp>
      <p:sp>
        <p:nvSpPr>
          <p:cNvPr name="TextBox 7" id="7"/>
          <p:cNvSpPr txBox="true"/>
          <p:nvPr/>
        </p:nvSpPr>
        <p:spPr>
          <a:xfrm rot="0">
            <a:off x="1320525" y="474345"/>
            <a:ext cx="15646950" cy="554355"/>
          </a:xfrm>
          <a:prstGeom prst="rect">
            <a:avLst/>
          </a:prstGeom>
        </p:spPr>
        <p:txBody>
          <a:bodyPr anchor="t" rtlCol="false" tIns="0" lIns="0" bIns="0" rIns="0">
            <a:spAutoFit/>
          </a:bodyPr>
          <a:lstStyle/>
          <a:p>
            <a:pPr algn="ctr">
              <a:lnSpc>
                <a:spcPts val="4199"/>
              </a:lnSpc>
            </a:pPr>
            <a:r>
              <a:rPr lang="en-US" sz="4199">
                <a:solidFill>
                  <a:srgbClr val="C8102E"/>
                </a:solidFill>
                <a:latin typeface="Nourd Bold"/>
              </a:rPr>
              <a:t>The Inquiry-based Praxis Guide to Assessment Planning</a:t>
            </a:r>
          </a:p>
        </p:txBody>
      </p:sp>
      <p:sp>
        <p:nvSpPr>
          <p:cNvPr name="TextBox 8" id="8"/>
          <p:cNvSpPr txBox="true"/>
          <p:nvPr/>
        </p:nvSpPr>
        <p:spPr>
          <a:xfrm rot="0">
            <a:off x="3884341" y="1319135"/>
            <a:ext cx="9737034" cy="962405"/>
          </a:xfrm>
          <a:prstGeom prst="rect">
            <a:avLst/>
          </a:prstGeom>
        </p:spPr>
        <p:txBody>
          <a:bodyPr anchor="t" rtlCol="false" tIns="0" lIns="0" bIns="0" rIns="0">
            <a:spAutoFit/>
          </a:bodyPr>
          <a:lstStyle/>
          <a:p>
            <a:pPr algn="ctr">
              <a:lnSpc>
                <a:spcPts val="3626"/>
              </a:lnSpc>
            </a:pPr>
            <a:r>
              <a:rPr lang="en-US" sz="3899">
                <a:solidFill>
                  <a:srgbClr val="000000"/>
                </a:solidFill>
                <a:latin typeface="Rubik Bold"/>
              </a:rPr>
              <a:t>PART ONE</a:t>
            </a:r>
          </a:p>
          <a:p>
            <a:pPr algn="ctr">
              <a:lnSpc>
                <a:spcPts val="3626"/>
              </a:lnSpc>
            </a:pPr>
            <a:r>
              <a:rPr lang="en-US" sz="3899">
                <a:solidFill>
                  <a:srgbClr val="000000"/>
                </a:solidFill>
                <a:latin typeface="Rubik"/>
              </a:rPr>
              <a:t>Queries: Guideposts of Our Work </a:t>
            </a:r>
          </a:p>
        </p:txBody>
      </p:sp>
      <p:sp>
        <p:nvSpPr>
          <p:cNvPr name="TextBox 9" id="9"/>
          <p:cNvSpPr txBox="true"/>
          <p:nvPr/>
        </p:nvSpPr>
        <p:spPr>
          <a:xfrm rot="0">
            <a:off x="6911069" y="2753558"/>
            <a:ext cx="9717643" cy="1944369"/>
          </a:xfrm>
          <a:prstGeom prst="rect">
            <a:avLst/>
          </a:prstGeom>
        </p:spPr>
        <p:txBody>
          <a:bodyPr anchor="t" rtlCol="false" tIns="0" lIns="0" bIns="0" rIns="0">
            <a:spAutoFit/>
          </a:bodyPr>
          <a:lstStyle/>
          <a:p>
            <a:pPr algn="l" marL="474992" indent="-237496" lvl="1">
              <a:lnSpc>
                <a:spcPts val="3080"/>
              </a:lnSpc>
              <a:buFont typeface="Arial"/>
              <a:buChar char="•"/>
            </a:pPr>
            <a:r>
              <a:rPr lang="en-US" sz="2200">
                <a:solidFill>
                  <a:srgbClr val="000000"/>
                </a:solidFill>
                <a:latin typeface="Rubik"/>
              </a:rPr>
              <a:t>Determine what broad questions you need to address in the course of the assessment plan</a:t>
            </a:r>
          </a:p>
          <a:p>
            <a:pPr algn="l" marL="474992" indent="-237496" lvl="1">
              <a:lnSpc>
                <a:spcPts val="3080"/>
              </a:lnSpc>
              <a:buFont typeface="Arial"/>
              <a:buChar char="•"/>
            </a:pPr>
            <a:r>
              <a:rPr lang="en-US" sz="2200">
                <a:solidFill>
                  <a:srgbClr val="000000"/>
                </a:solidFill>
                <a:latin typeface="Rubik"/>
              </a:rPr>
              <a:t>Consider issues of learning and development, efficacy, process delivery, impact, and meaning making </a:t>
            </a:r>
          </a:p>
          <a:p>
            <a:pPr algn="l" marL="474992" indent="-237496" lvl="1">
              <a:lnSpc>
                <a:spcPts val="3080"/>
              </a:lnSpc>
              <a:buFont typeface="Arial"/>
              <a:buChar char="•"/>
            </a:pPr>
            <a:r>
              <a:rPr lang="en-US" sz="2200">
                <a:solidFill>
                  <a:srgbClr val="000000"/>
                </a:solidFill>
                <a:latin typeface="Rubik"/>
              </a:rPr>
              <a:t>Establish what success might look like in your context</a:t>
            </a:r>
          </a:p>
        </p:txBody>
      </p:sp>
      <p:sp>
        <p:nvSpPr>
          <p:cNvPr name="TextBox 10" id="10"/>
          <p:cNvSpPr txBox="true"/>
          <p:nvPr/>
        </p:nvSpPr>
        <p:spPr>
          <a:xfrm rot="0">
            <a:off x="4081992" y="3325701"/>
            <a:ext cx="2720721" cy="876935"/>
          </a:xfrm>
          <a:prstGeom prst="rect">
            <a:avLst/>
          </a:prstGeom>
        </p:spPr>
        <p:txBody>
          <a:bodyPr anchor="t" rtlCol="false" tIns="0" lIns="0" bIns="0" rIns="0">
            <a:spAutoFit/>
          </a:bodyPr>
          <a:lstStyle/>
          <a:p>
            <a:pPr algn="ctr">
              <a:lnSpc>
                <a:spcPts val="3400"/>
              </a:lnSpc>
            </a:pPr>
            <a:r>
              <a:rPr lang="en-US" sz="3400">
                <a:solidFill>
                  <a:srgbClr val="C8102E"/>
                </a:solidFill>
                <a:latin typeface="Nourd Bold"/>
              </a:rPr>
              <a:t>Establish Queries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grpSp>
        <p:nvGrpSpPr>
          <p:cNvPr name="Group 3" id="3"/>
          <p:cNvGrpSpPr/>
          <p:nvPr/>
        </p:nvGrpSpPr>
        <p:grpSpPr>
          <a:xfrm rot="5400000">
            <a:off x="1659287" y="2735053"/>
            <a:ext cx="1934192" cy="1934192"/>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807F"/>
            </a:solidFill>
          </p:spPr>
        </p:sp>
        <p:sp>
          <p:nvSpPr>
            <p:cNvPr name="TextBox 5" id="5"/>
            <p:cNvSpPr txBox="true"/>
            <p:nvPr/>
          </p:nvSpPr>
          <p:spPr>
            <a:xfrm>
              <a:off x="0" y="241300"/>
              <a:ext cx="711200" cy="368300"/>
            </a:xfrm>
            <a:prstGeom prst="rect">
              <a:avLst/>
            </a:prstGeom>
          </p:spPr>
          <p:txBody>
            <a:bodyPr anchor="ctr" rtlCol="false" tIns="50800" lIns="50800" bIns="50800" rIns="50800"/>
            <a:lstStyle/>
            <a:p>
              <a:pPr algn="ctr">
                <a:lnSpc>
                  <a:spcPts val="2134"/>
                </a:lnSpc>
              </a:pPr>
            </a:p>
          </p:txBody>
        </p:sp>
      </p:grpSp>
      <p:sp>
        <p:nvSpPr>
          <p:cNvPr name="TextBox 6" id="6"/>
          <p:cNvSpPr txBox="true"/>
          <p:nvPr/>
        </p:nvSpPr>
        <p:spPr>
          <a:xfrm rot="0">
            <a:off x="276747" y="9653326"/>
            <a:ext cx="3607594" cy="382269"/>
          </a:xfrm>
          <a:prstGeom prst="rect">
            <a:avLst/>
          </a:prstGeom>
        </p:spPr>
        <p:txBody>
          <a:bodyPr anchor="t" rtlCol="false" tIns="0" lIns="0" bIns="0" rIns="0">
            <a:spAutoFit/>
          </a:bodyPr>
          <a:lstStyle/>
          <a:p>
            <a:pPr algn="ctr">
              <a:lnSpc>
                <a:spcPts val="3080"/>
              </a:lnSpc>
              <a:spcBef>
                <a:spcPct val="0"/>
              </a:spcBef>
            </a:pPr>
            <a:r>
              <a:rPr lang="en-US" sz="2200">
                <a:solidFill>
                  <a:srgbClr val="000000"/>
                </a:solidFill>
                <a:latin typeface="Rubik"/>
              </a:rPr>
              <a:t>Inquiry-based Praxis Model </a:t>
            </a:r>
          </a:p>
        </p:txBody>
      </p:sp>
      <p:sp>
        <p:nvSpPr>
          <p:cNvPr name="TextBox 7" id="7"/>
          <p:cNvSpPr txBox="true"/>
          <p:nvPr/>
        </p:nvSpPr>
        <p:spPr>
          <a:xfrm rot="0">
            <a:off x="1320525" y="474345"/>
            <a:ext cx="15646950" cy="554355"/>
          </a:xfrm>
          <a:prstGeom prst="rect">
            <a:avLst/>
          </a:prstGeom>
        </p:spPr>
        <p:txBody>
          <a:bodyPr anchor="t" rtlCol="false" tIns="0" lIns="0" bIns="0" rIns="0">
            <a:spAutoFit/>
          </a:bodyPr>
          <a:lstStyle/>
          <a:p>
            <a:pPr algn="ctr">
              <a:lnSpc>
                <a:spcPts val="4199"/>
              </a:lnSpc>
            </a:pPr>
            <a:r>
              <a:rPr lang="en-US" sz="4199">
                <a:solidFill>
                  <a:srgbClr val="C8102E"/>
                </a:solidFill>
                <a:latin typeface="Nourd Bold"/>
              </a:rPr>
              <a:t>The Inquiry-based Praxis Guide to Assessment Planning</a:t>
            </a:r>
          </a:p>
        </p:txBody>
      </p:sp>
      <p:sp>
        <p:nvSpPr>
          <p:cNvPr name="TextBox 8" id="8"/>
          <p:cNvSpPr txBox="true"/>
          <p:nvPr/>
        </p:nvSpPr>
        <p:spPr>
          <a:xfrm rot="0">
            <a:off x="3884341" y="1319135"/>
            <a:ext cx="9737034" cy="962405"/>
          </a:xfrm>
          <a:prstGeom prst="rect">
            <a:avLst/>
          </a:prstGeom>
        </p:spPr>
        <p:txBody>
          <a:bodyPr anchor="t" rtlCol="false" tIns="0" lIns="0" bIns="0" rIns="0">
            <a:spAutoFit/>
          </a:bodyPr>
          <a:lstStyle/>
          <a:p>
            <a:pPr algn="ctr">
              <a:lnSpc>
                <a:spcPts val="3626"/>
              </a:lnSpc>
            </a:pPr>
            <a:r>
              <a:rPr lang="en-US" sz="3899">
                <a:solidFill>
                  <a:srgbClr val="000000"/>
                </a:solidFill>
                <a:latin typeface="Rubik Bold"/>
              </a:rPr>
              <a:t>PART ONE</a:t>
            </a:r>
          </a:p>
          <a:p>
            <a:pPr algn="ctr">
              <a:lnSpc>
                <a:spcPts val="3626"/>
              </a:lnSpc>
            </a:pPr>
            <a:r>
              <a:rPr lang="en-US" sz="3899">
                <a:solidFill>
                  <a:srgbClr val="000000"/>
                </a:solidFill>
                <a:latin typeface="Rubik"/>
              </a:rPr>
              <a:t>Queries: Guideposts of Our Work </a:t>
            </a:r>
          </a:p>
        </p:txBody>
      </p:sp>
      <p:grpSp>
        <p:nvGrpSpPr>
          <p:cNvPr name="Group 9" id="9"/>
          <p:cNvGrpSpPr/>
          <p:nvPr/>
        </p:nvGrpSpPr>
        <p:grpSpPr>
          <a:xfrm rot="5400000">
            <a:off x="1659287" y="5013779"/>
            <a:ext cx="1934192" cy="1934192"/>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807F"/>
            </a:solidFill>
          </p:spPr>
        </p:sp>
        <p:sp>
          <p:nvSpPr>
            <p:cNvPr name="TextBox 11" id="11"/>
            <p:cNvSpPr txBox="true"/>
            <p:nvPr/>
          </p:nvSpPr>
          <p:spPr>
            <a:xfrm>
              <a:off x="0" y="241300"/>
              <a:ext cx="711200" cy="368300"/>
            </a:xfrm>
            <a:prstGeom prst="rect">
              <a:avLst/>
            </a:prstGeom>
          </p:spPr>
          <p:txBody>
            <a:bodyPr anchor="ctr" rtlCol="false" tIns="50800" lIns="50800" bIns="50800" rIns="50800"/>
            <a:lstStyle/>
            <a:p>
              <a:pPr algn="ctr">
                <a:lnSpc>
                  <a:spcPts val="2134"/>
                </a:lnSpc>
              </a:pPr>
            </a:p>
          </p:txBody>
        </p:sp>
      </p:grpSp>
      <p:sp>
        <p:nvSpPr>
          <p:cNvPr name="TextBox 12" id="12"/>
          <p:cNvSpPr txBox="true"/>
          <p:nvPr/>
        </p:nvSpPr>
        <p:spPr>
          <a:xfrm rot="0">
            <a:off x="6911069" y="2706153"/>
            <a:ext cx="9717643" cy="1944369"/>
          </a:xfrm>
          <a:prstGeom prst="rect">
            <a:avLst/>
          </a:prstGeom>
        </p:spPr>
        <p:txBody>
          <a:bodyPr anchor="t" rtlCol="false" tIns="0" lIns="0" bIns="0" rIns="0">
            <a:spAutoFit/>
          </a:bodyPr>
          <a:lstStyle/>
          <a:p>
            <a:pPr algn="l" marL="474992" indent="-237496" lvl="1">
              <a:lnSpc>
                <a:spcPts val="3080"/>
              </a:lnSpc>
              <a:buFont typeface="Arial"/>
              <a:buChar char="•"/>
            </a:pPr>
            <a:r>
              <a:rPr lang="en-US" sz="2200">
                <a:solidFill>
                  <a:srgbClr val="000000"/>
                </a:solidFill>
                <a:latin typeface="Rubik"/>
              </a:rPr>
              <a:t>Determine what broad questions you need to address in the course of the assessment plan</a:t>
            </a:r>
          </a:p>
          <a:p>
            <a:pPr algn="l" marL="474992" indent="-237496" lvl="1">
              <a:lnSpc>
                <a:spcPts val="3080"/>
              </a:lnSpc>
              <a:buFont typeface="Arial"/>
              <a:buChar char="•"/>
            </a:pPr>
            <a:r>
              <a:rPr lang="en-US" sz="2200">
                <a:solidFill>
                  <a:srgbClr val="000000"/>
                </a:solidFill>
                <a:latin typeface="Rubik"/>
              </a:rPr>
              <a:t>Consider issues of learning and development, efficacy, process delivery, impact, and meaning making </a:t>
            </a:r>
          </a:p>
          <a:p>
            <a:pPr algn="l" marL="474992" indent="-237496" lvl="1">
              <a:lnSpc>
                <a:spcPts val="3080"/>
              </a:lnSpc>
              <a:buFont typeface="Arial"/>
              <a:buChar char="•"/>
            </a:pPr>
            <a:r>
              <a:rPr lang="en-US" sz="2200">
                <a:solidFill>
                  <a:srgbClr val="000000"/>
                </a:solidFill>
                <a:latin typeface="Rubik"/>
              </a:rPr>
              <a:t>Establish what success might look like in your context</a:t>
            </a:r>
          </a:p>
        </p:txBody>
      </p:sp>
      <p:sp>
        <p:nvSpPr>
          <p:cNvPr name="TextBox 13" id="13"/>
          <p:cNvSpPr txBox="true"/>
          <p:nvPr/>
        </p:nvSpPr>
        <p:spPr>
          <a:xfrm rot="0">
            <a:off x="4081992" y="3278295"/>
            <a:ext cx="2720721" cy="876935"/>
          </a:xfrm>
          <a:prstGeom prst="rect">
            <a:avLst/>
          </a:prstGeom>
        </p:spPr>
        <p:txBody>
          <a:bodyPr anchor="t" rtlCol="false" tIns="0" lIns="0" bIns="0" rIns="0">
            <a:spAutoFit/>
          </a:bodyPr>
          <a:lstStyle/>
          <a:p>
            <a:pPr algn="ctr">
              <a:lnSpc>
                <a:spcPts val="3400"/>
              </a:lnSpc>
            </a:pPr>
            <a:r>
              <a:rPr lang="en-US" sz="3400">
                <a:solidFill>
                  <a:srgbClr val="C8102E"/>
                </a:solidFill>
                <a:latin typeface="Nourd Bold"/>
              </a:rPr>
              <a:t>Establish Queries</a:t>
            </a:r>
          </a:p>
        </p:txBody>
      </p:sp>
      <p:sp>
        <p:nvSpPr>
          <p:cNvPr name="TextBox 14" id="14"/>
          <p:cNvSpPr txBox="true"/>
          <p:nvPr/>
        </p:nvSpPr>
        <p:spPr>
          <a:xfrm rot="0">
            <a:off x="4081992" y="5575745"/>
            <a:ext cx="2720721" cy="876935"/>
          </a:xfrm>
          <a:prstGeom prst="rect">
            <a:avLst/>
          </a:prstGeom>
        </p:spPr>
        <p:txBody>
          <a:bodyPr anchor="t" rtlCol="false" tIns="0" lIns="0" bIns="0" rIns="0">
            <a:spAutoFit/>
          </a:bodyPr>
          <a:lstStyle/>
          <a:p>
            <a:pPr algn="ctr">
              <a:lnSpc>
                <a:spcPts val="3400"/>
              </a:lnSpc>
            </a:pPr>
            <a:r>
              <a:rPr lang="en-US" sz="3400">
                <a:solidFill>
                  <a:srgbClr val="C8102E"/>
                </a:solidFill>
                <a:latin typeface="Nourd Bold"/>
              </a:rPr>
              <a:t>Draft Outcomes</a:t>
            </a:r>
          </a:p>
        </p:txBody>
      </p:sp>
      <p:sp>
        <p:nvSpPr>
          <p:cNvPr name="TextBox 15" id="15"/>
          <p:cNvSpPr txBox="true"/>
          <p:nvPr/>
        </p:nvSpPr>
        <p:spPr>
          <a:xfrm rot="0">
            <a:off x="6911069" y="5375403"/>
            <a:ext cx="9717643" cy="1163319"/>
          </a:xfrm>
          <a:prstGeom prst="rect">
            <a:avLst/>
          </a:prstGeom>
        </p:spPr>
        <p:txBody>
          <a:bodyPr anchor="t" rtlCol="false" tIns="0" lIns="0" bIns="0" rIns="0">
            <a:spAutoFit/>
          </a:bodyPr>
          <a:lstStyle/>
          <a:p>
            <a:pPr algn="l" marL="474992" indent="-237496" lvl="1">
              <a:lnSpc>
                <a:spcPts val="3080"/>
              </a:lnSpc>
              <a:buFont typeface="Arial"/>
              <a:buChar char="•"/>
            </a:pPr>
            <a:r>
              <a:rPr lang="en-US" sz="2200">
                <a:solidFill>
                  <a:srgbClr val="000000"/>
                </a:solidFill>
                <a:latin typeface="Rubik"/>
              </a:rPr>
              <a:t>Outcomes should be sufficiently specific</a:t>
            </a:r>
          </a:p>
          <a:p>
            <a:pPr algn="l" marL="474992" indent="-237496" lvl="1">
              <a:lnSpc>
                <a:spcPts val="3080"/>
              </a:lnSpc>
              <a:buFont typeface="Arial"/>
              <a:buChar char="•"/>
            </a:pPr>
            <a:r>
              <a:rPr lang="en-US" sz="2200">
                <a:solidFill>
                  <a:srgbClr val="000000"/>
                </a:solidFill>
                <a:latin typeface="Rubik"/>
              </a:rPr>
              <a:t>All outcomes should be measurable; hypothesize how you might be able to measure each one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634546" y="1574178"/>
            <a:ext cx="17018908" cy="7684122"/>
          </a:xfrm>
          <a:custGeom>
            <a:avLst/>
            <a:gdLst/>
            <a:ahLst/>
            <a:cxnLst/>
            <a:rect r="r" b="b" t="t" l="l"/>
            <a:pathLst>
              <a:path h="7684122" w="17018908">
                <a:moveTo>
                  <a:pt x="0" y="0"/>
                </a:moveTo>
                <a:lnTo>
                  <a:pt x="17018908" y="0"/>
                </a:lnTo>
                <a:lnTo>
                  <a:pt x="17018908" y="7684122"/>
                </a:lnTo>
                <a:lnTo>
                  <a:pt x="0" y="7684122"/>
                </a:lnTo>
                <a:lnTo>
                  <a:pt x="0" y="0"/>
                </a:lnTo>
                <a:close/>
              </a:path>
            </a:pathLst>
          </a:custGeom>
          <a:blipFill>
            <a:blip r:embed="rId3"/>
            <a:stretch>
              <a:fillRect l="0" t="0" r="0" b="0"/>
            </a:stretch>
          </a:blipFill>
        </p:spPr>
      </p:sp>
      <p:sp>
        <p:nvSpPr>
          <p:cNvPr name="TextBox 4" id="4"/>
          <p:cNvSpPr txBox="true"/>
          <p:nvPr/>
        </p:nvSpPr>
        <p:spPr>
          <a:xfrm rot="0">
            <a:off x="2116515" y="632314"/>
            <a:ext cx="14054970" cy="636269"/>
          </a:xfrm>
          <a:prstGeom prst="rect">
            <a:avLst/>
          </a:prstGeom>
        </p:spPr>
        <p:txBody>
          <a:bodyPr anchor="t" rtlCol="false" tIns="0" lIns="0" bIns="0" rIns="0">
            <a:spAutoFit/>
          </a:bodyPr>
          <a:lstStyle/>
          <a:p>
            <a:pPr algn="ctr">
              <a:lnSpc>
                <a:spcPts val="4799"/>
              </a:lnSpc>
            </a:pPr>
            <a:r>
              <a:rPr lang="en-US" sz="4799">
                <a:solidFill>
                  <a:srgbClr val="C8102E"/>
                </a:solidFill>
                <a:latin typeface="Nourd Bold"/>
              </a:rPr>
              <a:t>Unit Outcomes are basically SMART goals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grpSp>
        <p:nvGrpSpPr>
          <p:cNvPr name="Group 3" id="3"/>
          <p:cNvGrpSpPr/>
          <p:nvPr/>
        </p:nvGrpSpPr>
        <p:grpSpPr>
          <a:xfrm rot="0">
            <a:off x="2237516" y="7292783"/>
            <a:ext cx="14044583" cy="1962530"/>
            <a:chOff x="0" y="0"/>
            <a:chExt cx="18726110" cy="2616706"/>
          </a:xfrm>
        </p:grpSpPr>
        <p:sp>
          <p:nvSpPr>
            <p:cNvPr name="TextBox 4" id="4"/>
            <p:cNvSpPr txBox="true"/>
            <p:nvPr/>
          </p:nvSpPr>
          <p:spPr>
            <a:xfrm rot="0">
              <a:off x="0" y="85725"/>
              <a:ext cx="6872638" cy="2530981"/>
            </a:xfrm>
            <a:prstGeom prst="rect">
              <a:avLst/>
            </a:prstGeom>
          </p:spPr>
          <p:txBody>
            <a:bodyPr anchor="t" rtlCol="false" tIns="0" lIns="0" bIns="0" rIns="0">
              <a:spAutoFit/>
            </a:bodyPr>
            <a:lstStyle/>
            <a:p>
              <a:pPr algn="just">
                <a:lnSpc>
                  <a:spcPts val="3626"/>
                </a:lnSpc>
              </a:pPr>
              <a:r>
                <a:rPr lang="en-US" sz="3899">
                  <a:solidFill>
                    <a:srgbClr val="00807F"/>
                  </a:solidFill>
                  <a:latin typeface="Rubik Bold"/>
                </a:rPr>
                <a:t>OUTCOME </a:t>
              </a:r>
            </a:p>
            <a:p>
              <a:pPr algn="just">
                <a:lnSpc>
                  <a:spcPts val="3626"/>
                </a:lnSpc>
              </a:pPr>
              <a:r>
                <a:rPr lang="en-US" sz="3899">
                  <a:solidFill>
                    <a:srgbClr val="00807F"/>
                  </a:solidFill>
                  <a:latin typeface="Rubik Bold"/>
                </a:rPr>
                <a:t>METHOD</a:t>
              </a:r>
            </a:p>
            <a:p>
              <a:pPr algn="just">
                <a:lnSpc>
                  <a:spcPts val="3626"/>
                </a:lnSpc>
              </a:pPr>
              <a:r>
                <a:rPr lang="en-US" sz="3899">
                  <a:solidFill>
                    <a:srgbClr val="00807F"/>
                  </a:solidFill>
                  <a:latin typeface="Rubik Bold"/>
                </a:rPr>
                <a:t>TARGET</a:t>
              </a:r>
            </a:p>
            <a:p>
              <a:pPr algn="just">
                <a:lnSpc>
                  <a:spcPts val="3626"/>
                </a:lnSpc>
              </a:pPr>
              <a:r>
                <a:rPr lang="en-US" sz="3899">
                  <a:solidFill>
                    <a:srgbClr val="00807F"/>
                  </a:solidFill>
                  <a:latin typeface="Rubik Bold"/>
                </a:rPr>
                <a:t>ANNUAL HIGHLIGHT</a:t>
              </a:r>
            </a:p>
          </p:txBody>
        </p:sp>
        <p:sp>
          <p:nvSpPr>
            <p:cNvPr name="TextBox 5" id="5"/>
            <p:cNvSpPr txBox="true"/>
            <p:nvPr/>
          </p:nvSpPr>
          <p:spPr>
            <a:xfrm rot="0">
              <a:off x="8250636" y="85725"/>
              <a:ext cx="10475474" cy="2530981"/>
            </a:xfrm>
            <a:prstGeom prst="rect">
              <a:avLst/>
            </a:prstGeom>
          </p:spPr>
          <p:txBody>
            <a:bodyPr anchor="t" rtlCol="false" tIns="0" lIns="0" bIns="0" rIns="0">
              <a:spAutoFit/>
            </a:bodyPr>
            <a:lstStyle/>
            <a:p>
              <a:pPr algn="r">
                <a:lnSpc>
                  <a:spcPts val="3626"/>
                </a:lnSpc>
              </a:pPr>
              <a:r>
                <a:rPr lang="en-US" sz="3899">
                  <a:solidFill>
                    <a:srgbClr val="000000"/>
                  </a:solidFill>
                  <a:latin typeface="Rubik"/>
                </a:rPr>
                <a:t>SMART Goal </a:t>
              </a:r>
            </a:p>
            <a:p>
              <a:pPr algn="r">
                <a:lnSpc>
                  <a:spcPts val="3626"/>
                </a:lnSpc>
              </a:pPr>
              <a:r>
                <a:rPr lang="en-US" sz="3899">
                  <a:solidFill>
                    <a:srgbClr val="000000"/>
                  </a:solidFill>
                  <a:latin typeface="Rubik"/>
                </a:rPr>
                <a:t>Work on it over time</a:t>
              </a:r>
            </a:p>
            <a:p>
              <a:pPr algn="r">
                <a:lnSpc>
                  <a:spcPts val="3626"/>
                </a:lnSpc>
              </a:pPr>
              <a:r>
                <a:rPr lang="en-US" sz="3899">
                  <a:solidFill>
                    <a:srgbClr val="000000"/>
                  </a:solidFill>
                  <a:latin typeface="Rubik"/>
                </a:rPr>
                <a:t>Achieve your goal</a:t>
              </a:r>
            </a:p>
            <a:p>
              <a:pPr algn="r">
                <a:lnSpc>
                  <a:spcPts val="3626"/>
                </a:lnSpc>
              </a:pPr>
              <a:r>
                <a:rPr lang="en-US" sz="3899">
                  <a:solidFill>
                    <a:srgbClr val="000000"/>
                  </a:solidFill>
                  <a:latin typeface="Rubik"/>
                </a:rPr>
                <a:t>Write your end-of-goal summary</a:t>
              </a:r>
            </a:p>
          </p:txBody>
        </p:sp>
      </p:grpSp>
      <p:sp>
        <p:nvSpPr>
          <p:cNvPr name="Freeform 6" id="6"/>
          <p:cNvSpPr/>
          <p:nvPr/>
        </p:nvSpPr>
        <p:spPr>
          <a:xfrm flipH="false" flipV="false" rot="0">
            <a:off x="3678544" y="1814496"/>
            <a:ext cx="10930912" cy="4935362"/>
          </a:xfrm>
          <a:custGeom>
            <a:avLst/>
            <a:gdLst/>
            <a:ahLst/>
            <a:cxnLst/>
            <a:rect r="r" b="b" t="t" l="l"/>
            <a:pathLst>
              <a:path h="4935362" w="10930912">
                <a:moveTo>
                  <a:pt x="0" y="0"/>
                </a:moveTo>
                <a:lnTo>
                  <a:pt x="10930912" y="0"/>
                </a:lnTo>
                <a:lnTo>
                  <a:pt x="10930912" y="4935362"/>
                </a:lnTo>
                <a:lnTo>
                  <a:pt x="0" y="4935362"/>
                </a:lnTo>
                <a:lnTo>
                  <a:pt x="0" y="0"/>
                </a:lnTo>
                <a:close/>
              </a:path>
            </a:pathLst>
          </a:custGeom>
          <a:blipFill>
            <a:blip r:embed="rId3"/>
            <a:stretch>
              <a:fillRect l="0" t="0" r="0" b="0"/>
            </a:stretch>
          </a:blipFill>
        </p:spPr>
      </p:sp>
      <p:sp>
        <p:nvSpPr>
          <p:cNvPr name="TextBox 7" id="7"/>
          <p:cNvSpPr txBox="true"/>
          <p:nvPr/>
        </p:nvSpPr>
        <p:spPr>
          <a:xfrm rot="0">
            <a:off x="2116515" y="632314"/>
            <a:ext cx="14054970" cy="636269"/>
          </a:xfrm>
          <a:prstGeom prst="rect">
            <a:avLst/>
          </a:prstGeom>
        </p:spPr>
        <p:txBody>
          <a:bodyPr anchor="t" rtlCol="false" tIns="0" lIns="0" bIns="0" rIns="0">
            <a:spAutoFit/>
          </a:bodyPr>
          <a:lstStyle/>
          <a:p>
            <a:pPr algn="ctr">
              <a:lnSpc>
                <a:spcPts val="4799"/>
              </a:lnSpc>
            </a:pPr>
            <a:r>
              <a:rPr lang="en-US" sz="4799">
                <a:solidFill>
                  <a:srgbClr val="C8102E"/>
                </a:solidFill>
                <a:latin typeface="Nourd Bold"/>
              </a:rPr>
              <a:t>Unit Outcomes are basically SMART goals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326313" y="2446218"/>
            <a:ext cx="15635375" cy="3891018"/>
          </a:xfrm>
          <a:prstGeom prst="rect">
            <a:avLst/>
          </a:prstGeom>
        </p:spPr>
        <p:txBody>
          <a:bodyPr anchor="t" rtlCol="false" tIns="0" lIns="0" bIns="0" rIns="0">
            <a:spAutoFit/>
          </a:bodyPr>
          <a:lstStyle/>
          <a:p>
            <a:pPr algn="just">
              <a:lnSpc>
                <a:spcPts val="5038"/>
              </a:lnSpc>
            </a:pPr>
            <a:r>
              <a:rPr lang="en-US" sz="5418">
                <a:solidFill>
                  <a:srgbClr val="00807F"/>
                </a:solidFill>
                <a:latin typeface="Rubik Bold"/>
              </a:rPr>
              <a:t>OUTCOME </a:t>
            </a:r>
          </a:p>
          <a:p>
            <a:pPr algn="just" marL="1169806" indent="-584903" lvl="1">
              <a:lnSpc>
                <a:spcPts val="5038"/>
              </a:lnSpc>
              <a:buFont typeface="Arial"/>
              <a:buChar char="•"/>
            </a:pPr>
            <a:r>
              <a:rPr lang="en-US" sz="5418">
                <a:solidFill>
                  <a:srgbClr val="000000"/>
                </a:solidFill>
                <a:latin typeface="Rubik"/>
              </a:rPr>
              <a:t>Write your hypothesis</a:t>
            </a:r>
          </a:p>
          <a:p>
            <a:pPr algn="l" marL="2339612" indent="-779871" lvl="2">
              <a:lnSpc>
                <a:spcPts val="5038"/>
              </a:lnSpc>
              <a:buFont typeface="Arial"/>
              <a:buChar char="⚬"/>
            </a:pPr>
            <a:r>
              <a:rPr lang="en-US" sz="5418">
                <a:solidFill>
                  <a:srgbClr val="000000"/>
                </a:solidFill>
                <a:latin typeface="Rubik"/>
              </a:rPr>
              <a:t>What research question are you trying to solve? </a:t>
            </a:r>
          </a:p>
          <a:p>
            <a:pPr algn="just">
              <a:lnSpc>
                <a:spcPts val="5038"/>
              </a:lnSpc>
            </a:pPr>
          </a:p>
          <a:p>
            <a:pPr algn="just">
              <a:lnSpc>
                <a:spcPts val="5038"/>
              </a:lnSpc>
            </a:pPr>
          </a:p>
        </p:txBody>
      </p:sp>
      <p:sp>
        <p:nvSpPr>
          <p:cNvPr name="TextBox 4" id="4"/>
          <p:cNvSpPr txBox="true"/>
          <p:nvPr/>
        </p:nvSpPr>
        <p:spPr>
          <a:xfrm rot="0">
            <a:off x="2116515" y="439663"/>
            <a:ext cx="14054970" cy="1543049"/>
          </a:xfrm>
          <a:prstGeom prst="rect">
            <a:avLst/>
          </a:prstGeom>
        </p:spPr>
        <p:txBody>
          <a:bodyPr anchor="t" rtlCol="false" tIns="0" lIns="0" bIns="0" rIns="0">
            <a:spAutoFit/>
          </a:bodyPr>
          <a:lstStyle/>
          <a:p>
            <a:pPr algn="ctr">
              <a:lnSpc>
                <a:spcPts val="5999"/>
              </a:lnSpc>
            </a:pPr>
            <a:r>
              <a:rPr lang="en-US" sz="5999">
                <a:solidFill>
                  <a:srgbClr val="C8102E"/>
                </a:solidFill>
                <a:latin typeface="Nourd Bold"/>
              </a:rPr>
              <a:t>Quantitative or Qualitative Research Design</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326313" y="2446218"/>
            <a:ext cx="15635375" cy="4529193"/>
          </a:xfrm>
          <a:prstGeom prst="rect">
            <a:avLst/>
          </a:prstGeom>
        </p:spPr>
        <p:txBody>
          <a:bodyPr anchor="t" rtlCol="false" tIns="0" lIns="0" bIns="0" rIns="0">
            <a:spAutoFit/>
          </a:bodyPr>
          <a:lstStyle/>
          <a:p>
            <a:pPr algn="just">
              <a:lnSpc>
                <a:spcPts val="5038"/>
              </a:lnSpc>
            </a:pPr>
            <a:r>
              <a:rPr lang="en-US" sz="5418">
                <a:solidFill>
                  <a:srgbClr val="00807F"/>
                </a:solidFill>
                <a:latin typeface="Rubik Bold"/>
              </a:rPr>
              <a:t>OUTCOME </a:t>
            </a:r>
          </a:p>
          <a:p>
            <a:pPr algn="just" marL="1169806" indent="-584903" lvl="1">
              <a:lnSpc>
                <a:spcPts val="5038"/>
              </a:lnSpc>
              <a:buFont typeface="Arial"/>
              <a:buChar char="•"/>
            </a:pPr>
            <a:r>
              <a:rPr lang="en-US" sz="5418">
                <a:solidFill>
                  <a:srgbClr val="000000"/>
                </a:solidFill>
                <a:latin typeface="Rubik"/>
              </a:rPr>
              <a:t>Write your hypothesis</a:t>
            </a:r>
          </a:p>
          <a:p>
            <a:pPr algn="just">
              <a:lnSpc>
                <a:spcPts val="5038"/>
              </a:lnSpc>
            </a:pPr>
          </a:p>
          <a:p>
            <a:pPr algn="just">
              <a:lnSpc>
                <a:spcPts val="5038"/>
              </a:lnSpc>
            </a:pPr>
            <a:r>
              <a:rPr lang="en-US" sz="5418">
                <a:solidFill>
                  <a:srgbClr val="00807F"/>
                </a:solidFill>
                <a:latin typeface="Rubik Bold"/>
              </a:rPr>
              <a:t>METHOD</a:t>
            </a:r>
          </a:p>
          <a:p>
            <a:pPr algn="just" marL="1169806" indent="-584903" lvl="1">
              <a:lnSpc>
                <a:spcPts val="5038"/>
              </a:lnSpc>
              <a:buFont typeface="Arial"/>
              <a:buChar char="•"/>
            </a:pPr>
            <a:r>
              <a:rPr lang="en-US" sz="5418">
                <a:solidFill>
                  <a:srgbClr val="000000"/>
                </a:solidFill>
                <a:latin typeface="Rubik"/>
              </a:rPr>
              <a:t>Write your methodology</a:t>
            </a:r>
          </a:p>
          <a:p>
            <a:pPr algn="just">
              <a:lnSpc>
                <a:spcPts val="5038"/>
              </a:lnSpc>
            </a:pPr>
          </a:p>
          <a:p>
            <a:pPr algn="just">
              <a:lnSpc>
                <a:spcPts val="5038"/>
              </a:lnSpc>
            </a:pPr>
          </a:p>
        </p:txBody>
      </p:sp>
      <p:sp>
        <p:nvSpPr>
          <p:cNvPr name="TextBox 4" id="4"/>
          <p:cNvSpPr txBox="true"/>
          <p:nvPr/>
        </p:nvSpPr>
        <p:spPr>
          <a:xfrm rot="0">
            <a:off x="2116515" y="439663"/>
            <a:ext cx="14054970" cy="1543049"/>
          </a:xfrm>
          <a:prstGeom prst="rect">
            <a:avLst/>
          </a:prstGeom>
        </p:spPr>
        <p:txBody>
          <a:bodyPr anchor="t" rtlCol="false" tIns="0" lIns="0" bIns="0" rIns="0">
            <a:spAutoFit/>
          </a:bodyPr>
          <a:lstStyle/>
          <a:p>
            <a:pPr algn="ctr">
              <a:lnSpc>
                <a:spcPts val="5999"/>
              </a:lnSpc>
            </a:pPr>
            <a:r>
              <a:rPr lang="en-US" sz="5999">
                <a:solidFill>
                  <a:srgbClr val="C8102E"/>
                </a:solidFill>
                <a:latin typeface="Nourd Bold"/>
              </a:rPr>
              <a:t>Quantitative or Qualitative Research Design</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326313" y="2446218"/>
            <a:ext cx="15635375" cy="7720068"/>
          </a:xfrm>
          <a:prstGeom prst="rect">
            <a:avLst/>
          </a:prstGeom>
        </p:spPr>
        <p:txBody>
          <a:bodyPr anchor="t" rtlCol="false" tIns="0" lIns="0" bIns="0" rIns="0">
            <a:spAutoFit/>
          </a:bodyPr>
          <a:lstStyle/>
          <a:p>
            <a:pPr algn="just">
              <a:lnSpc>
                <a:spcPts val="5038"/>
              </a:lnSpc>
            </a:pPr>
            <a:r>
              <a:rPr lang="en-US" sz="5418">
                <a:solidFill>
                  <a:srgbClr val="00807F"/>
                </a:solidFill>
                <a:latin typeface="Rubik Bold"/>
              </a:rPr>
              <a:t>OUTCOME </a:t>
            </a:r>
          </a:p>
          <a:p>
            <a:pPr algn="just" marL="1169806" indent="-584903" lvl="1">
              <a:lnSpc>
                <a:spcPts val="5038"/>
              </a:lnSpc>
              <a:buFont typeface="Arial"/>
              <a:buChar char="•"/>
            </a:pPr>
            <a:r>
              <a:rPr lang="en-US" sz="5418">
                <a:solidFill>
                  <a:srgbClr val="000000"/>
                </a:solidFill>
                <a:latin typeface="Rubik"/>
              </a:rPr>
              <a:t>Write your hypothesis</a:t>
            </a:r>
          </a:p>
          <a:p>
            <a:pPr algn="just">
              <a:lnSpc>
                <a:spcPts val="5038"/>
              </a:lnSpc>
            </a:pPr>
          </a:p>
          <a:p>
            <a:pPr algn="just">
              <a:lnSpc>
                <a:spcPts val="5038"/>
              </a:lnSpc>
            </a:pPr>
            <a:r>
              <a:rPr lang="en-US" sz="5418">
                <a:solidFill>
                  <a:srgbClr val="00807F"/>
                </a:solidFill>
                <a:latin typeface="Rubik Bold"/>
              </a:rPr>
              <a:t>METHOD</a:t>
            </a:r>
          </a:p>
          <a:p>
            <a:pPr algn="just" marL="1169806" indent="-584903" lvl="1">
              <a:lnSpc>
                <a:spcPts val="5038"/>
              </a:lnSpc>
              <a:buFont typeface="Arial"/>
              <a:buChar char="•"/>
            </a:pPr>
            <a:r>
              <a:rPr lang="en-US" sz="5418">
                <a:solidFill>
                  <a:srgbClr val="000000"/>
                </a:solidFill>
                <a:latin typeface="Rubik"/>
              </a:rPr>
              <a:t>Write your methodology</a:t>
            </a:r>
          </a:p>
          <a:p>
            <a:pPr algn="l" marL="2339612" indent="-779871" lvl="2">
              <a:lnSpc>
                <a:spcPts val="5038"/>
              </a:lnSpc>
              <a:buFont typeface="Arial"/>
              <a:buChar char="⚬"/>
            </a:pPr>
            <a:r>
              <a:rPr lang="en-US" sz="5418">
                <a:solidFill>
                  <a:srgbClr val="000000"/>
                </a:solidFill>
                <a:latin typeface="Rubik"/>
              </a:rPr>
              <a:t>How will you test your hypothesis to see if you’re correct? </a:t>
            </a:r>
          </a:p>
          <a:p>
            <a:pPr algn="l" marL="2339612" indent="-779871" lvl="2">
              <a:lnSpc>
                <a:spcPts val="5038"/>
              </a:lnSpc>
              <a:buFont typeface="Arial"/>
              <a:buChar char="⚬"/>
            </a:pPr>
            <a:r>
              <a:rPr lang="en-US" sz="5418">
                <a:solidFill>
                  <a:srgbClr val="000000"/>
                </a:solidFill>
                <a:latin typeface="Rubik"/>
              </a:rPr>
              <a:t>What will you use as a measurement of success? </a:t>
            </a:r>
          </a:p>
          <a:p>
            <a:pPr algn="l" marL="2339612" indent="-779871" lvl="2">
              <a:lnSpc>
                <a:spcPts val="5038"/>
              </a:lnSpc>
              <a:buFont typeface="Arial"/>
              <a:buChar char="⚬"/>
            </a:pPr>
            <a:r>
              <a:rPr lang="en-US" sz="5418">
                <a:solidFill>
                  <a:srgbClr val="000000"/>
                </a:solidFill>
                <a:latin typeface="Rubik"/>
              </a:rPr>
              <a:t>What are your indicators?</a:t>
            </a:r>
          </a:p>
          <a:p>
            <a:pPr algn="just">
              <a:lnSpc>
                <a:spcPts val="5038"/>
              </a:lnSpc>
            </a:pPr>
          </a:p>
          <a:p>
            <a:pPr algn="just">
              <a:lnSpc>
                <a:spcPts val="5038"/>
              </a:lnSpc>
            </a:pPr>
          </a:p>
        </p:txBody>
      </p:sp>
      <p:sp>
        <p:nvSpPr>
          <p:cNvPr name="TextBox 4" id="4"/>
          <p:cNvSpPr txBox="true"/>
          <p:nvPr/>
        </p:nvSpPr>
        <p:spPr>
          <a:xfrm rot="0">
            <a:off x="2116515" y="779345"/>
            <a:ext cx="14054970" cy="1543049"/>
          </a:xfrm>
          <a:prstGeom prst="rect">
            <a:avLst/>
          </a:prstGeom>
        </p:spPr>
        <p:txBody>
          <a:bodyPr anchor="t" rtlCol="false" tIns="0" lIns="0" bIns="0" rIns="0">
            <a:spAutoFit/>
          </a:bodyPr>
          <a:lstStyle/>
          <a:p>
            <a:pPr algn="ctr">
              <a:lnSpc>
                <a:spcPts val="5999"/>
              </a:lnSpc>
            </a:pPr>
            <a:r>
              <a:rPr lang="en-US" sz="5999">
                <a:solidFill>
                  <a:srgbClr val="C8102E"/>
                </a:solidFill>
                <a:latin typeface="Nourd Bold"/>
              </a:rPr>
              <a:t>Quantitative or Qualitative Research Design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185969" y="650331"/>
            <a:ext cx="14150576" cy="1380252"/>
          </a:xfrm>
          <a:prstGeom prst="rect">
            <a:avLst/>
          </a:prstGeom>
        </p:spPr>
        <p:txBody>
          <a:bodyPr anchor="t" rtlCol="false" tIns="0" lIns="0" bIns="0" rIns="0">
            <a:spAutoFit/>
          </a:bodyPr>
          <a:lstStyle/>
          <a:p>
            <a:pPr algn="l">
              <a:lnSpc>
                <a:spcPts val="10358"/>
              </a:lnSpc>
            </a:pPr>
            <a:r>
              <a:rPr lang="en-US" sz="10358">
                <a:solidFill>
                  <a:srgbClr val="C8102E"/>
                </a:solidFill>
                <a:latin typeface="Apricots"/>
              </a:rPr>
              <a:t>Introductions &amp; Your Role</a:t>
            </a:r>
          </a:p>
        </p:txBody>
      </p:sp>
      <p:sp>
        <p:nvSpPr>
          <p:cNvPr name="TextBox 4" id="4"/>
          <p:cNvSpPr txBox="true"/>
          <p:nvPr/>
        </p:nvSpPr>
        <p:spPr>
          <a:xfrm rot="0">
            <a:off x="1185969" y="2375225"/>
            <a:ext cx="15916063" cy="4934141"/>
          </a:xfrm>
          <a:prstGeom prst="rect">
            <a:avLst/>
          </a:prstGeom>
        </p:spPr>
        <p:txBody>
          <a:bodyPr anchor="t" rtlCol="false" tIns="0" lIns="0" bIns="0" rIns="0">
            <a:spAutoFit/>
          </a:bodyPr>
          <a:lstStyle/>
          <a:p>
            <a:pPr algn="l">
              <a:lnSpc>
                <a:spcPts val="5044"/>
              </a:lnSpc>
            </a:pPr>
            <a:r>
              <a:rPr lang="en-US" sz="5200">
                <a:solidFill>
                  <a:srgbClr val="000000"/>
                </a:solidFill>
                <a:latin typeface="Nourd Bold"/>
              </a:rPr>
              <a:t>Institutional Effectiveness / Assessment Team </a:t>
            </a:r>
          </a:p>
          <a:p>
            <a:pPr algn="l" marL="1273814" indent="-636907" lvl="1">
              <a:lnSpc>
                <a:spcPts val="5723"/>
              </a:lnSpc>
              <a:buFont typeface="Arial"/>
              <a:buChar char="•"/>
            </a:pPr>
            <a:r>
              <a:rPr lang="en-US" sz="5900">
                <a:solidFill>
                  <a:srgbClr val="000000"/>
                </a:solidFill>
                <a:latin typeface="Nourd"/>
              </a:rPr>
              <a:t>Kayla Waggoner </a:t>
            </a:r>
          </a:p>
          <a:p>
            <a:pPr algn="l" marL="1273814" indent="-636907" lvl="1">
              <a:lnSpc>
                <a:spcPts val="5723"/>
              </a:lnSpc>
              <a:buFont typeface="Arial"/>
              <a:buChar char="•"/>
            </a:pPr>
            <a:r>
              <a:rPr lang="en-US" sz="5900">
                <a:solidFill>
                  <a:srgbClr val="000000"/>
                </a:solidFill>
                <a:latin typeface="Nourd"/>
              </a:rPr>
              <a:t>Isabella Lujan</a:t>
            </a:r>
          </a:p>
          <a:p>
            <a:pPr algn="l" marL="1273814" indent="-636907" lvl="1">
              <a:lnSpc>
                <a:spcPts val="5723"/>
              </a:lnSpc>
              <a:buFont typeface="Arial"/>
              <a:buChar char="•"/>
            </a:pPr>
            <a:r>
              <a:rPr lang="en-US" sz="5900">
                <a:solidFill>
                  <a:srgbClr val="000000"/>
                </a:solidFill>
                <a:latin typeface="Nourd"/>
              </a:rPr>
              <a:t>April Aultman Becker</a:t>
            </a:r>
          </a:p>
          <a:p>
            <a:pPr algn="l">
              <a:lnSpc>
                <a:spcPts val="5723"/>
              </a:lnSpc>
            </a:pPr>
          </a:p>
          <a:p>
            <a:pPr algn="l">
              <a:lnSpc>
                <a:spcPts val="5044"/>
              </a:lnSpc>
            </a:pPr>
          </a:p>
          <a:p>
            <a:pPr algn="l">
              <a:lnSpc>
                <a:spcPts val="5723"/>
              </a:lnSpc>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326313" y="2446218"/>
            <a:ext cx="15635375" cy="6443718"/>
          </a:xfrm>
          <a:prstGeom prst="rect">
            <a:avLst/>
          </a:prstGeom>
        </p:spPr>
        <p:txBody>
          <a:bodyPr anchor="t" rtlCol="false" tIns="0" lIns="0" bIns="0" rIns="0">
            <a:spAutoFit/>
          </a:bodyPr>
          <a:lstStyle/>
          <a:p>
            <a:pPr algn="just">
              <a:lnSpc>
                <a:spcPts val="5038"/>
              </a:lnSpc>
            </a:pPr>
            <a:r>
              <a:rPr lang="en-US" sz="5418">
                <a:solidFill>
                  <a:srgbClr val="00807F"/>
                </a:solidFill>
                <a:latin typeface="Rubik Bold"/>
              </a:rPr>
              <a:t>OUTCOME </a:t>
            </a:r>
          </a:p>
          <a:p>
            <a:pPr algn="just" marL="1169806" indent="-584903" lvl="1">
              <a:lnSpc>
                <a:spcPts val="5038"/>
              </a:lnSpc>
              <a:buFont typeface="Arial"/>
              <a:buChar char="•"/>
            </a:pPr>
            <a:r>
              <a:rPr lang="en-US" sz="5418">
                <a:solidFill>
                  <a:srgbClr val="000000"/>
                </a:solidFill>
                <a:latin typeface="Rubik"/>
              </a:rPr>
              <a:t>Write your hypothesis</a:t>
            </a:r>
          </a:p>
          <a:p>
            <a:pPr algn="just">
              <a:lnSpc>
                <a:spcPts val="5038"/>
              </a:lnSpc>
            </a:pPr>
          </a:p>
          <a:p>
            <a:pPr algn="just">
              <a:lnSpc>
                <a:spcPts val="5038"/>
              </a:lnSpc>
            </a:pPr>
            <a:r>
              <a:rPr lang="en-US" sz="5418">
                <a:solidFill>
                  <a:srgbClr val="00807F"/>
                </a:solidFill>
                <a:latin typeface="Rubik Bold"/>
              </a:rPr>
              <a:t>METHOD</a:t>
            </a:r>
          </a:p>
          <a:p>
            <a:pPr algn="just" marL="1169806" indent="-584903" lvl="1">
              <a:lnSpc>
                <a:spcPts val="5038"/>
              </a:lnSpc>
              <a:buFont typeface="Arial"/>
              <a:buChar char="•"/>
            </a:pPr>
            <a:r>
              <a:rPr lang="en-US" sz="5418">
                <a:solidFill>
                  <a:srgbClr val="000000"/>
                </a:solidFill>
                <a:latin typeface="Rubik"/>
              </a:rPr>
              <a:t>Write your methodology</a:t>
            </a:r>
          </a:p>
          <a:p>
            <a:pPr algn="just">
              <a:lnSpc>
                <a:spcPts val="5038"/>
              </a:lnSpc>
            </a:pPr>
          </a:p>
          <a:p>
            <a:pPr algn="just">
              <a:lnSpc>
                <a:spcPts val="5038"/>
              </a:lnSpc>
            </a:pPr>
            <a:r>
              <a:rPr lang="en-US" sz="5418">
                <a:solidFill>
                  <a:srgbClr val="00807F"/>
                </a:solidFill>
                <a:latin typeface="Rubik Bold"/>
              </a:rPr>
              <a:t>TARGET</a:t>
            </a:r>
          </a:p>
          <a:p>
            <a:pPr algn="just" marL="1169806" indent="-584903" lvl="1">
              <a:lnSpc>
                <a:spcPts val="5038"/>
              </a:lnSpc>
              <a:buFont typeface="Arial"/>
              <a:buChar char="•"/>
            </a:pPr>
            <a:r>
              <a:rPr lang="en-US" sz="5418">
                <a:solidFill>
                  <a:srgbClr val="000000"/>
                </a:solidFill>
                <a:latin typeface="Rubik"/>
              </a:rPr>
              <a:t>Test your experiment and gather results</a:t>
            </a:r>
          </a:p>
          <a:p>
            <a:pPr algn="just">
              <a:lnSpc>
                <a:spcPts val="5038"/>
              </a:lnSpc>
            </a:pPr>
          </a:p>
          <a:p>
            <a:pPr algn="just">
              <a:lnSpc>
                <a:spcPts val="5038"/>
              </a:lnSpc>
            </a:pPr>
          </a:p>
        </p:txBody>
      </p:sp>
      <p:sp>
        <p:nvSpPr>
          <p:cNvPr name="TextBox 4" id="4"/>
          <p:cNvSpPr txBox="true"/>
          <p:nvPr/>
        </p:nvSpPr>
        <p:spPr>
          <a:xfrm rot="0">
            <a:off x="2116515" y="439663"/>
            <a:ext cx="14054970" cy="1543049"/>
          </a:xfrm>
          <a:prstGeom prst="rect">
            <a:avLst/>
          </a:prstGeom>
        </p:spPr>
        <p:txBody>
          <a:bodyPr anchor="t" rtlCol="false" tIns="0" lIns="0" bIns="0" rIns="0">
            <a:spAutoFit/>
          </a:bodyPr>
          <a:lstStyle/>
          <a:p>
            <a:pPr algn="ctr">
              <a:lnSpc>
                <a:spcPts val="5999"/>
              </a:lnSpc>
            </a:pPr>
            <a:r>
              <a:rPr lang="en-US" sz="5999">
                <a:solidFill>
                  <a:srgbClr val="C8102E"/>
                </a:solidFill>
                <a:latin typeface="Nourd Bold"/>
              </a:rPr>
              <a:t>Quantitative or Qualitative Research Design</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326313" y="2446218"/>
            <a:ext cx="15635375" cy="7081893"/>
          </a:xfrm>
          <a:prstGeom prst="rect">
            <a:avLst/>
          </a:prstGeom>
        </p:spPr>
        <p:txBody>
          <a:bodyPr anchor="t" rtlCol="false" tIns="0" lIns="0" bIns="0" rIns="0">
            <a:spAutoFit/>
          </a:bodyPr>
          <a:lstStyle/>
          <a:p>
            <a:pPr algn="just">
              <a:lnSpc>
                <a:spcPts val="5038"/>
              </a:lnSpc>
            </a:pPr>
            <a:r>
              <a:rPr lang="en-US" sz="5418">
                <a:solidFill>
                  <a:srgbClr val="00807F"/>
                </a:solidFill>
                <a:latin typeface="Rubik Bold"/>
              </a:rPr>
              <a:t>OUTCOME </a:t>
            </a:r>
          </a:p>
          <a:p>
            <a:pPr algn="just" marL="1169806" indent="-584903" lvl="1">
              <a:lnSpc>
                <a:spcPts val="5038"/>
              </a:lnSpc>
              <a:buFont typeface="Arial"/>
              <a:buChar char="•"/>
            </a:pPr>
            <a:r>
              <a:rPr lang="en-US" sz="5418">
                <a:solidFill>
                  <a:srgbClr val="000000"/>
                </a:solidFill>
                <a:latin typeface="Rubik"/>
              </a:rPr>
              <a:t>Write your hypothesis</a:t>
            </a:r>
          </a:p>
          <a:p>
            <a:pPr algn="just">
              <a:lnSpc>
                <a:spcPts val="5038"/>
              </a:lnSpc>
            </a:pPr>
          </a:p>
          <a:p>
            <a:pPr algn="just">
              <a:lnSpc>
                <a:spcPts val="5038"/>
              </a:lnSpc>
            </a:pPr>
            <a:r>
              <a:rPr lang="en-US" sz="5418">
                <a:solidFill>
                  <a:srgbClr val="00807F"/>
                </a:solidFill>
                <a:latin typeface="Rubik Bold"/>
              </a:rPr>
              <a:t>METHOD</a:t>
            </a:r>
          </a:p>
          <a:p>
            <a:pPr algn="just" marL="1169806" indent="-584903" lvl="1">
              <a:lnSpc>
                <a:spcPts val="5038"/>
              </a:lnSpc>
              <a:buFont typeface="Arial"/>
              <a:buChar char="•"/>
            </a:pPr>
            <a:r>
              <a:rPr lang="en-US" sz="5418">
                <a:solidFill>
                  <a:srgbClr val="000000"/>
                </a:solidFill>
                <a:latin typeface="Rubik"/>
              </a:rPr>
              <a:t>Write your methodology</a:t>
            </a:r>
          </a:p>
          <a:p>
            <a:pPr algn="just">
              <a:lnSpc>
                <a:spcPts val="5038"/>
              </a:lnSpc>
            </a:pPr>
          </a:p>
          <a:p>
            <a:pPr algn="just">
              <a:lnSpc>
                <a:spcPts val="5038"/>
              </a:lnSpc>
            </a:pPr>
            <a:r>
              <a:rPr lang="en-US" sz="5418">
                <a:solidFill>
                  <a:srgbClr val="00807F"/>
                </a:solidFill>
                <a:latin typeface="Rubik Bold"/>
              </a:rPr>
              <a:t>TARGET</a:t>
            </a:r>
          </a:p>
          <a:p>
            <a:pPr algn="just" marL="1169806" indent="-584903" lvl="1">
              <a:lnSpc>
                <a:spcPts val="5038"/>
              </a:lnSpc>
              <a:buFont typeface="Arial"/>
              <a:buChar char="•"/>
            </a:pPr>
            <a:r>
              <a:rPr lang="en-US" sz="5418">
                <a:solidFill>
                  <a:srgbClr val="000000"/>
                </a:solidFill>
                <a:latin typeface="Rubik"/>
              </a:rPr>
              <a:t>Test your experiment and gather results</a:t>
            </a:r>
          </a:p>
          <a:p>
            <a:pPr algn="just">
              <a:lnSpc>
                <a:spcPts val="5038"/>
              </a:lnSpc>
            </a:pPr>
          </a:p>
          <a:p>
            <a:pPr algn="just">
              <a:lnSpc>
                <a:spcPts val="5038"/>
              </a:lnSpc>
            </a:pPr>
            <a:r>
              <a:rPr lang="en-US" sz="5418">
                <a:solidFill>
                  <a:srgbClr val="00807F"/>
                </a:solidFill>
                <a:latin typeface="Rubik Bold"/>
              </a:rPr>
              <a:t>ANNUAL HIGHLIGHT</a:t>
            </a:r>
          </a:p>
          <a:p>
            <a:pPr algn="just" marL="1169806" indent="-584903" lvl="1">
              <a:lnSpc>
                <a:spcPts val="5038"/>
              </a:lnSpc>
              <a:buFont typeface="Arial"/>
              <a:buChar char="•"/>
            </a:pPr>
            <a:r>
              <a:rPr lang="en-US" sz="5418">
                <a:solidFill>
                  <a:srgbClr val="000000"/>
                </a:solidFill>
                <a:latin typeface="Rubik"/>
              </a:rPr>
              <a:t>Write your conclusion</a:t>
            </a:r>
          </a:p>
        </p:txBody>
      </p:sp>
      <p:sp>
        <p:nvSpPr>
          <p:cNvPr name="TextBox 4" id="4"/>
          <p:cNvSpPr txBox="true"/>
          <p:nvPr/>
        </p:nvSpPr>
        <p:spPr>
          <a:xfrm rot="0">
            <a:off x="2116515" y="439663"/>
            <a:ext cx="14054970" cy="1543049"/>
          </a:xfrm>
          <a:prstGeom prst="rect">
            <a:avLst/>
          </a:prstGeom>
        </p:spPr>
        <p:txBody>
          <a:bodyPr anchor="t" rtlCol="false" tIns="0" lIns="0" bIns="0" rIns="0">
            <a:spAutoFit/>
          </a:bodyPr>
          <a:lstStyle/>
          <a:p>
            <a:pPr algn="ctr">
              <a:lnSpc>
                <a:spcPts val="5999"/>
              </a:lnSpc>
            </a:pPr>
            <a:r>
              <a:rPr lang="en-US" sz="5999">
                <a:solidFill>
                  <a:srgbClr val="C8102E"/>
                </a:solidFill>
                <a:latin typeface="Nourd Bold"/>
              </a:rPr>
              <a:t>Quantitative or Qualitative Research Design</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00807F"/>
        </a:solidFill>
      </p:bgPr>
    </p:bg>
    <p:spTree>
      <p:nvGrpSpPr>
        <p:cNvPr id="1" name=""/>
        <p:cNvGrpSpPr/>
        <p:nvPr/>
      </p:nvGrpSpPr>
      <p:grpSpPr>
        <a:xfrm>
          <a:off x="0" y="0"/>
          <a:ext cx="0" cy="0"/>
          <a:chOff x="0" y="0"/>
          <a:chExt cx="0" cy="0"/>
        </a:xfrm>
      </p:grpSpPr>
      <p:sp>
        <p:nvSpPr>
          <p:cNvPr name="Freeform 2" id="2"/>
          <p:cNvSpPr/>
          <p:nvPr/>
        </p:nvSpPr>
        <p:spPr>
          <a:xfrm flipH="false" flipV="false" rot="0">
            <a:off x="3835711" y="-721251"/>
            <a:ext cx="10616578" cy="10723816"/>
          </a:xfrm>
          <a:custGeom>
            <a:avLst/>
            <a:gdLst/>
            <a:ahLst/>
            <a:cxnLst/>
            <a:rect r="r" b="b" t="t" l="l"/>
            <a:pathLst>
              <a:path h="10723816" w="10616578">
                <a:moveTo>
                  <a:pt x="0" y="0"/>
                </a:moveTo>
                <a:lnTo>
                  <a:pt x="10616578" y="0"/>
                </a:lnTo>
                <a:lnTo>
                  <a:pt x="10616578" y="10723817"/>
                </a:lnTo>
                <a:lnTo>
                  <a:pt x="0" y="107238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509687" y="3154276"/>
            <a:ext cx="5268627" cy="4708759"/>
          </a:xfrm>
          <a:prstGeom prst="rect">
            <a:avLst/>
          </a:prstGeom>
        </p:spPr>
        <p:txBody>
          <a:bodyPr anchor="t" rtlCol="false" tIns="0" lIns="0" bIns="0" rIns="0">
            <a:spAutoFit/>
          </a:bodyPr>
          <a:lstStyle/>
          <a:p>
            <a:pPr algn="ctr">
              <a:lnSpc>
                <a:spcPts val="5259"/>
              </a:lnSpc>
            </a:pPr>
            <a:r>
              <a:rPr lang="en-US" sz="5654">
                <a:solidFill>
                  <a:srgbClr val="000000"/>
                </a:solidFill>
                <a:latin typeface="Nourd"/>
              </a:rPr>
              <a:t>Don’t make your assessment plan so specific that no one else can jump in and continue the work.</a:t>
            </a:r>
          </a:p>
        </p:txBody>
      </p:sp>
      <p:sp>
        <p:nvSpPr>
          <p:cNvPr name="TextBox 4" id="4"/>
          <p:cNvSpPr txBox="true"/>
          <p:nvPr/>
        </p:nvSpPr>
        <p:spPr>
          <a:xfrm rot="0">
            <a:off x="6859797" y="1746781"/>
            <a:ext cx="3899326" cy="980605"/>
          </a:xfrm>
          <a:prstGeom prst="rect">
            <a:avLst/>
          </a:prstGeom>
        </p:spPr>
        <p:txBody>
          <a:bodyPr anchor="t" rtlCol="false" tIns="0" lIns="0" bIns="0" rIns="0">
            <a:spAutoFit/>
          </a:bodyPr>
          <a:lstStyle/>
          <a:p>
            <a:pPr algn="ctr">
              <a:lnSpc>
                <a:spcPts val="7386"/>
              </a:lnSpc>
            </a:pPr>
            <a:r>
              <a:rPr lang="en-US" sz="7386">
                <a:solidFill>
                  <a:srgbClr val="C8102E"/>
                </a:solidFill>
                <a:latin typeface="Apricots"/>
              </a:rPr>
              <a:t>Hot Tip</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grpSp>
        <p:nvGrpSpPr>
          <p:cNvPr name="Group 3" id="3"/>
          <p:cNvGrpSpPr/>
          <p:nvPr/>
        </p:nvGrpSpPr>
        <p:grpSpPr>
          <a:xfrm rot="5400000">
            <a:off x="1268145" y="2693040"/>
            <a:ext cx="1934192" cy="1934192"/>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807F"/>
            </a:solidFill>
          </p:spPr>
        </p:sp>
        <p:sp>
          <p:nvSpPr>
            <p:cNvPr name="TextBox 5" id="5"/>
            <p:cNvSpPr txBox="true"/>
            <p:nvPr/>
          </p:nvSpPr>
          <p:spPr>
            <a:xfrm>
              <a:off x="0" y="241300"/>
              <a:ext cx="711200" cy="368300"/>
            </a:xfrm>
            <a:prstGeom prst="rect">
              <a:avLst/>
            </a:prstGeom>
          </p:spPr>
          <p:txBody>
            <a:bodyPr anchor="ctr" rtlCol="false" tIns="50800" lIns="50800" bIns="50800" rIns="50800"/>
            <a:lstStyle/>
            <a:p>
              <a:pPr algn="ctr">
                <a:lnSpc>
                  <a:spcPts val="2134"/>
                </a:lnSpc>
              </a:pPr>
            </a:p>
          </p:txBody>
        </p:sp>
      </p:grpSp>
      <p:sp>
        <p:nvSpPr>
          <p:cNvPr name="TextBox 6" id="6"/>
          <p:cNvSpPr txBox="true"/>
          <p:nvPr/>
        </p:nvSpPr>
        <p:spPr>
          <a:xfrm rot="0">
            <a:off x="276747" y="9653326"/>
            <a:ext cx="3607594" cy="382269"/>
          </a:xfrm>
          <a:prstGeom prst="rect">
            <a:avLst/>
          </a:prstGeom>
        </p:spPr>
        <p:txBody>
          <a:bodyPr anchor="t" rtlCol="false" tIns="0" lIns="0" bIns="0" rIns="0">
            <a:spAutoFit/>
          </a:bodyPr>
          <a:lstStyle/>
          <a:p>
            <a:pPr algn="ctr">
              <a:lnSpc>
                <a:spcPts val="3080"/>
              </a:lnSpc>
              <a:spcBef>
                <a:spcPct val="0"/>
              </a:spcBef>
            </a:pPr>
            <a:r>
              <a:rPr lang="en-US" sz="2200">
                <a:solidFill>
                  <a:srgbClr val="000000"/>
                </a:solidFill>
                <a:latin typeface="Rubik"/>
              </a:rPr>
              <a:t>Inquiry-based Praxis Model </a:t>
            </a:r>
          </a:p>
        </p:txBody>
      </p:sp>
      <p:sp>
        <p:nvSpPr>
          <p:cNvPr name="TextBox 7" id="7"/>
          <p:cNvSpPr txBox="true"/>
          <p:nvPr/>
        </p:nvSpPr>
        <p:spPr>
          <a:xfrm rot="0">
            <a:off x="1320525" y="474345"/>
            <a:ext cx="15646950" cy="554355"/>
          </a:xfrm>
          <a:prstGeom prst="rect">
            <a:avLst/>
          </a:prstGeom>
        </p:spPr>
        <p:txBody>
          <a:bodyPr anchor="t" rtlCol="false" tIns="0" lIns="0" bIns="0" rIns="0">
            <a:spAutoFit/>
          </a:bodyPr>
          <a:lstStyle/>
          <a:p>
            <a:pPr algn="ctr">
              <a:lnSpc>
                <a:spcPts val="4199"/>
              </a:lnSpc>
            </a:pPr>
            <a:r>
              <a:rPr lang="en-US" sz="4199">
                <a:solidFill>
                  <a:srgbClr val="C8102E"/>
                </a:solidFill>
                <a:latin typeface="Nourd Bold"/>
              </a:rPr>
              <a:t>The Inquiry-based Praxis Guide to Assessment Planning</a:t>
            </a:r>
          </a:p>
        </p:txBody>
      </p:sp>
      <p:sp>
        <p:nvSpPr>
          <p:cNvPr name="TextBox 8" id="8"/>
          <p:cNvSpPr txBox="true"/>
          <p:nvPr/>
        </p:nvSpPr>
        <p:spPr>
          <a:xfrm rot="0">
            <a:off x="3884341" y="1319135"/>
            <a:ext cx="9737034" cy="962405"/>
          </a:xfrm>
          <a:prstGeom prst="rect">
            <a:avLst/>
          </a:prstGeom>
        </p:spPr>
        <p:txBody>
          <a:bodyPr anchor="t" rtlCol="false" tIns="0" lIns="0" bIns="0" rIns="0">
            <a:spAutoFit/>
          </a:bodyPr>
          <a:lstStyle/>
          <a:p>
            <a:pPr algn="ctr">
              <a:lnSpc>
                <a:spcPts val="3626"/>
              </a:lnSpc>
            </a:pPr>
            <a:r>
              <a:rPr lang="en-US" sz="3899">
                <a:solidFill>
                  <a:srgbClr val="000000"/>
                </a:solidFill>
                <a:latin typeface="Rubik Bold"/>
              </a:rPr>
              <a:t>PART ONE</a:t>
            </a:r>
          </a:p>
          <a:p>
            <a:pPr algn="ctr">
              <a:lnSpc>
                <a:spcPts val="3626"/>
              </a:lnSpc>
            </a:pPr>
            <a:r>
              <a:rPr lang="en-US" sz="3899">
                <a:solidFill>
                  <a:srgbClr val="000000"/>
                </a:solidFill>
                <a:latin typeface="Rubik"/>
              </a:rPr>
              <a:t>Queries: Guideposts of Our Work </a:t>
            </a:r>
          </a:p>
        </p:txBody>
      </p:sp>
      <p:grpSp>
        <p:nvGrpSpPr>
          <p:cNvPr name="Group 9" id="9"/>
          <p:cNvGrpSpPr/>
          <p:nvPr/>
        </p:nvGrpSpPr>
        <p:grpSpPr>
          <a:xfrm rot="5400000">
            <a:off x="1268145" y="4971765"/>
            <a:ext cx="1934192" cy="1934192"/>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807F"/>
            </a:solidFill>
          </p:spPr>
        </p:sp>
        <p:sp>
          <p:nvSpPr>
            <p:cNvPr name="TextBox 11" id="11"/>
            <p:cNvSpPr txBox="true"/>
            <p:nvPr/>
          </p:nvSpPr>
          <p:spPr>
            <a:xfrm>
              <a:off x="0" y="241300"/>
              <a:ext cx="711200" cy="368300"/>
            </a:xfrm>
            <a:prstGeom prst="rect">
              <a:avLst/>
            </a:prstGeom>
          </p:spPr>
          <p:txBody>
            <a:bodyPr anchor="ctr" rtlCol="false" tIns="50800" lIns="50800" bIns="50800" rIns="50800"/>
            <a:lstStyle/>
            <a:p>
              <a:pPr algn="ctr">
                <a:lnSpc>
                  <a:spcPts val="2134"/>
                </a:lnSpc>
              </a:pPr>
            </a:p>
          </p:txBody>
        </p:sp>
      </p:grpSp>
      <p:grpSp>
        <p:nvGrpSpPr>
          <p:cNvPr name="Group 12" id="12"/>
          <p:cNvGrpSpPr/>
          <p:nvPr/>
        </p:nvGrpSpPr>
        <p:grpSpPr>
          <a:xfrm rot="5400000">
            <a:off x="1268145" y="7250490"/>
            <a:ext cx="1934192" cy="1934192"/>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807F"/>
            </a:solidFill>
          </p:spPr>
        </p:sp>
        <p:sp>
          <p:nvSpPr>
            <p:cNvPr name="TextBox 14" id="14"/>
            <p:cNvSpPr txBox="true"/>
            <p:nvPr/>
          </p:nvSpPr>
          <p:spPr>
            <a:xfrm>
              <a:off x="0" y="241300"/>
              <a:ext cx="711200" cy="368300"/>
            </a:xfrm>
            <a:prstGeom prst="rect">
              <a:avLst/>
            </a:prstGeom>
          </p:spPr>
          <p:txBody>
            <a:bodyPr anchor="ctr" rtlCol="false" tIns="50800" lIns="50800" bIns="50800" rIns="50800"/>
            <a:lstStyle/>
            <a:p>
              <a:pPr algn="ctr">
                <a:lnSpc>
                  <a:spcPts val="2134"/>
                </a:lnSpc>
              </a:pPr>
            </a:p>
          </p:txBody>
        </p:sp>
      </p:grpSp>
      <p:sp>
        <p:nvSpPr>
          <p:cNvPr name="TextBox 15" id="15"/>
          <p:cNvSpPr txBox="true"/>
          <p:nvPr/>
        </p:nvSpPr>
        <p:spPr>
          <a:xfrm rot="0">
            <a:off x="6519927" y="2664139"/>
            <a:ext cx="9717643" cy="1944369"/>
          </a:xfrm>
          <a:prstGeom prst="rect">
            <a:avLst/>
          </a:prstGeom>
        </p:spPr>
        <p:txBody>
          <a:bodyPr anchor="t" rtlCol="false" tIns="0" lIns="0" bIns="0" rIns="0">
            <a:spAutoFit/>
          </a:bodyPr>
          <a:lstStyle/>
          <a:p>
            <a:pPr algn="l" marL="474992" indent="-237496" lvl="1">
              <a:lnSpc>
                <a:spcPts val="3080"/>
              </a:lnSpc>
              <a:buFont typeface="Arial"/>
              <a:buChar char="•"/>
            </a:pPr>
            <a:r>
              <a:rPr lang="en-US" sz="2200">
                <a:solidFill>
                  <a:srgbClr val="000000"/>
                </a:solidFill>
                <a:latin typeface="Rubik"/>
              </a:rPr>
              <a:t>Determine what broad questions you need to address in the course of the assessment plan</a:t>
            </a:r>
          </a:p>
          <a:p>
            <a:pPr algn="l" marL="474992" indent="-237496" lvl="1">
              <a:lnSpc>
                <a:spcPts val="3080"/>
              </a:lnSpc>
              <a:buFont typeface="Arial"/>
              <a:buChar char="•"/>
            </a:pPr>
            <a:r>
              <a:rPr lang="en-US" sz="2200">
                <a:solidFill>
                  <a:srgbClr val="000000"/>
                </a:solidFill>
                <a:latin typeface="Rubik"/>
              </a:rPr>
              <a:t>Consider issues of learning and development, efficacy, process delivery, impact, and meaning making </a:t>
            </a:r>
          </a:p>
          <a:p>
            <a:pPr algn="l" marL="474992" indent="-237496" lvl="1">
              <a:lnSpc>
                <a:spcPts val="3080"/>
              </a:lnSpc>
              <a:buFont typeface="Arial"/>
              <a:buChar char="•"/>
            </a:pPr>
            <a:r>
              <a:rPr lang="en-US" sz="2200">
                <a:solidFill>
                  <a:srgbClr val="000000"/>
                </a:solidFill>
                <a:latin typeface="Rubik"/>
              </a:rPr>
              <a:t>Establish what success might look like in your context</a:t>
            </a:r>
          </a:p>
        </p:txBody>
      </p:sp>
      <p:sp>
        <p:nvSpPr>
          <p:cNvPr name="TextBox 16" id="16"/>
          <p:cNvSpPr txBox="true"/>
          <p:nvPr/>
        </p:nvSpPr>
        <p:spPr>
          <a:xfrm rot="0">
            <a:off x="3690850" y="3236281"/>
            <a:ext cx="2720721" cy="876935"/>
          </a:xfrm>
          <a:prstGeom prst="rect">
            <a:avLst/>
          </a:prstGeom>
        </p:spPr>
        <p:txBody>
          <a:bodyPr anchor="t" rtlCol="false" tIns="0" lIns="0" bIns="0" rIns="0">
            <a:spAutoFit/>
          </a:bodyPr>
          <a:lstStyle/>
          <a:p>
            <a:pPr algn="ctr">
              <a:lnSpc>
                <a:spcPts val="3400"/>
              </a:lnSpc>
            </a:pPr>
            <a:r>
              <a:rPr lang="en-US" sz="3400">
                <a:solidFill>
                  <a:srgbClr val="C8102E"/>
                </a:solidFill>
                <a:latin typeface="Nourd Bold"/>
              </a:rPr>
              <a:t>Establish Queries</a:t>
            </a:r>
          </a:p>
        </p:txBody>
      </p:sp>
      <p:sp>
        <p:nvSpPr>
          <p:cNvPr name="TextBox 17" id="17"/>
          <p:cNvSpPr txBox="true"/>
          <p:nvPr/>
        </p:nvSpPr>
        <p:spPr>
          <a:xfrm rot="0">
            <a:off x="3690850" y="5533731"/>
            <a:ext cx="2720721" cy="876935"/>
          </a:xfrm>
          <a:prstGeom prst="rect">
            <a:avLst/>
          </a:prstGeom>
        </p:spPr>
        <p:txBody>
          <a:bodyPr anchor="t" rtlCol="false" tIns="0" lIns="0" bIns="0" rIns="0">
            <a:spAutoFit/>
          </a:bodyPr>
          <a:lstStyle/>
          <a:p>
            <a:pPr algn="ctr">
              <a:lnSpc>
                <a:spcPts val="3400"/>
              </a:lnSpc>
            </a:pPr>
            <a:r>
              <a:rPr lang="en-US" sz="3400">
                <a:solidFill>
                  <a:srgbClr val="C8102E"/>
                </a:solidFill>
                <a:latin typeface="Nourd Bold"/>
              </a:rPr>
              <a:t>Draft Outcomes</a:t>
            </a:r>
          </a:p>
        </p:txBody>
      </p:sp>
      <p:sp>
        <p:nvSpPr>
          <p:cNvPr name="TextBox 18" id="18"/>
          <p:cNvSpPr txBox="true"/>
          <p:nvPr/>
        </p:nvSpPr>
        <p:spPr>
          <a:xfrm rot="0">
            <a:off x="3690850" y="7812456"/>
            <a:ext cx="2720721" cy="876935"/>
          </a:xfrm>
          <a:prstGeom prst="rect">
            <a:avLst/>
          </a:prstGeom>
        </p:spPr>
        <p:txBody>
          <a:bodyPr anchor="t" rtlCol="false" tIns="0" lIns="0" bIns="0" rIns="0">
            <a:spAutoFit/>
          </a:bodyPr>
          <a:lstStyle/>
          <a:p>
            <a:pPr algn="ctr">
              <a:lnSpc>
                <a:spcPts val="3400"/>
              </a:lnSpc>
            </a:pPr>
            <a:r>
              <a:rPr lang="en-US" sz="3400">
                <a:solidFill>
                  <a:srgbClr val="C8102E"/>
                </a:solidFill>
                <a:latin typeface="Nourd Bold"/>
              </a:rPr>
              <a:t>Additional Metrics</a:t>
            </a:r>
          </a:p>
        </p:txBody>
      </p:sp>
      <p:sp>
        <p:nvSpPr>
          <p:cNvPr name="TextBox 19" id="19"/>
          <p:cNvSpPr txBox="true"/>
          <p:nvPr/>
        </p:nvSpPr>
        <p:spPr>
          <a:xfrm rot="0">
            <a:off x="6519927" y="5333389"/>
            <a:ext cx="9717643" cy="1163319"/>
          </a:xfrm>
          <a:prstGeom prst="rect">
            <a:avLst/>
          </a:prstGeom>
        </p:spPr>
        <p:txBody>
          <a:bodyPr anchor="t" rtlCol="false" tIns="0" lIns="0" bIns="0" rIns="0">
            <a:spAutoFit/>
          </a:bodyPr>
          <a:lstStyle/>
          <a:p>
            <a:pPr algn="l" marL="474992" indent="-237496" lvl="1">
              <a:lnSpc>
                <a:spcPts val="3080"/>
              </a:lnSpc>
              <a:buFont typeface="Arial"/>
              <a:buChar char="•"/>
            </a:pPr>
            <a:r>
              <a:rPr lang="en-US" sz="2200">
                <a:solidFill>
                  <a:srgbClr val="000000"/>
                </a:solidFill>
                <a:latin typeface="Rubik"/>
              </a:rPr>
              <a:t>Outcomes should be sufficiently specific</a:t>
            </a:r>
          </a:p>
          <a:p>
            <a:pPr algn="l" marL="474992" indent="-237496" lvl="1">
              <a:lnSpc>
                <a:spcPts val="3080"/>
              </a:lnSpc>
              <a:buFont typeface="Arial"/>
              <a:buChar char="•"/>
            </a:pPr>
            <a:r>
              <a:rPr lang="en-US" sz="2200">
                <a:solidFill>
                  <a:srgbClr val="000000"/>
                </a:solidFill>
                <a:latin typeface="Rubik"/>
              </a:rPr>
              <a:t>All outcomes should be measurable-hypothesize how you might be able to measure each one </a:t>
            </a:r>
          </a:p>
        </p:txBody>
      </p:sp>
      <p:sp>
        <p:nvSpPr>
          <p:cNvPr name="TextBox 20" id="20"/>
          <p:cNvSpPr txBox="true"/>
          <p:nvPr/>
        </p:nvSpPr>
        <p:spPr>
          <a:xfrm rot="0">
            <a:off x="6519927" y="7345083"/>
            <a:ext cx="9717643" cy="1944369"/>
          </a:xfrm>
          <a:prstGeom prst="rect">
            <a:avLst/>
          </a:prstGeom>
        </p:spPr>
        <p:txBody>
          <a:bodyPr anchor="t" rtlCol="false" tIns="0" lIns="0" bIns="0" rIns="0">
            <a:spAutoFit/>
          </a:bodyPr>
          <a:lstStyle/>
          <a:p>
            <a:pPr algn="l" marL="474992" indent="-237496" lvl="1">
              <a:lnSpc>
                <a:spcPts val="3080"/>
              </a:lnSpc>
              <a:buFont typeface="Arial"/>
              <a:buChar char="•"/>
            </a:pPr>
            <a:r>
              <a:rPr lang="en-US" sz="2200">
                <a:solidFill>
                  <a:srgbClr val="000000"/>
                </a:solidFill>
                <a:latin typeface="Rubik"/>
              </a:rPr>
              <a:t>What statements do you want to be able to make to your stakeholders? </a:t>
            </a:r>
          </a:p>
          <a:p>
            <a:pPr algn="l" marL="474992" indent="-237496" lvl="1">
              <a:lnSpc>
                <a:spcPts val="3080"/>
              </a:lnSpc>
              <a:buFont typeface="Arial"/>
              <a:buChar char="•"/>
            </a:pPr>
            <a:r>
              <a:rPr lang="en-US" sz="2200">
                <a:solidFill>
                  <a:srgbClr val="000000"/>
                </a:solidFill>
                <a:latin typeface="Rubik"/>
              </a:rPr>
              <a:t>These could be aside from, related to, or in support of queries and outcomes </a:t>
            </a:r>
          </a:p>
          <a:p>
            <a:pPr algn="l" marL="474992" indent="-237496" lvl="1">
              <a:lnSpc>
                <a:spcPts val="3080"/>
              </a:lnSpc>
              <a:buFont typeface="Arial"/>
              <a:buChar char="•"/>
            </a:pPr>
            <a:r>
              <a:rPr lang="en-US" sz="2200">
                <a:solidFill>
                  <a:srgbClr val="000000"/>
                </a:solidFill>
                <a:latin typeface="Rubik"/>
              </a:rPr>
              <a:t>Thinking creatively about statements you want to make (and how often) will directly inform cyclical planning. </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grpSp>
        <p:nvGrpSpPr>
          <p:cNvPr name="Group 3" id="3"/>
          <p:cNvGrpSpPr/>
          <p:nvPr/>
        </p:nvGrpSpPr>
        <p:grpSpPr>
          <a:xfrm rot="5400000">
            <a:off x="1659287" y="2963218"/>
            <a:ext cx="1934192" cy="1934192"/>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807F"/>
            </a:solidFill>
          </p:spPr>
        </p:sp>
        <p:sp>
          <p:nvSpPr>
            <p:cNvPr name="TextBox 5" id="5"/>
            <p:cNvSpPr txBox="true"/>
            <p:nvPr/>
          </p:nvSpPr>
          <p:spPr>
            <a:xfrm>
              <a:off x="0" y="241300"/>
              <a:ext cx="711200" cy="368300"/>
            </a:xfrm>
            <a:prstGeom prst="rect">
              <a:avLst/>
            </a:prstGeom>
          </p:spPr>
          <p:txBody>
            <a:bodyPr anchor="ctr" rtlCol="false" tIns="50800" lIns="50800" bIns="50800" rIns="50800"/>
            <a:lstStyle/>
            <a:p>
              <a:pPr algn="ctr">
                <a:lnSpc>
                  <a:spcPts val="2134"/>
                </a:lnSpc>
              </a:pPr>
            </a:p>
          </p:txBody>
        </p:sp>
      </p:grpSp>
      <p:sp>
        <p:nvSpPr>
          <p:cNvPr name="TextBox 6" id="6"/>
          <p:cNvSpPr txBox="true"/>
          <p:nvPr/>
        </p:nvSpPr>
        <p:spPr>
          <a:xfrm rot="0">
            <a:off x="276747" y="9653326"/>
            <a:ext cx="3607594" cy="382269"/>
          </a:xfrm>
          <a:prstGeom prst="rect">
            <a:avLst/>
          </a:prstGeom>
        </p:spPr>
        <p:txBody>
          <a:bodyPr anchor="t" rtlCol="false" tIns="0" lIns="0" bIns="0" rIns="0">
            <a:spAutoFit/>
          </a:bodyPr>
          <a:lstStyle/>
          <a:p>
            <a:pPr algn="ctr">
              <a:lnSpc>
                <a:spcPts val="3080"/>
              </a:lnSpc>
              <a:spcBef>
                <a:spcPct val="0"/>
              </a:spcBef>
            </a:pPr>
            <a:r>
              <a:rPr lang="en-US" sz="2200">
                <a:solidFill>
                  <a:srgbClr val="000000"/>
                </a:solidFill>
                <a:latin typeface="Rubik"/>
              </a:rPr>
              <a:t>Inquiry-based Praxis Model </a:t>
            </a:r>
          </a:p>
        </p:txBody>
      </p:sp>
      <p:sp>
        <p:nvSpPr>
          <p:cNvPr name="TextBox 7" id="7"/>
          <p:cNvSpPr txBox="true"/>
          <p:nvPr/>
        </p:nvSpPr>
        <p:spPr>
          <a:xfrm rot="0">
            <a:off x="1320525" y="478373"/>
            <a:ext cx="15646950" cy="554355"/>
          </a:xfrm>
          <a:prstGeom prst="rect">
            <a:avLst/>
          </a:prstGeom>
        </p:spPr>
        <p:txBody>
          <a:bodyPr anchor="t" rtlCol="false" tIns="0" lIns="0" bIns="0" rIns="0">
            <a:spAutoFit/>
          </a:bodyPr>
          <a:lstStyle/>
          <a:p>
            <a:pPr algn="ctr">
              <a:lnSpc>
                <a:spcPts val="4199"/>
              </a:lnSpc>
            </a:pPr>
            <a:r>
              <a:rPr lang="en-US" sz="4199">
                <a:solidFill>
                  <a:srgbClr val="C8102E"/>
                </a:solidFill>
                <a:latin typeface="Nourd Bold"/>
              </a:rPr>
              <a:t>The Inquiry-based Praxis Guide to Assessment Planning</a:t>
            </a:r>
          </a:p>
        </p:txBody>
      </p:sp>
      <p:sp>
        <p:nvSpPr>
          <p:cNvPr name="TextBox 8" id="8"/>
          <p:cNvSpPr txBox="true"/>
          <p:nvPr/>
        </p:nvSpPr>
        <p:spPr>
          <a:xfrm rot="0">
            <a:off x="2956023" y="1348766"/>
            <a:ext cx="12375953" cy="962405"/>
          </a:xfrm>
          <a:prstGeom prst="rect">
            <a:avLst/>
          </a:prstGeom>
        </p:spPr>
        <p:txBody>
          <a:bodyPr anchor="t" rtlCol="false" tIns="0" lIns="0" bIns="0" rIns="0">
            <a:spAutoFit/>
          </a:bodyPr>
          <a:lstStyle/>
          <a:p>
            <a:pPr algn="ctr">
              <a:lnSpc>
                <a:spcPts val="3626"/>
              </a:lnSpc>
            </a:pPr>
            <a:r>
              <a:rPr lang="en-US" sz="3899">
                <a:solidFill>
                  <a:srgbClr val="000000"/>
                </a:solidFill>
                <a:latin typeface="Rubik Bold"/>
              </a:rPr>
              <a:t>PART TWO</a:t>
            </a:r>
          </a:p>
          <a:p>
            <a:pPr algn="ctr">
              <a:lnSpc>
                <a:spcPts val="3626"/>
              </a:lnSpc>
            </a:pPr>
            <a:r>
              <a:rPr lang="en-US" sz="3899">
                <a:solidFill>
                  <a:srgbClr val="000000"/>
                </a:solidFill>
                <a:latin typeface="Rubik"/>
              </a:rPr>
              <a:t>Processes: Strategic Assessment Planning in Action</a:t>
            </a:r>
          </a:p>
        </p:txBody>
      </p:sp>
      <p:sp>
        <p:nvSpPr>
          <p:cNvPr name="TextBox 9" id="9"/>
          <p:cNvSpPr txBox="true"/>
          <p:nvPr/>
        </p:nvSpPr>
        <p:spPr>
          <a:xfrm rot="0">
            <a:off x="6911069" y="2934317"/>
            <a:ext cx="9717643" cy="1553844"/>
          </a:xfrm>
          <a:prstGeom prst="rect">
            <a:avLst/>
          </a:prstGeom>
        </p:spPr>
        <p:txBody>
          <a:bodyPr anchor="t" rtlCol="false" tIns="0" lIns="0" bIns="0" rIns="0">
            <a:spAutoFit/>
          </a:bodyPr>
          <a:lstStyle/>
          <a:p>
            <a:pPr algn="l" marL="474992" indent="-237496" lvl="1">
              <a:lnSpc>
                <a:spcPts val="3080"/>
              </a:lnSpc>
              <a:buFont typeface="Arial"/>
              <a:buChar char="•"/>
            </a:pPr>
            <a:r>
              <a:rPr lang="en-US" sz="2200">
                <a:solidFill>
                  <a:srgbClr val="000000"/>
                </a:solidFill>
                <a:latin typeface="Rubik"/>
              </a:rPr>
              <a:t>Your unit: what needs to be assessed? </a:t>
            </a:r>
          </a:p>
          <a:p>
            <a:pPr algn="l" marL="474992" indent="-237496" lvl="1">
              <a:lnSpc>
                <a:spcPts val="3080"/>
              </a:lnSpc>
              <a:buFont typeface="Arial"/>
              <a:buChar char="•"/>
            </a:pPr>
            <a:r>
              <a:rPr lang="en-US" sz="2200">
                <a:solidFill>
                  <a:srgbClr val="000000"/>
                </a:solidFill>
                <a:latin typeface="Rubik"/>
              </a:rPr>
              <a:t>Data you already have access to </a:t>
            </a:r>
          </a:p>
          <a:p>
            <a:pPr algn="l" marL="474992" indent="-237496" lvl="1">
              <a:lnSpc>
                <a:spcPts val="3080"/>
              </a:lnSpc>
              <a:buFont typeface="Arial"/>
              <a:buChar char="•"/>
            </a:pPr>
            <a:r>
              <a:rPr lang="en-US" sz="2200">
                <a:solidFill>
                  <a:srgbClr val="000000"/>
                </a:solidFill>
                <a:latin typeface="Rubik"/>
              </a:rPr>
              <a:t>Resources to leverage in your assessment process</a:t>
            </a:r>
          </a:p>
          <a:p>
            <a:pPr algn="l" marL="474992" indent="-237496" lvl="1">
              <a:lnSpc>
                <a:spcPts val="3080"/>
              </a:lnSpc>
              <a:buFont typeface="Arial"/>
              <a:buChar char="•"/>
            </a:pPr>
            <a:r>
              <a:rPr lang="en-US" sz="2200">
                <a:solidFill>
                  <a:srgbClr val="000000"/>
                </a:solidFill>
                <a:latin typeface="Rubik"/>
              </a:rPr>
              <a:t>Stakeholders who can provide info/resources via regular collaboration</a:t>
            </a:r>
          </a:p>
        </p:txBody>
      </p:sp>
      <p:sp>
        <p:nvSpPr>
          <p:cNvPr name="TextBox 10" id="10"/>
          <p:cNvSpPr txBox="true"/>
          <p:nvPr/>
        </p:nvSpPr>
        <p:spPr>
          <a:xfrm rot="0">
            <a:off x="4081992" y="3506460"/>
            <a:ext cx="2720721" cy="448310"/>
          </a:xfrm>
          <a:prstGeom prst="rect">
            <a:avLst/>
          </a:prstGeom>
        </p:spPr>
        <p:txBody>
          <a:bodyPr anchor="t" rtlCol="false" tIns="0" lIns="0" bIns="0" rIns="0">
            <a:spAutoFit/>
          </a:bodyPr>
          <a:lstStyle/>
          <a:p>
            <a:pPr algn="ctr">
              <a:lnSpc>
                <a:spcPts val="3400"/>
              </a:lnSpc>
            </a:pPr>
            <a:r>
              <a:rPr lang="en-US" sz="3400">
                <a:solidFill>
                  <a:srgbClr val="C8102E"/>
                </a:solidFill>
                <a:latin typeface="Nourd Bold"/>
              </a:rPr>
              <a:t>Inventory</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grpSp>
        <p:nvGrpSpPr>
          <p:cNvPr name="Group 3" id="3"/>
          <p:cNvGrpSpPr/>
          <p:nvPr/>
        </p:nvGrpSpPr>
        <p:grpSpPr>
          <a:xfrm rot="5400000">
            <a:off x="1659287" y="2963218"/>
            <a:ext cx="1934192" cy="1934192"/>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807F"/>
            </a:solidFill>
          </p:spPr>
        </p:sp>
        <p:sp>
          <p:nvSpPr>
            <p:cNvPr name="TextBox 5" id="5"/>
            <p:cNvSpPr txBox="true"/>
            <p:nvPr/>
          </p:nvSpPr>
          <p:spPr>
            <a:xfrm>
              <a:off x="0" y="241300"/>
              <a:ext cx="711200" cy="368300"/>
            </a:xfrm>
            <a:prstGeom prst="rect">
              <a:avLst/>
            </a:prstGeom>
          </p:spPr>
          <p:txBody>
            <a:bodyPr anchor="ctr" rtlCol="false" tIns="50800" lIns="50800" bIns="50800" rIns="50800"/>
            <a:lstStyle/>
            <a:p>
              <a:pPr algn="ctr">
                <a:lnSpc>
                  <a:spcPts val="2134"/>
                </a:lnSpc>
              </a:pPr>
            </a:p>
          </p:txBody>
        </p:sp>
      </p:grpSp>
      <p:sp>
        <p:nvSpPr>
          <p:cNvPr name="TextBox 6" id="6"/>
          <p:cNvSpPr txBox="true"/>
          <p:nvPr/>
        </p:nvSpPr>
        <p:spPr>
          <a:xfrm rot="0">
            <a:off x="276747" y="9653326"/>
            <a:ext cx="3607594" cy="382269"/>
          </a:xfrm>
          <a:prstGeom prst="rect">
            <a:avLst/>
          </a:prstGeom>
        </p:spPr>
        <p:txBody>
          <a:bodyPr anchor="t" rtlCol="false" tIns="0" lIns="0" bIns="0" rIns="0">
            <a:spAutoFit/>
          </a:bodyPr>
          <a:lstStyle/>
          <a:p>
            <a:pPr algn="ctr">
              <a:lnSpc>
                <a:spcPts val="3080"/>
              </a:lnSpc>
              <a:spcBef>
                <a:spcPct val="0"/>
              </a:spcBef>
            </a:pPr>
            <a:r>
              <a:rPr lang="en-US" sz="2200">
                <a:solidFill>
                  <a:srgbClr val="000000"/>
                </a:solidFill>
                <a:latin typeface="Rubik"/>
              </a:rPr>
              <a:t>Inquiry-based Praxis Model </a:t>
            </a:r>
          </a:p>
        </p:txBody>
      </p:sp>
      <p:sp>
        <p:nvSpPr>
          <p:cNvPr name="TextBox 7" id="7"/>
          <p:cNvSpPr txBox="true"/>
          <p:nvPr/>
        </p:nvSpPr>
        <p:spPr>
          <a:xfrm rot="0">
            <a:off x="1320525" y="478373"/>
            <a:ext cx="15646950" cy="554355"/>
          </a:xfrm>
          <a:prstGeom prst="rect">
            <a:avLst/>
          </a:prstGeom>
        </p:spPr>
        <p:txBody>
          <a:bodyPr anchor="t" rtlCol="false" tIns="0" lIns="0" bIns="0" rIns="0">
            <a:spAutoFit/>
          </a:bodyPr>
          <a:lstStyle/>
          <a:p>
            <a:pPr algn="ctr">
              <a:lnSpc>
                <a:spcPts val="4199"/>
              </a:lnSpc>
            </a:pPr>
            <a:r>
              <a:rPr lang="en-US" sz="4199">
                <a:solidFill>
                  <a:srgbClr val="C8102E"/>
                </a:solidFill>
                <a:latin typeface="Nourd Bold"/>
              </a:rPr>
              <a:t>The Inquiry-based Praxis Guide to Assessment Planning</a:t>
            </a:r>
          </a:p>
        </p:txBody>
      </p:sp>
      <p:sp>
        <p:nvSpPr>
          <p:cNvPr name="TextBox 8" id="8"/>
          <p:cNvSpPr txBox="true"/>
          <p:nvPr/>
        </p:nvSpPr>
        <p:spPr>
          <a:xfrm rot="0">
            <a:off x="2956023" y="1348766"/>
            <a:ext cx="12375953" cy="962405"/>
          </a:xfrm>
          <a:prstGeom prst="rect">
            <a:avLst/>
          </a:prstGeom>
        </p:spPr>
        <p:txBody>
          <a:bodyPr anchor="t" rtlCol="false" tIns="0" lIns="0" bIns="0" rIns="0">
            <a:spAutoFit/>
          </a:bodyPr>
          <a:lstStyle/>
          <a:p>
            <a:pPr algn="ctr">
              <a:lnSpc>
                <a:spcPts val="3626"/>
              </a:lnSpc>
            </a:pPr>
            <a:r>
              <a:rPr lang="en-US" sz="3899">
                <a:solidFill>
                  <a:srgbClr val="000000"/>
                </a:solidFill>
                <a:latin typeface="Rubik Bold"/>
              </a:rPr>
              <a:t>PART TWO</a:t>
            </a:r>
          </a:p>
          <a:p>
            <a:pPr algn="ctr">
              <a:lnSpc>
                <a:spcPts val="3626"/>
              </a:lnSpc>
            </a:pPr>
            <a:r>
              <a:rPr lang="en-US" sz="3899">
                <a:solidFill>
                  <a:srgbClr val="000000"/>
                </a:solidFill>
                <a:latin typeface="Rubik"/>
              </a:rPr>
              <a:t>Processes: Strategic Assessment Planning in Action</a:t>
            </a:r>
          </a:p>
        </p:txBody>
      </p:sp>
      <p:grpSp>
        <p:nvGrpSpPr>
          <p:cNvPr name="Group 9" id="9"/>
          <p:cNvGrpSpPr/>
          <p:nvPr/>
        </p:nvGrpSpPr>
        <p:grpSpPr>
          <a:xfrm rot="5400000">
            <a:off x="1659287" y="5241943"/>
            <a:ext cx="1934192" cy="1934192"/>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807F"/>
            </a:solidFill>
          </p:spPr>
        </p:sp>
        <p:sp>
          <p:nvSpPr>
            <p:cNvPr name="TextBox 11" id="11"/>
            <p:cNvSpPr txBox="true"/>
            <p:nvPr/>
          </p:nvSpPr>
          <p:spPr>
            <a:xfrm>
              <a:off x="0" y="241300"/>
              <a:ext cx="711200" cy="368300"/>
            </a:xfrm>
            <a:prstGeom prst="rect">
              <a:avLst/>
            </a:prstGeom>
          </p:spPr>
          <p:txBody>
            <a:bodyPr anchor="ctr" rtlCol="false" tIns="50800" lIns="50800" bIns="50800" rIns="50800"/>
            <a:lstStyle/>
            <a:p>
              <a:pPr algn="ctr">
                <a:lnSpc>
                  <a:spcPts val="2134"/>
                </a:lnSpc>
              </a:pPr>
            </a:p>
          </p:txBody>
        </p:sp>
      </p:grpSp>
      <p:sp>
        <p:nvSpPr>
          <p:cNvPr name="TextBox 12" id="12"/>
          <p:cNvSpPr txBox="true"/>
          <p:nvPr/>
        </p:nvSpPr>
        <p:spPr>
          <a:xfrm rot="0">
            <a:off x="6911069" y="2934317"/>
            <a:ext cx="9717643" cy="1553844"/>
          </a:xfrm>
          <a:prstGeom prst="rect">
            <a:avLst/>
          </a:prstGeom>
        </p:spPr>
        <p:txBody>
          <a:bodyPr anchor="t" rtlCol="false" tIns="0" lIns="0" bIns="0" rIns="0">
            <a:spAutoFit/>
          </a:bodyPr>
          <a:lstStyle/>
          <a:p>
            <a:pPr algn="l" marL="474992" indent="-237496" lvl="1">
              <a:lnSpc>
                <a:spcPts val="3080"/>
              </a:lnSpc>
              <a:buFont typeface="Arial"/>
              <a:buChar char="•"/>
            </a:pPr>
            <a:r>
              <a:rPr lang="en-US" sz="2200">
                <a:solidFill>
                  <a:srgbClr val="000000"/>
                </a:solidFill>
                <a:latin typeface="Rubik"/>
              </a:rPr>
              <a:t>Your unit: what needs to be assessed? </a:t>
            </a:r>
          </a:p>
          <a:p>
            <a:pPr algn="l" marL="474992" indent="-237496" lvl="1">
              <a:lnSpc>
                <a:spcPts val="3080"/>
              </a:lnSpc>
              <a:buFont typeface="Arial"/>
              <a:buChar char="•"/>
            </a:pPr>
            <a:r>
              <a:rPr lang="en-US" sz="2200">
                <a:solidFill>
                  <a:srgbClr val="000000"/>
                </a:solidFill>
                <a:latin typeface="Rubik"/>
              </a:rPr>
              <a:t>Data you already have access to </a:t>
            </a:r>
          </a:p>
          <a:p>
            <a:pPr algn="l" marL="474992" indent="-237496" lvl="1">
              <a:lnSpc>
                <a:spcPts val="3080"/>
              </a:lnSpc>
              <a:buFont typeface="Arial"/>
              <a:buChar char="•"/>
            </a:pPr>
            <a:r>
              <a:rPr lang="en-US" sz="2200">
                <a:solidFill>
                  <a:srgbClr val="000000"/>
                </a:solidFill>
                <a:latin typeface="Rubik"/>
              </a:rPr>
              <a:t>Resources to leverage in your assessment process</a:t>
            </a:r>
          </a:p>
          <a:p>
            <a:pPr algn="l" marL="474992" indent="-237496" lvl="1">
              <a:lnSpc>
                <a:spcPts val="3080"/>
              </a:lnSpc>
              <a:buFont typeface="Arial"/>
              <a:buChar char="•"/>
            </a:pPr>
            <a:r>
              <a:rPr lang="en-US" sz="2200">
                <a:solidFill>
                  <a:srgbClr val="000000"/>
                </a:solidFill>
                <a:latin typeface="Rubik"/>
              </a:rPr>
              <a:t>Stakeholders who can provide info/resources via regular collaboration</a:t>
            </a:r>
          </a:p>
        </p:txBody>
      </p:sp>
      <p:sp>
        <p:nvSpPr>
          <p:cNvPr name="TextBox 13" id="13"/>
          <p:cNvSpPr txBox="true"/>
          <p:nvPr/>
        </p:nvSpPr>
        <p:spPr>
          <a:xfrm rot="0">
            <a:off x="4081992" y="3506460"/>
            <a:ext cx="2720721" cy="448310"/>
          </a:xfrm>
          <a:prstGeom prst="rect">
            <a:avLst/>
          </a:prstGeom>
        </p:spPr>
        <p:txBody>
          <a:bodyPr anchor="t" rtlCol="false" tIns="0" lIns="0" bIns="0" rIns="0">
            <a:spAutoFit/>
          </a:bodyPr>
          <a:lstStyle/>
          <a:p>
            <a:pPr algn="ctr">
              <a:lnSpc>
                <a:spcPts val="3400"/>
              </a:lnSpc>
            </a:pPr>
            <a:r>
              <a:rPr lang="en-US" sz="3400">
                <a:solidFill>
                  <a:srgbClr val="C8102E"/>
                </a:solidFill>
                <a:latin typeface="Nourd Bold"/>
              </a:rPr>
              <a:t>Inventory</a:t>
            </a:r>
          </a:p>
        </p:txBody>
      </p:sp>
      <p:sp>
        <p:nvSpPr>
          <p:cNvPr name="TextBox 14" id="14"/>
          <p:cNvSpPr txBox="true"/>
          <p:nvPr/>
        </p:nvSpPr>
        <p:spPr>
          <a:xfrm rot="0">
            <a:off x="4081992" y="5160972"/>
            <a:ext cx="2720721" cy="2162810"/>
          </a:xfrm>
          <a:prstGeom prst="rect">
            <a:avLst/>
          </a:prstGeom>
        </p:spPr>
        <p:txBody>
          <a:bodyPr anchor="t" rtlCol="false" tIns="0" lIns="0" bIns="0" rIns="0">
            <a:spAutoFit/>
          </a:bodyPr>
          <a:lstStyle/>
          <a:p>
            <a:pPr algn="ctr">
              <a:lnSpc>
                <a:spcPts val="3400"/>
              </a:lnSpc>
            </a:pPr>
            <a:r>
              <a:rPr lang="en-US" sz="3400">
                <a:solidFill>
                  <a:srgbClr val="C8102E"/>
                </a:solidFill>
                <a:latin typeface="Nourd Bold"/>
              </a:rPr>
              <a:t>Cross Reference Inventory to Outcomes</a:t>
            </a:r>
          </a:p>
        </p:txBody>
      </p:sp>
      <p:sp>
        <p:nvSpPr>
          <p:cNvPr name="TextBox 15" id="15"/>
          <p:cNvSpPr txBox="true"/>
          <p:nvPr/>
        </p:nvSpPr>
        <p:spPr>
          <a:xfrm rot="0">
            <a:off x="6911069" y="5408305"/>
            <a:ext cx="9717643" cy="1553844"/>
          </a:xfrm>
          <a:prstGeom prst="rect">
            <a:avLst/>
          </a:prstGeom>
        </p:spPr>
        <p:txBody>
          <a:bodyPr anchor="t" rtlCol="false" tIns="0" lIns="0" bIns="0" rIns="0">
            <a:spAutoFit/>
          </a:bodyPr>
          <a:lstStyle/>
          <a:p>
            <a:pPr algn="l" marL="474992" indent="-237496" lvl="1">
              <a:lnSpc>
                <a:spcPts val="3080"/>
              </a:lnSpc>
              <a:buFont typeface="Arial"/>
              <a:buChar char="•"/>
            </a:pPr>
            <a:r>
              <a:rPr lang="en-US" sz="2200">
                <a:solidFill>
                  <a:srgbClr val="000000"/>
                </a:solidFill>
                <a:latin typeface="Rubik"/>
              </a:rPr>
              <a:t>Consider using a chart to show alignment between these two </a:t>
            </a:r>
          </a:p>
          <a:p>
            <a:pPr algn="l" marL="474992" indent="-237496" lvl="1">
              <a:lnSpc>
                <a:spcPts val="3080"/>
              </a:lnSpc>
              <a:buFont typeface="Arial"/>
              <a:buChar char="•"/>
            </a:pPr>
            <a:r>
              <a:rPr lang="en-US" sz="2200">
                <a:solidFill>
                  <a:srgbClr val="000000"/>
                </a:solidFill>
                <a:latin typeface="Rubik"/>
              </a:rPr>
              <a:t>Particularly when measures will be more indirect, it is critical to be able to use data triangulation </a:t>
            </a:r>
          </a:p>
          <a:p>
            <a:pPr algn="l" marL="474992" indent="-237496" lvl="1">
              <a:lnSpc>
                <a:spcPts val="3080"/>
              </a:lnSpc>
              <a:buFont typeface="Arial"/>
              <a:buChar char="•"/>
            </a:pPr>
            <a:r>
              <a:rPr lang="en-US" sz="2200">
                <a:solidFill>
                  <a:srgbClr val="000000"/>
                </a:solidFill>
                <a:latin typeface="Rubik"/>
              </a:rPr>
              <a:t>Plan to incorporate new measures where you find gaps </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grpSp>
        <p:nvGrpSpPr>
          <p:cNvPr name="Group 3" id="3"/>
          <p:cNvGrpSpPr/>
          <p:nvPr/>
        </p:nvGrpSpPr>
        <p:grpSpPr>
          <a:xfrm rot="5400000">
            <a:off x="1659287" y="2963218"/>
            <a:ext cx="1934192" cy="1934192"/>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807F"/>
            </a:solidFill>
          </p:spPr>
        </p:sp>
        <p:sp>
          <p:nvSpPr>
            <p:cNvPr name="TextBox 5" id="5"/>
            <p:cNvSpPr txBox="true"/>
            <p:nvPr/>
          </p:nvSpPr>
          <p:spPr>
            <a:xfrm>
              <a:off x="0" y="241300"/>
              <a:ext cx="711200" cy="368300"/>
            </a:xfrm>
            <a:prstGeom prst="rect">
              <a:avLst/>
            </a:prstGeom>
          </p:spPr>
          <p:txBody>
            <a:bodyPr anchor="ctr" rtlCol="false" tIns="50800" lIns="50800" bIns="50800" rIns="50800"/>
            <a:lstStyle/>
            <a:p>
              <a:pPr algn="ctr">
                <a:lnSpc>
                  <a:spcPts val="2134"/>
                </a:lnSpc>
              </a:pPr>
            </a:p>
          </p:txBody>
        </p:sp>
      </p:grpSp>
      <p:sp>
        <p:nvSpPr>
          <p:cNvPr name="TextBox 6" id="6"/>
          <p:cNvSpPr txBox="true"/>
          <p:nvPr/>
        </p:nvSpPr>
        <p:spPr>
          <a:xfrm rot="0">
            <a:off x="276747" y="9653326"/>
            <a:ext cx="3607594" cy="382269"/>
          </a:xfrm>
          <a:prstGeom prst="rect">
            <a:avLst/>
          </a:prstGeom>
        </p:spPr>
        <p:txBody>
          <a:bodyPr anchor="t" rtlCol="false" tIns="0" lIns="0" bIns="0" rIns="0">
            <a:spAutoFit/>
          </a:bodyPr>
          <a:lstStyle/>
          <a:p>
            <a:pPr algn="ctr">
              <a:lnSpc>
                <a:spcPts val="3080"/>
              </a:lnSpc>
              <a:spcBef>
                <a:spcPct val="0"/>
              </a:spcBef>
            </a:pPr>
            <a:r>
              <a:rPr lang="en-US" sz="2200">
                <a:solidFill>
                  <a:srgbClr val="000000"/>
                </a:solidFill>
                <a:latin typeface="Rubik"/>
              </a:rPr>
              <a:t>Inquiry-based Praxis Model </a:t>
            </a:r>
          </a:p>
        </p:txBody>
      </p:sp>
      <p:sp>
        <p:nvSpPr>
          <p:cNvPr name="TextBox 7" id="7"/>
          <p:cNvSpPr txBox="true"/>
          <p:nvPr/>
        </p:nvSpPr>
        <p:spPr>
          <a:xfrm rot="0">
            <a:off x="1320525" y="478373"/>
            <a:ext cx="15646950" cy="554355"/>
          </a:xfrm>
          <a:prstGeom prst="rect">
            <a:avLst/>
          </a:prstGeom>
        </p:spPr>
        <p:txBody>
          <a:bodyPr anchor="t" rtlCol="false" tIns="0" lIns="0" bIns="0" rIns="0">
            <a:spAutoFit/>
          </a:bodyPr>
          <a:lstStyle/>
          <a:p>
            <a:pPr algn="ctr">
              <a:lnSpc>
                <a:spcPts val="4199"/>
              </a:lnSpc>
            </a:pPr>
            <a:r>
              <a:rPr lang="en-US" sz="4199">
                <a:solidFill>
                  <a:srgbClr val="C8102E"/>
                </a:solidFill>
                <a:latin typeface="Nourd Bold"/>
              </a:rPr>
              <a:t>The Inquiry-based Praxis Guide to Assessment Planning</a:t>
            </a:r>
          </a:p>
        </p:txBody>
      </p:sp>
      <p:sp>
        <p:nvSpPr>
          <p:cNvPr name="TextBox 8" id="8"/>
          <p:cNvSpPr txBox="true"/>
          <p:nvPr/>
        </p:nvSpPr>
        <p:spPr>
          <a:xfrm rot="0">
            <a:off x="2956023" y="1348766"/>
            <a:ext cx="12375953" cy="962405"/>
          </a:xfrm>
          <a:prstGeom prst="rect">
            <a:avLst/>
          </a:prstGeom>
        </p:spPr>
        <p:txBody>
          <a:bodyPr anchor="t" rtlCol="false" tIns="0" lIns="0" bIns="0" rIns="0">
            <a:spAutoFit/>
          </a:bodyPr>
          <a:lstStyle/>
          <a:p>
            <a:pPr algn="ctr">
              <a:lnSpc>
                <a:spcPts val="3626"/>
              </a:lnSpc>
            </a:pPr>
            <a:r>
              <a:rPr lang="en-US" sz="3899">
                <a:solidFill>
                  <a:srgbClr val="000000"/>
                </a:solidFill>
                <a:latin typeface="Rubik Bold"/>
              </a:rPr>
              <a:t>PART TWO</a:t>
            </a:r>
          </a:p>
          <a:p>
            <a:pPr algn="ctr">
              <a:lnSpc>
                <a:spcPts val="3626"/>
              </a:lnSpc>
            </a:pPr>
            <a:r>
              <a:rPr lang="en-US" sz="3899">
                <a:solidFill>
                  <a:srgbClr val="000000"/>
                </a:solidFill>
                <a:latin typeface="Rubik"/>
              </a:rPr>
              <a:t>Processes: Strategic Assessment Planning in Action</a:t>
            </a:r>
          </a:p>
        </p:txBody>
      </p:sp>
      <p:grpSp>
        <p:nvGrpSpPr>
          <p:cNvPr name="Group 9" id="9"/>
          <p:cNvGrpSpPr/>
          <p:nvPr/>
        </p:nvGrpSpPr>
        <p:grpSpPr>
          <a:xfrm rot="5400000">
            <a:off x="1659287" y="5241943"/>
            <a:ext cx="1934192" cy="1934192"/>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807F"/>
            </a:solidFill>
          </p:spPr>
        </p:sp>
        <p:sp>
          <p:nvSpPr>
            <p:cNvPr name="TextBox 11" id="11"/>
            <p:cNvSpPr txBox="true"/>
            <p:nvPr/>
          </p:nvSpPr>
          <p:spPr>
            <a:xfrm>
              <a:off x="0" y="241300"/>
              <a:ext cx="711200" cy="368300"/>
            </a:xfrm>
            <a:prstGeom prst="rect">
              <a:avLst/>
            </a:prstGeom>
          </p:spPr>
          <p:txBody>
            <a:bodyPr anchor="ctr" rtlCol="false" tIns="50800" lIns="50800" bIns="50800" rIns="50800"/>
            <a:lstStyle/>
            <a:p>
              <a:pPr algn="ctr">
                <a:lnSpc>
                  <a:spcPts val="2134"/>
                </a:lnSpc>
              </a:pPr>
            </a:p>
          </p:txBody>
        </p:sp>
      </p:grpSp>
      <p:sp>
        <p:nvSpPr>
          <p:cNvPr name="TextBox 12" id="12"/>
          <p:cNvSpPr txBox="true"/>
          <p:nvPr/>
        </p:nvSpPr>
        <p:spPr>
          <a:xfrm rot="0">
            <a:off x="6911069" y="2934317"/>
            <a:ext cx="9717643" cy="1553844"/>
          </a:xfrm>
          <a:prstGeom prst="rect">
            <a:avLst/>
          </a:prstGeom>
        </p:spPr>
        <p:txBody>
          <a:bodyPr anchor="t" rtlCol="false" tIns="0" lIns="0" bIns="0" rIns="0">
            <a:spAutoFit/>
          </a:bodyPr>
          <a:lstStyle/>
          <a:p>
            <a:pPr algn="l" marL="474992" indent="-237496" lvl="1">
              <a:lnSpc>
                <a:spcPts val="3080"/>
              </a:lnSpc>
              <a:buFont typeface="Arial"/>
              <a:buChar char="•"/>
            </a:pPr>
            <a:r>
              <a:rPr lang="en-US" sz="2200">
                <a:solidFill>
                  <a:srgbClr val="000000"/>
                </a:solidFill>
                <a:latin typeface="Rubik"/>
              </a:rPr>
              <a:t>Your unit: what needs to be assessed? </a:t>
            </a:r>
          </a:p>
          <a:p>
            <a:pPr algn="l" marL="474992" indent="-237496" lvl="1">
              <a:lnSpc>
                <a:spcPts val="3080"/>
              </a:lnSpc>
              <a:buFont typeface="Arial"/>
              <a:buChar char="•"/>
            </a:pPr>
            <a:r>
              <a:rPr lang="en-US" sz="2200">
                <a:solidFill>
                  <a:srgbClr val="000000"/>
                </a:solidFill>
                <a:latin typeface="Rubik"/>
              </a:rPr>
              <a:t>Data you already have access to </a:t>
            </a:r>
          </a:p>
          <a:p>
            <a:pPr algn="l" marL="474992" indent="-237496" lvl="1">
              <a:lnSpc>
                <a:spcPts val="3080"/>
              </a:lnSpc>
              <a:buFont typeface="Arial"/>
              <a:buChar char="•"/>
            </a:pPr>
            <a:r>
              <a:rPr lang="en-US" sz="2200">
                <a:solidFill>
                  <a:srgbClr val="000000"/>
                </a:solidFill>
                <a:latin typeface="Rubik"/>
              </a:rPr>
              <a:t>Resources to leverage in your assessment process</a:t>
            </a:r>
          </a:p>
          <a:p>
            <a:pPr algn="l" marL="474992" indent="-237496" lvl="1">
              <a:lnSpc>
                <a:spcPts val="3080"/>
              </a:lnSpc>
              <a:buFont typeface="Arial"/>
              <a:buChar char="•"/>
            </a:pPr>
            <a:r>
              <a:rPr lang="en-US" sz="2200">
                <a:solidFill>
                  <a:srgbClr val="000000"/>
                </a:solidFill>
                <a:latin typeface="Rubik"/>
              </a:rPr>
              <a:t>Stakeholders who can provide info/resources via regular collaboration</a:t>
            </a:r>
          </a:p>
        </p:txBody>
      </p:sp>
      <p:sp>
        <p:nvSpPr>
          <p:cNvPr name="TextBox 13" id="13"/>
          <p:cNvSpPr txBox="true"/>
          <p:nvPr/>
        </p:nvSpPr>
        <p:spPr>
          <a:xfrm rot="0">
            <a:off x="4081992" y="3506460"/>
            <a:ext cx="2720721" cy="448310"/>
          </a:xfrm>
          <a:prstGeom prst="rect">
            <a:avLst/>
          </a:prstGeom>
        </p:spPr>
        <p:txBody>
          <a:bodyPr anchor="t" rtlCol="false" tIns="0" lIns="0" bIns="0" rIns="0">
            <a:spAutoFit/>
          </a:bodyPr>
          <a:lstStyle/>
          <a:p>
            <a:pPr algn="ctr">
              <a:lnSpc>
                <a:spcPts val="3400"/>
              </a:lnSpc>
            </a:pPr>
            <a:r>
              <a:rPr lang="en-US" sz="3400">
                <a:solidFill>
                  <a:srgbClr val="C8102E"/>
                </a:solidFill>
                <a:latin typeface="Nourd Bold"/>
              </a:rPr>
              <a:t>Inventory</a:t>
            </a:r>
          </a:p>
        </p:txBody>
      </p:sp>
      <p:sp>
        <p:nvSpPr>
          <p:cNvPr name="TextBox 14" id="14"/>
          <p:cNvSpPr txBox="true"/>
          <p:nvPr/>
        </p:nvSpPr>
        <p:spPr>
          <a:xfrm rot="0">
            <a:off x="4081992" y="5160972"/>
            <a:ext cx="2720721" cy="2162810"/>
          </a:xfrm>
          <a:prstGeom prst="rect">
            <a:avLst/>
          </a:prstGeom>
        </p:spPr>
        <p:txBody>
          <a:bodyPr anchor="t" rtlCol="false" tIns="0" lIns="0" bIns="0" rIns="0">
            <a:spAutoFit/>
          </a:bodyPr>
          <a:lstStyle/>
          <a:p>
            <a:pPr algn="ctr">
              <a:lnSpc>
                <a:spcPts val="3400"/>
              </a:lnSpc>
            </a:pPr>
            <a:r>
              <a:rPr lang="en-US" sz="3400">
                <a:solidFill>
                  <a:srgbClr val="C8102E"/>
                </a:solidFill>
                <a:latin typeface="Nourd Bold"/>
              </a:rPr>
              <a:t>Cross Reference Inventory to Outcomes</a:t>
            </a:r>
          </a:p>
        </p:txBody>
      </p:sp>
      <p:sp>
        <p:nvSpPr>
          <p:cNvPr name="TextBox 15" id="15"/>
          <p:cNvSpPr txBox="true"/>
          <p:nvPr/>
        </p:nvSpPr>
        <p:spPr>
          <a:xfrm rot="0">
            <a:off x="6911069" y="5408305"/>
            <a:ext cx="9717643" cy="1553844"/>
          </a:xfrm>
          <a:prstGeom prst="rect">
            <a:avLst/>
          </a:prstGeom>
        </p:spPr>
        <p:txBody>
          <a:bodyPr anchor="t" rtlCol="false" tIns="0" lIns="0" bIns="0" rIns="0">
            <a:spAutoFit/>
          </a:bodyPr>
          <a:lstStyle/>
          <a:p>
            <a:pPr algn="l" marL="474992" indent="-237496" lvl="1">
              <a:lnSpc>
                <a:spcPts val="3080"/>
              </a:lnSpc>
              <a:buFont typeface="Arial"/>
              <a:buChar char="•"/>
            </a:pPr>
            <a:r>
              <a:rPr lang="en-US" sz="2200">
                <a:solidFill>
                  <a:srgbClr val="000000"/>
                </a:solidFill>
                <a:latin typeface="Rubik"/>
              </a:rPr>
              <a:t>Consider using a chart to show alignment between these two </a:t>
            </a:r>
          </a:p>
          <a:p>
            <a:pPr algn="l" marL="474992" indent="-237496" lvl="1">
              <a:lnSpc>
                <a:spcPts val="3080"/>
              </a:lnSpc>
              <a:buFont typeface="Arial"/>
              <a:buChar char="•"/>
            </a:pPr>
            <a:r>
              <a:rPr lang="en-US" sz="2200">
                <a:solidFill>
                  <a:srgbClr val="000000"/>
                </a:solidFill>
                <a:latin typeface="Rubik"/>
              </a:rPr>
              <a:t>Particularly when measures will be more indirect, it is critical to be able to use data triangulation </a:t>
            </a:r>
          </a:p>
          <a:p>
            <a:pPr algn="l" marL="474992" indent="-237496" lvl="1">
              <a:lnSpc>
                <a:spcPts val="3080"/>
              </a:lnSpc>
              <a:buFont typeface="Arial"/>
              <a:buChar char="•"/>
            </a:pPr>
            <a:r>
              <a:rPr lang="en-US" sz="2200">
                <a:solidFill>
                  <a:srgbClr val="000000"/>
                </a:solidFill>
                <a:latin typeface="Rubik"/>
              </a:rPr>
              <a:t>Plan to incorporate new measures where you find gaps </a:t>
            </a:r>
          </a:p>
        </p:txBody>
      </p:sp>
      <p:sp>
        <p:nvSpPr>
          <p:cNvPr name="TextBox 16" id="16"/>
          <p:cNvSpPr txBox="true"/>
          <p:nvPr/>
        </p:nvSpPr>
        <p:spPr>
          <a:xfrm rot="0">
            <a:off x="2956023" y="8076257"/>
            <a:ext cx="12375953" cy="962405"/>
          </a:xfrm>
          <a:prstGeom prst="rect">
            <a:avLst/>
          </a:prstGeom>
        </p:spPr>
        <p:txBody>
          <a:bodyPr anchor="t" rtlCol="false" tIns="0" lIns="0" bIns="0" rIns="0">
            <a:spAutoFit/>
          </a:bodyPr>
          <a:lstStyle/>
          <a:p>
            <a:pPr algn="ctr">
              <a:lnSpc>
                <a:spcPts val="3626"/>
              </a:lnSpc>
            </a:pPr>
            <a:r>
              <a:rPr lang="en-US" sz="3899">
                <a:solidFill>
                  <a:srgbClr val="000000"/>
                </a:solidFill>
                <a:latin typeface="Rubik"/>
              </a:rPr>
              <a:t>We’ll go through the last two components of Part Two and all of Part Three in the next workshop.</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5768887" y="1028700"/>
            <a:ext cx="6750226" cy="5788319"/>
          </a:xfrm>
          <a:custGeom>
            <a:avLst/>
            <a:gdLst/>
            <a:ahLst/>
            <a:cxnLst/>
            <a:rect r="r" b="b" t="t" l="l"/>
            <a:pathLst>
              <a:path h="5788319" w="6750226">
                <a:moveTo>
                  <a:pt x="0" y="0"/>
                </a:moveTo>
                <a:lnTo>
                  <a:pt x="6750226" y="0"/>
                </a:lnTo>
                <a:lnTo>
                  <a:pt x="6750226" y="5788319"/>
                </a:lnTo>
                <a:lnTo>
                  <a:pt x="0" y="57883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98654" y="7455819"/>
            <a:ext cx="17501069" cy="1917700"/>
          </a:xfrm>
          <a:prstGeom prst="rect">
            <a:avLst/>
          </a:prstGeom>
        </p:spPr>
        <p:txBody>
          <a:bodyPr anchor="t" rtlCol="false" tIns="0" lIns="0" bIns="0" rIns="0">
            <a:spAutoFit/>
          </a:bodyPr>
          <a:lstStyle/>
          <a:p>
            <a:pPr algn="ctr">
              <a:lnSpc>
                <a:spcPts val="5000"/>
              </a:lnSpc>
            </a:pPr>
            <a:r>
              <a:rPr lang="en-US" sz="5000">
                <a:solidFill>
                  <a:srgbClr val="00807F"/>
                </a:solidFill>
                <a:latin typeface="Nourd Bold"/>
              </a:rPr>
              <a:t>ACTIVITY: </a:t>
            </a:r>
          </a:p>
          <a:p>
            <a:pPr algn="ctr">
              <a:lnSpc>
                <a:spcPts val="5000"/>
              </a:lnSpc>
            </a:pPr>
            <a:r>
              <a:rPr lang="en-US" sz="5000">
                <a:solidFill>
                  <a:srgbClr val="000000"/>
                </a:solidFill>
                <a:latin typeface="Nourd Bold"/>
              </a:rPr>
              <a:t>Work on filling out the Queries and Outcomes worksheet</a:t>
            </a:r>
          </a:p>
        </p:txBody>
      </p:sp>
    </p:spTree>
  </p:cSld>
  <p:clrMapOvr>
    <a:masterClrMapping/>
  </p:clrMapOvr>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0" y="0"/>
            <a:ext cx="5873004" cy="10287000"/>
          </a:xfrm>
          <a:prstGeom prst="rect">
            <a:avLst/>
          </a:prstGeom>
          <a:solidFill>
            <a:srgbClr val="F4F4F4"/>
          </a:solidFill>
        </p:spPr>
      </p:sp>
      <p:sp>
        <p:nvSpPr>
          <p:cNvPr name="AutoShape 3" id="3"/>
          <p:cNvSpPr/>
          <p:nvPr/>
        </p:nvSpPr>
        <p:spPr>
          <a:xfrm rot="0">
            <a:off x="12367591" y="0"/>
            <a:ext cx="5920409" cy="10287000"/>
          </a:xfrm>
          <a:prstGeom prst="rect">
            <a:avLst/>
          </a:prstGeom>
          <a:solidFill>
            <a:srgbClr val="F4F4F4"/>
          </a:solidFill>
        </p:spPr>
      </p:sp>
      <p:sp>
        <p:nvSpPr>
          <p:cNvPr name="AutoShape 4" id="4"/>
          <p:cNvSpPr/>
          <p:nvPr/>
        </p:nvSpPr>
        <p:spPr>
          <a:xfrm rot="0">
            <a:off x="0" y="9349794"/>
            <a:ext cx="18288000" cy="1371600"/>
          </a:xfrm>
          <a:prstGeom prst="rect">
            <a:avLst/>
          </a:prstGeom>
          <a:solidFill>
            <a:srgbClr val="C8102E"/>
          </a:solidFill>
        </p:spPr>
      </p:sp>
      <p:sp>
        <p:nvSpPr>
          <p:cNvPr name="TextBox 5" id="5"/>
          <p:cNvSpPr txBox="true"/>
          <p:nvPr/>
        </p:nvSpPr>
        <p:spPr>
          <a:xfrm rot="0">
            <a:off x="276747" y="9653326"/>
            <a:ext cx="3607594" cy="382269"/>
          </a:xfrm>
          <a:prstGeom prst="rect">
            <a:avLst/>
          </a:prstGeom>
        </p:spPr>
        <p:txBody>
          <a:bodyPr anchor="t" rtlCol="false" tIns="0" lIns="0" bIns="0" rIns="0">
            <a:spAutoFit/>
          </a:bodyPr>
          <a:lstStyle/>
          <a:p>
            <a:pPr algn="ctr">
              <a:lnSpc>
                <a:spcPts val="3080"/>
              </a:lnSpc>
              <a:spcBef>
                <a:spcPct val="0"/>
              </a:spcBef>
            </a:pPr>
            <a:r>
              <a:rPr lang="en-US" sz="2200">
                <a:solidFill>
                  <a:srgbClr val="000000"/>
                </a:solidFill>
                <a:latin typeface="Rubik"/>
              </a:rPr>
              <a:t>Inquiry-based Praxis Model </a:t>
            </a:r>
          </a:p>
        </p:txBody>
      </p:sp>
      <p:sp>
        <p:nvSpPr>
          <p:cNvPr name="TextBox 6" id="6"/>
          <p:cNvSpPr txBox="true"/>
          <p:nvPr/>
        </p:nvSpPr>
        <p:spPr>
          <a:xfrm rot="0">
            <a:off x="1694524" y="527685"/>
            <a:ext cx="2483955" cy="1078230"/>
          </a:xfrm>
          <a:prstGeom prst="rect">
            <a:avLst/>
          </a:prstGeom>
        </p:spPr>
        <p:txBody>
          <a:bodyPr anchor="t" rtlCol="false" tIns="0" lIns="0" bIns="0" rIns="0">
            <a:spAutoFit/>
          </a:bodyPr>
          <a:lstStyle/>
          <a:p>
            <a:pPr algn="ctr">
              <a:lnSpc>
                <a:spcPts val="4199"/>
              </a:lnSpc>
            </a:pPr>
            <a:r>
              <a:rPr lang="en-US" sz="4199">
                <a:solidFill>
                  <a:srgbClr val="C8102E"/>
                </a:solidFill>
                <a:latin typeface="Nourd Bold"/>
              </a:rPr>
              <a:t>SRSU </a:t>
            </a:r>
          </a:p>
          <a:p>
            <a:pPr algn="ctr">
              <a:lnSpc>
                <a:spcPts val="4199"/>
              </a:lnSpc>
            </a:pPr>
            <a:r>
              <a:rPr lang="en-US" sz="4199">
                <a:solidFill>
                  <a:srgbClr val="C8102E"/>
                </a:solidFill>
                <a:latin typeface="Nourd Bold"/>
              </a:rPr>
              <a:t>Mission</a:t>
            </a:r>
          </a:p>
        </p:txBody>
      </p:sp>
      <p:sp>
        <p:nvSpPr>
          <p:cNvPr name="TextBox 7" id="7"/>
          <p:cNvSpPr txBox="true"/>
          <p:nvPr/>
        </p:nvSpPr>
        <p:spPr>
          <a:xfrm rot="0">
            <a:off x="13785581" y="527685"/>
            <a:ext cx="3084428" cy="1078230"/>
          </a:xfrm>
          <a:prstGeom prst="rect">
            <a:avLst/>
          </a:prstGeom>
        </p:spPr>
        <p:txBody>
          <a:bodyPr anchor="t" rtlCol="false" tIns="0" lIns="0" bIns="0" rIns="0">
            <a:spAutoFit/>
          </a:bodyPr>
          <a:lstStyle/>
          <a:p>
            <a:pPr algn="ctr">
              <a:lnSpc>
                <a:spcPts val="4199"/>
              </a:lnSpc>
            </a:pPr>
            <a:r>
              <a:rPr lang="en-US" sz="4199">
                <a:solidFill>
                  <a:srgbClr val="C8102E"/>
                </a:solidFill>
                <a:latin typeface="Nourd Bold"/>
              </a:rPr>
              <a:t>Vision Statement</a:t>
            </a:r>
          </a:p>
        </p:txBody>
      </p:sp>
      <p:sp>
        <p:nvSpPr>
          <p:cNvPr name="TextBox 8" id="8"/>
          <p:cNvSpPr txBox="true"/>
          <p:nvPr/>
        </p:nvSpPr>
        <p:spPr>
          <a:xfrm rot="0">
            <a:off x="7601786" y="789623"/>
            <a:ext cx="3084428" cy="554355"/>
          </a:xfrm>
          <a:prstGeom prst="rect">
            <a:avLst/>
          </a:prstGeom>
        </p:spPr>
        <p:txBody>
          <a:bodyPr anchor="t" rtlCol="false" tIns="0" lIns="0" bIns="0" rIns="0">
            <a:spAutoFit/>
          </a:bodyPr>
          <a:lstStyle/>
          <a:p>
            <a:pPr algn="ctr">
              <a:lnSpc>
                <a:spcPts val="4199"/>
              </a:lnSpc>
            </a:pPr>
            <a:r>
              <a:rPr lang="en-US" sz="4199">
                <a:solidFill>
                  <a:srgbClr val="C8102E"/>
                </a:solidFill>
                <a:latin typeface="Nourd Bold"/>
              </a:rPr>
              <a:t>Values</a:t>
            </a:r>
          </a:p>
        </p:txBody>
      </p:sp>
      <p:sp>
        <p:nvSpPr>
          <p:cNvPr name="TextBox 9" id="9"/>
          <p:cNvSpPr txBox="true"/>
          <p:nvPr/>
        </p:nvSpPr>
        <p:spPr>
          <a:xfrm rot="0">
            <a:off x="550680" y="2051051"/>
            <a:ext cx="4771644" cy="6127749"/>
          </a:xfrm>
          <a:prstGeom prst="rect">
            <a:avLst/>
          </a:prstGeom>
        </p:spPr>
        <p:txBody>
          <a:bodyPr anchor="t" rtlCol="false" tIns="0" lIns="0" bIns="0" rIns="0">
            <a:spAutoFit/>
          </a:bodyPr>
          <a:lstStyle/>
          <a:p>
            <a:pPr algn="ctr">
              <a:lnSpc>
                <a:spcPts val="3500"/>
              </a:lnSpc>
            </a:pPr>
            <a:r>
              <a:rPr lang="en-US" sz="2500">
                <a:solidFill>
                  <a:srgbClr val="000000"/>
                </a:solidFill>
                <a:latin typeface="Rubik"/>
              </a:rPr>
              <a:t>Sul Ross State University offers life-changing opportunities by delivering quality undergraduate and graduate education. We foster critical thinking, creativity, diversity, and research, empowering our students to excel beyond the frontiers of what is possible. We are a Hispanic serving public institution for the residents of the U.S./</a:t>
            </a:r>
            <a:r>
              <a:rPr lang="en-US" sz="2500">
                <a:solidFill>
                  <a:srgbClr val="000000"/>
                </a:solidFill>
                <a:latin typeface="Rubik"/>
              </a:rPr>
              <a:t>Mexico borderlands, Southwest Texas region, and beyond.</a:t>
            </a:r>
          </a:p>
        </p:txBody>
      </p:sp>
      <p:sp>
        <p:nvSpPr>
          <p:cNvPr name="TextBox 10" id="10"/>
          <p:cNvSpPr txBox="true"/>
          <p:nvPr/>
        </p:nvSpPr>
        <p:spPr>
          <a:xfrm rot="0">
            <a:off x="12941973" y="1728180"/>
            <a:ext cx="4771644" cy="7442199"/>
          </a:xfrm>
          <a:prstGeom prst="rect">
            <a:avLst/>
          </a:prstGeom>
        </p:spPr>
        <p:txBody>
          <a:bodyPr anchor="t" rtlCol="false" tIns="0" lIns="0" bIns="0" rIns="0">
            <a:spAutoFit/>
          </a:bodyPr>
          <a:lstStyle/>
          <a:p>
            <a:pPr algn="ctr">
              <a:lnSpc>
                <a:spcPts val="3500"/>
              </a:lnSpc>
            </a:pPr>
            <a:r>
              <a:rPr lang="en-US" sz="2500">
                <a:solidFill>
                  <a:srgbClr val="000000"/>
                </a:solidFill>
                <a:latin typeface="Rubik"/>
              </a:rPr>
              <a:t>We aspire to be the best value in Texas higher education and expand access to higher education for the underserved populations in the State. We will accomplish this by providing high quality, innovative, and flexible academic programs within a culturally inclusive environment, where students learn to develop creativity, foster critical thinking, enhance diversity, and engage in research to serve our region, state, and nation as impactful  members of an educated society.</a:t>
            </a:r>
          </a:p>
        </p:txBody>
      </p:sp>
      <p:sp>
        <p:nvSpPr>
          <p:cNvPr name="TextBox 11" id="11"/>
          <p:cNvSpPr txBox="true"/>
          <p:nvPr/>
        </p:nvSpPr>
        <p:spPr>
          <a:xfrm rot="0">
            <a:off x="6758178" y="3046571"/>
            <a:ext cx="4771644" cy="3498849"/>
          </a:xfrm>
          <a:prstGeom prst="rect">
            <a:avLst/>
          </a:prstGeom>
        </p:spPr>
        <p:txBody>
          <a:bodyPr anchor="t" rtlCol="false" tIns="0" lIns="0" bIns="0" rIns="0">
            <a:spAutoFit/>
          </a:bodyPr>
          <a:lstStyle/>
          <a:p>
            <a:pPr algn="l" marL="539761" indent="-269880" lvl="1">
              <a:lnSpc>
                <a:spcPts val="3500"/>
              </a:lnSpc>
              <a:buFont typeface="Arial"/>
              <a:buChar char="•"/>
            </a:pPr>
            <a:r>
              <a:rPr lang="en-US" sz="2500">
                <a:solidFill>
                  <a:srgbClr val="000000"/>
                </a:solidFill>
                <a:latin typeface="Rubik"/>
              </a:rPr>
              <a:t>Student Access and Success</a:t>
            </a:r>
          </a:p>
          <a:p>
            <a:pPr algn="l" marL="539761" indent="-269880" lvl="1">
              <a:lnSpc>
                <a:spcPts val="3500"/>
              </a:lnSpc>
              <a:buFont typeface="Arial"/>
              <a:buChar char="•"/>
            </a:pPr>
            <a:r>
              <a:rPr lang="en-US" sz="2500">
                <a:solidFill>
                  <a:srgbClr val="000000"/>
                </a:solidFill>
                <a:latin typeface="Rubik"/>
              </a:rPr>
              <a:t>Ethics and Integrity</a:t>
            </a:r>
          </a:p>
          <a:p>
            <a:pPr algn="l" marL="539761" indent="-269880" lvl="1">
              <a:lnSpc>
                <a:spcPts val="3500"/>
              </a:lnSpc>
              <a:buFont typeface="Arial"/>
              <a:buChar char="•"/>
            </a:pPr>
            <a:r>
              <a:rPr lang="en-US" sz="2500">
                <a:solidFill>
                  <a:srgbClr val="000000"/>
                </a:solidFill>
                <a:latin typeface="Rubik"/>
              </a:rPr>
              <a:t>Academic Excellence </a:t>
            </a:r>
          </a:p>
          <a:p>
            <a:pPr algn="l" marL="539761" indent="-269880" lvl="1">
              <a:lnSpc>
                <a:spcPts val="3500"/>
              </a:lnSpc>
              <a:buFont typeface="Arial"/>
              <a:buChar char="•"/>
            </a:pPr>
            <a:r>
              <a:rPr lang="en-US" sz="2500">
                <a:solidFill>
                  <a:srgbClr val="000000"/>
                </a:solidFill>
                <a:latin typeface="Rubik"/>
              </a:rPr>
              <a:t>Diversity, Equity, and Inclusion </a:t>
            </a:r>
          </a:p>
          <a:p>
            <a:pPr algn="l" marL="539761" indent="-269880" lvl="1">
              <a:lnSpc>
                <a:spcPts val="3500"/>
              </a:lnSpc>
              <a:buFont typeface="Arial"/>
              <a:buChar char="•"/>
            </a:pPr>
            <a:r>
              <a:rPr lang="en-US" sz="2500">
                <a:solidFill>
                  <a:srgbClr val="000000"/>
                </a:solidFill>
                <a:latin typeface="Rubik"/>
              </a:rPr>
              <a:t>Mutual Respect and Collaboration</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0"/>
            <a:ext cx="1243043" cy="10287000"/>
          </a:xfrm>
          <a:prstGeom prst="rect">
            <a:avLst/>
          </a:prstGeom>
          <a:solidFill>
            <a:srgbClr val="F4F4F4"/>
          </a:solidFill>
        </p:spPr>
      </p:sp>
      <p:sp>
        <p:nvSpPr>
          <p:cNvPr name="AutoShape 3" id="3"/>
          <p:cNvSpPr/>
          <p:nvPr/>
        </p:nvSpPr>
        <p:spPr>
          <a:xfrm rot="0">
            <a:off x="2190847" y="0"/>
            <a:ext cx="1243043" cy="9349794"/>
          </a:xfrm>
          <a:prstGeom prst="rect">
            <a:avLst/>
          </a:prstGeom>
          <a:solidFill>
            <a:srgbClr val="F4F4F4"/>
          </a:solidFill>
        </p:spPr>
      </p:sp>
      <p:sp>
        <p:nvSpPr>
          <p:cNvPr name="AutoShape 4" id="4"/>
          <p:cNvSpPr/>
          <p:nvPr/>
        </p:nvSpPr>
        <p:spPr>
          <a:xfrm rot="0">
            <a:off x="4403115" y="0"/>
            <a:ext cx="1243043" cy="10287000"/>
          </a:xfrm>
          <a:prstGeom prst="rect">
            <a:avLst/>
          </a:prstGeom>
          <a:solidFill>
            <a:srgbClr val="F4F4F4"/>
          </a:solidFill>
        </p:spPr>
      </p:sp>
      <p:sp>
        <p:nvSpPr>
          <p:cNvPr name="AutoShape 5" id="5"/>
          <p:cNvSpPr/>
          <p:nvPr/>
        </p:nvSpPr>
        <p:spPr>
          <a:xfrm rot="0">
            <a:off x="6593962" y="0"/>
            <a:ext cx="1243043" cy="9349794"/>
          </a:xfrm>
          <a:prstGeom prst="rect">
            <a:avLst/>
          </a:prstGeom>
          <a:solidFill>
            <a:srgbClr val="F4F4F4"/>
          </a:solidFill>
        </p:spPr>
      </p:sp>
      <p:sp>
        <p:nvSpPr>
          <p:cNvPr name="AutoShape 6" id="6"/>
          <p:cNvSpPr/>
          <p:nvPr/>
        </p:nvSpPr>
        <p:spPr>
          <a:xfrm rot="0">
            <a:off x="8808555" y="0"/>
            <a:ext cx="1243043" cy="10287000"/>
          </a:xfrm>
          <a:prstGeom prst="rect">
            <a:avLst/>
          </a:prstGeom>
          <a:solidFill>
            <a:srgbClr val="F4F4F4"/>
          </a:solidFill>
        </p:spPr>
      </p:sp>
      <p:sp>
        <p:nvSpPr>
          <p:cNvPr name="AutoShape 7" id="7"/>
          <p:cNvSpPr/>
          <p:nvPr/>
        </p:nvSpPr>
        <p:spPr>
          <a:xfrm rot="0">
            <a:off x="10999402" y="0"/>
            <a:ext cx="1243043" cy="9349794"/>
          </a:xfrm>
          <a:prstGeom prst="rect">
            <a:avLst/>
          </a:prstGeom>
          <a:solidFill>
            <a:srgbClr val="F4F4F4"/>
          </a:solidFill>
        </p:spPr>
      </p:sp>
      <p:sp>
        <p:nvSpPr>
          <p:cNvPr name="AutoShape 8" id="8"/>
          <p:cNvSpPr/>
          <p:nvPr/>
        </p:nvSpPr>
        <p:spPr>
          <a:xfrm rot="0">
            <a:off x="13213994" y="0"/>
            <a:ext cx="1243043" cy="10287000"/>
          </a:xfrm>
          <a:prstGeom prst="rect">
            <a:avLst/>
          </a:prstGeom>
          <a:solidFill>
            <a:srgbClr val="F4F4F4"/>
          </a:solidFill>
        </p:spPr>
      </p:sp>
      <p:sp>
        <p:nvSpPr>
          <p:cNvPr name="AutoShape 9" id="9"/>
          <p:cNvSpPr/>
          <p:nvPr/>
        </p:nvSpPr>
        <p:spPr>
          <a:xfrm rot="0">
            <a:off x="15404841" y="0"/>
            <a:ext cx="1243043" cy="9349794"/>
          </a:xfrm>
          <a:prstGeom prst="rect">
            <a:avLst/>
          </a:prstGeom>
          <a:solidFill>
            <a:srgbClr val="F4F4F4"/>
          </a:solidFill>
        </p:spPr>
      </p:sp>
      <p:sp>
        <p:nvSpPr>
          <p:cNvPr name="AutoShape 10" id="10"/>
          <p:cNvSpPr/>
          <p:nvPr/>
        </p:nvSpPr>
        <p:spPr>
          <a:xfrm rot="0">
            <a:off x="17600384" y="0"/>
            <a:ext cx="1243043" cy="10287000"/>
          </a:xfrm>
          <a:prstGeom prst="rect">
            <a:avLst/>
          </a:prstGeom>
          <a:solidFill>
            <a:srgbClr val="F4F4F4"/>
          </a:solidFill>
        </p:spPr>
      </p:sp>
      <p:sp>
        <p:nvSpPr>
          <p:cNvPr name="AutoShape 11" id="11"/>
          <p:cNvSpPr/>
          <p:nvPr/>
        </p:nvSpPr>
        <p:spPr>
          <a:xfrm rot="0">
            <a:off x="0" y="9349794"/>
            <a:ext cx="18288000" cy="1371600"/>
          </a:xfrm>
          <a:prstGeom prst="rect">
            <a:avLst/>
          </a:prstGeom>
          <a:solidFill>
            <a:srgbClr val="C8102E"/>
          </a:solidFill>
        </p:spPr>
      </p:sp>
      <p:sp>
        <p:nvSpPr>
          <p:cNvPr name="Freeform 12" id="12"/>
          <p:cNvSpPr/>
          <p:nvPr/>
        </p:nvSpPr>
        <p:spPr>
          <a:xfrm flipH="false" flipV="false" rot="0">
            <a:off x="1979528" y="1660933"/>
            <a:ext cx="13658053" cy="7451279"/>
          </a:xfrm>
          <a:custGeom>
            <a:avLst/>
            <a:gdLst/>
            <a:ahLst/>
            <a:cxnLst/>
            <a:rect r="r" b="b" t="t" l="l"/>
            <a:pathLst>
              <a:path h="7451279" w="13658053">
                <a:moveTo>
                  <a:pt x="0" y="0"/>
                </a:moveTo>
                <a:lnTo>
                  <a:pt x="13658053" y="0"/>
                </a:lnTo>
                <a:lnTo>
                  <a:pt x="13658053" y="7451280"/>
                </a:lnTo>
                <a:lnTo>
                  <a:pt x="0" y="7451280"/>
                </a:lnTo>
                <a:lnTo>
                  <a:pt x="0" y="0"/>
                </a:lnTo>
                <a:close/>
              </a:path>
            </a:pathLst>
          </a:custGeom>
          <a:blipFill>
            <a:blip r:embed="rId2"/>
            <a:stretch>
              <a:fillRect l="0" t="0" r="0" b="0"/>
            </a:stretch>
          </a:blipFill>
        </p:spPr>
      </p:sp>
      <p:sp>
        <p:nvSpPr>
          <p:cNvPr name="TextBox 13" id="13"/>
          <p:cNvSpPr txBox="true"/>
          <p:nvPr/>
        </p:nvSpPr>
        <p:spPr>
          <a:xfrm rot="0">
            <a:off x="836575" y="729298"/>
            <a:ext cx="12757817" cy="694054"/>
          </a:xfrm>
          <a:prstGeom prst="rect">
            <a:avLst/>
          </a:prstGeom>
        </p:spPr>
        <p:txBody>
          <a:bodyPr anchor="t" rtlCol="false" tIns="0" lIns="0" bIns="0" rIns="0">
            <a:spAutoFit/>
          </a:bodyPr>
          <a:lstStyle/>
          <a:p>
            <a:pPr algn="l">
              <a:lnSpc>
                <a:spcPts val="5199"/>
              </a:lnSpc>
            </a:pPr>
            <a:r>
              <a:rPr lang="en-US" sz="5199">
                <a:solidFill>
                  <a:srgbClr val="C8102E"/>
                </a:solidFill>
                <a:latin typeface="Nourd Bold"/>
              </a:rPr>
              <a:t>Data Inventory</a:t>
            </a:r>
          </a:p>
        </p:txBody>
      </p:sp>
      <p:sp>
        <p:nvSpPr>
          <p:cNvPr name="TextBox 14" id="14"/>
          <p:cNvSpPr txBox="true"/>
          <p:nvPr/>
        </p:nvSpPr>
        <p:spPr>
          <a:xfrm rot="0">
            <a:off x="276747" y="9653326"/>
            <a:ext cx="3607594" cy="382269"/>
          </a:xfrm>
          <a:prstGeom prst="rect">
            <a:avLst/>
          </a:prstGeom>
        </p:spPr>
        <p:txBody>
          <a:bodyPr anchor="t" rtlCol="false" tIns="0" lIns="0" bIns="0" rIns="0">
            <a:spAutoFit/>
          </a:bodyPr>
          <a:lstStyle/>
          <a:p>
            <a:pPr algn="ctr">
              <a:lnSpc>
                <a:spcPts val="3080"/>
              </a:lnSpc>
              <a:spcBef>
                <a:spcPct val="0"/>
              </a:spcBef>
            </a:pPr>
            <a:r>
              <a:rPr lang="en-US" sz="2200">
                <a:solidFill>
                  <a:srgbClr val="000000"/>
                </a:solidFill>
                <a:latin typeface="Rubik"/>
              </a:rPr>
              <a:t>Inquiry-based Praxis Model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185969" y="650331"/>
            <a:ext cx="14150576" cy="1380252"/>
          </a:xfrm>
          <a:prstGeom prst="rect">
            <a:avLst/>
          </a:prstGeom>
        </p:spPr>
        <p:txBody>
          <a:bodyPr anchor="t" rtlCol="false" tIns="0" lIns="0" bIns="0" rIns="0">
            <a:spAutoFit/>
          </a:bodyPr>
          <a:lstStyle/>
          <a:p>
            <a:pPr algn="l">
              <a:lnSpc>
                <a:spcPts val="10358"/>
              </a:lnSpc>
            </a:pPr>
            <a:r>
              <a:rPr lang="en-US" sz="10358">
                <a:solidFill>
                  <a:srgbClr val="C8102E"/>
                </a:solidFill>
                <a:latin typeface="Apricots"/>
              </a:rPr>
              <a:t>Introductions &amp; Your Role</a:t>
            </a:r>
          </a:p>
        </p:txBody>
      </p:sp>
      <p:sp>
        <p:nvSpPr>
          <p:cNvPr name="TextBox 4" id="4"/>
          <p:cNvSpPr txBox="true"/>
          <p:nvPr/>
        </p:nvSpPr>
        <p:spPr>
          <a:xfrm rot="0">
            <a:off x="1185969" y="2375225"/>
            <a:ext cx="15916063" cy="7486841"/>
          </a:xfrm>
          <a:prstGeom prst="rect">
            <a:avLst/>
          </a:prstGeom>
        </p:spPr>
        <p:txBody>
          <a:bodyPr anchor="t" rtlCol="false" tIns="0" lIns="0" bIns="0" rIns="0">
            <a:spAutoFit/>
          </a:bodyPr>
          <a:lstStyle/>
          <a:p>
            <a:pPr algn="l">
              <a:lnSpc>
                <a:spcPts val="5044"/>
              </a:lnSpc>
            </a:pPr>
            <a:r>
              <a:rPr lang="en-US" sz="5200">
                <a:solidFill>
                  <a:srgbClr val="000000"/>
                </a:solidFill>
                <a:latin typeface="Nourd Bold"/>
              </a:rPr>
              <a:t>Institutional Effectiveness / Assessment Team </a:t>
            </a:r>
          </a:p>
          <a:p>
            <a:pPr algn="l" marL="1273814" indent="-636907" lvl="1">
              <a:lnSpc>
                <a:spcPts val="5723"/>
              </a:lnSpc>
              <a:buFont typeface="Arial"/>
              <a:buChar char="•"/>
            </a:pPr>
            <a:r>
              <a:rPr lang="en-US" sz="5900">
                <a:solidFill>
                  <a:srgbClr val="000000"/>
                </a:solidFill>
                <a:latin typeface="Nourd"/>
              </a:rPr>
              <a:t>Kayla Waggoner </a:t>
            </a:r>
          </a:p>
          <a:p>
            <a:pPr algn="l" marL="1273814" indent="-636907" lvl="1">
              <a:lnSpc>
                <a:spcPts val="5723"/>
              </a:lnSpc>
              <a:buFont typeface="Arial"/>
              <a:buChar char="•"/>
            </a:pPr>
            <a:r>
              <a:rPr lang="en-US" sz="5900">
                <a:solidFill>
                  <a:srgbClr val="000000"/>
                </a:solidFill>
                <a:latin typeface="Nourd"/>
              </a:rPr>
              <a:t>Isabella Lujan</a:t>
            </a:r>
          </a:p>
          <a:p>
            <a:pPr algn="l" marL="1273814" indent="-636907" lvl="1">
              <a:lnSpc>
                <a:spcPts val="5723"/>
              </a:lnSpc>
              <a:buFont typeface="Arial"/>
              <a:buChar char="•"/>
            </a:pPr>
            <a:r>
              <a:rPr lang="en-US" sz="5900">
                <a:solidFill>
                  <a:srgbClr val="000000"/>
                </a:solidFill>
                <a:latin typeface="Nourd"/>
              </a:rPr>
              <a:t>April Aultman Becker</a:t>
            </a:r>
          </a:p>
          <a:p>
            <a:pPr algn="l">
              <a:lnSpc>
                <a:spcPts val="5723"/>
              </a:lnSpc>
            </a:pPr>
          </a:p>
          <a:p>
            <a:pPr algn="l">
              <a:lnSpc>
                <a:spcPts val="5044"/>
              </a:lnSpc>
            </a:pPr>
            <a:r>
              <a:rPr lang="en-US" sz="5200">
                <a:solidFill>
                  <a:srgbClr val="000000"/>
                </a:solidFill>
                <a:latin typeface="Nourd Bold"/>
              </a:rPr>
              <a:t>Administrative Assessment Coordinators</a:t>
            </a:r>
          </a:p>
          <a:p>
            <a:pPr algn="l" marL="1122688" indent="-561344" lvl="1">
              <a:lnSpc>
                <a:spcPts val="5044"/>
              </a:lnSpc>
              <a:buFont typeface="Arial"/>
              <a:buChar char="•"/>
            </a:pPr>
            <a:r>
              <a:rPr lang="en-US" sz="5200">
                <a:solidFill>
                  <a:srgbClr val="000000"/>
                </a:solidFill>
                <a:latin typeface="Nourd"/>
              </a:rPr>
              <a:t>Responsible for unit assessment plans</a:t>
            </a:r>
          </a:p>
          <a:p>
            <a:pPr algn="l" marL="1122688" indent="-561344" lvl="1">
              <a:lnSpc>
                <a:spcPts val="5044"/>
              </a:lnSpc>
              <a:buFont typeface="Arial"/>
              <a:buChar char="•"/>
            </a:pPr>
            <a:r>
              <a:rPr lang="en-US" sz="5200">
                <a:solidFill>
                  <a:srgbClr val="000000"/>
                </a:solidFill>
                <a:latin typeface="Nourd"/>
              </a:rPr>
              <a:t>Responsible for submitting results on assessment plans</a:t>
            </a:r>
          </a:p>
          <a:p>
            <a:pPr algn="l">
              <a:lnSpc>
                <a:spcPts val="5044"/>
              </a:lnSpc>
            </a:pPr>
          </a:p>
          <a:p>
            <a:pPr algn="l">
              <a:lnSpc>
                <a:spcPts val="5723"/>
              </a:lnSpc>
            </a:pP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a:hlinkClick r:id="rId5" tooltip="https://wall.sli.do/event/aMp25fCiKzyb8ZgsCkGFtG?section=ac8cea6c-54e3-4ea2-9973-acc4c97da5fb"/>
          </p:cNvPr>
          <p:cNvSpPr/>
          <p:nvPr/>
        </p:nvSpPr>
        <p:spPr>
          <a:xfrm flipH="false" flipV="false" rot="0">
            <a:off x="5902793" y="1178543"/>
            <a:ext cx="6482415" cy="6482415"/>
          </a:xfrm>
          <a:custGeom>
            <a:avLst/>
            <a:gdLst/>
            <a:ahLst/>
            <a:cxnLst/>
            <a:rect r="r" b="b" t="t" l="l"/>
            <a:pathLst>
              <a:path h="6482415" w="6482415">
                <a:moveTo>
                  <a:pt x="0" y="0"/>
                </a:moveTo>
                <a:lnTo>
                  <a:pt x="6482414" y="0"/>
                </a:lnTo>
                <a:lnTo>
                  <a:pt x="6482414" y="6482415"/>
                </a:lnTo>
                <a:lnTo>
                  <a:pt x="0" y="64824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93466" y="8277519"/>
            <a:ext cx="17501069" cy="1289050"/>
          </a:xfrm>
          <a:prstGeom prst="rect">
            <a:avLst/>
          </a:prstGeom>
        </p:spPr>
        <p:txBody>
          <a:bodyPr anchor="t" rtlCol="false" tIns="0" lIns="0" bIns="0" rIns="0">
            <a:spAutoFit/>
          </a:bodyPr>
          <a:lstStyle/>
          <a:p>
            <a:pPr algn="ctr">
              <a:lnSpc>
                <a:spcPts val="5000"/>
              </a:lnSpc>
            </a:pPr>
            <a:r>
              <a:rPr lang="en-US" sz="5000">
                <a:solidFill>
                  <a:srgbClr val="000000"/>
                </a:solidFill>
                <a:latin typeface="Nourd Bold"/>
              </a:rPr>
              <a:t>Fist-to-Five</a:t>
            </a:r>
          </a:p>
          <a:p>
            <a:pPr algn="ctr">
              <a:lnSpc>
                <a:spcPts val="5000"/>
              </a:lnSpc>
            </a:pPr>
            <a:r>
              <a:rPr lang="en-US" sz="5000">
                <a:solidFill>
                  <a:srgbClr val="000000"/>
                </a:solidFill>
                <a:latin typeface="Nourd Bold"/>
              </a:rPr>
              <a:t>How we doing?</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grpSp>
        <p:nvGrpSpPr>
          <p:cNvPr name="Group 3" id="3"/>
          <p:cNvGrpSpPr/>
          <p:nvPr/>
        </p:nvGrpSpPr>
        <p:grpSpPr>
          <a:xfrm rot="0">
            <a:off x="2135151" y="2122971"/>
            <a:ext cx="14017698" cy="6041058"/>
            <a:chOff x="0" y="0"/>
            <a:chExt cx="3691904" cy="1591061"/>
          </a:xfrm>
        </p:grpSpPr>
        <p:sp>
          <p:nvSpPr>
            <p:cNvPr name="Freeform 4" id="4"/>
            <p:cNvSpPr/>
            <p:nvPr/>
          </p:nvSpPr>
          <p:spPr>
            <a:xfrm flipH="false" flipV="false" rot="0">
              <a:off x="0" y="0"/>
              <a:ext cx="3691904" cy="1591061"/>
            </a:xfrm>
            <a:custGeom>
              <a:avLst/>
              <a:gdLst/>
              <a:ahLst/>
              <a:cxnLst/>
              <a:rect r="r" b="b" t="t" l="l"/>
              <a:pathLst>
                <a:path h="1591061" w="3691904">
                  <a:moveTo>
                    <a:pt x="0" y="0"/>
                  </a:moveTo>
                  <a:lnTo>
                    <a:pt x="3691904" y="0"/>
                  </a:lnTo>
                  <a:lnTo>
                    <a:pt x="3691904" y="1591061"/>
                  </a:lnTo>
                  <a:lnTo>
                    <a:pt x="0" y="1591061"/>
                  </a:lnTo>
                  <a:close/>
                </a:path>
              </a:pathLst>
            </a:custGeom>
            <a:solidFill>
              <a:srgbClr val="C8102E"/>
            </a:solidFill>
          </p:spPr>
        </p:sp>
        <p:sp>
          <p:nvSpPr>
            <p:cNvPr name="TextBox 5" id="5"/>
            <p:cNvSpPr txBox="true"/>
            <p:nvPr/>
          </p:nvSpPr>
          <p:spPr>
            <a:xfrm>
              <a:off x="0" y="-38100"/>
              <a:ext cx="3691904" cy="1629161"/>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4362904" y="3803533"/>
            <a:ext cx="9562192" cy="2851384"/>
          </a:xfrm>
          <a:prstGeom prst="rect">
            <a:avLst/>
          </a:prstGeom>
        </p:spPr>
        <p:txBody>
          <a:bodyPr anchor="t" rtlCol="false" tIns="0" lIns="0" bIns="0" rIns="0">
            <a:spAutoFit/>
          </a:bodyPr>
          <a:lstStyle/>
          <a:p>
            <a:pPr algn="ctr">
              <a:lnSpc>
                <a:spcPts val="10907"/>
              </a:lnSpc>
            </a:pPr>
            <a:r>
              <a:rPr lang="en-US" sz="10799">
                <a:solidFill>
                  <a:srgbClr val="FFFFFF"/>
                </a:solidFill>
                <a:latin typeface="Rubik"/>
              </a:rPr>
              <a:t>Assessment Plan Examples</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2593624" y="164523"/>
            <a:ext cx="13100752" cy="9957953"/>
          </a:xfrm>
          <a:custGeom>
            <a:avLst/>
            <a:gdLst/>
            <a:ahLst/>
            <a:cxnLst/>
            <a:rect r="r" b="b" t="t" l="l"/>
            <a:pathLst>
              <a:path h="9957953" w="13100752">
                <a:moveTo>
                  <a:pt x="0" y="0"/>
                </a:moveTo>
                <a:lnTo>
                  <a:pt x="13100752" y="0"/>
                </a:lnTo>
                <a:lnTo>
                  <a:pt x="13100752" y="9957954"/>
                </a:lnTo>
                <a:lnTo>
                  <a:pt x="0" y="9957954"/>
                </a:lnTo>
                <a:lnTo>
                  <a:pt x="0" y="0"/>
                </a:lnTo>
                <a:close/>
              </a:path>
            </a:pathLst>
          </a:custGeom>
          <a:blipFill>
            <a:blip r:embed="rId3"/>
            <a:stretch>
              <a:fillRect l="0" t="0" r="0" b="0"/>
            </a:stretch>
          </a:blipFill>
        </p:spPr>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2823585" y="296929"/>
            <a:ext cx="12640830" cy="9693143"/>
          </a:xfrm>
          <a:custGeom>
            <a:avLst/>
            <a:gdLst/>
            <a:ahLst/>
            <a:cxnLst/>
            <a:rect r="r" b="b" t="t" l="l"/>
            <a:pathLst>
              <a:path h="9693143" w="12640830">
                <a:moveTo>
                  <a:pt x="0" y="0"/>
                </a:moveTo>
                <a:lnTo>
                  <a:pt x="12640830" y="0"/>
                </a:lnTo>
                <a:lnTo>
                  <a:pt x="12640830" y="9693142"/>
                </a:lnTo>
                <a:lnTo>
                  <a:pt x="0" y="9693142"/>
                </a:lnTo>
                <a:lnTo>
                  <a:pt x="0" y="0"/>
                </a:lnTo>
                <a:close/>
              </a:path>
            </a:pathLst>
          </a:custGeom>
          <a:blipFill>
            <a:blip r:embed="rId3"/>
            <a:stretch>
              <a:fillRect l="0" t="0" r="0" b="0"/>
            </a:stretch>
          </a:blipFill>
        </p:spPr>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2744144" y="220097"/>
            <a:ext cx="12799711" cy="9846805"/>
          </a:xfrm>
          <a:custGeom>
            <a:avLst/>
            <a:gdLst/>
            <a:ahLst/>
            <a:cxnLst/>
            <a:rect r="r" b="b" t="t" l="l"/>
            <a:pathLst>
              <a:path h="9846805" w="12799711">
                <a:moveTo>
                  <a:pt x="0" y="0"/>
                </a:moveTo>
                <a:lnTo>
                  <a:pt x="12799712" y="0"/>
                </a:lnTo>
                <a:lnTo>
                  <a:pt x="12799712" y="9846806"/>
                </a:lnTo>
                <a:lnTo>
                  <a:pt x="0" y="9846806"/>
                </a:lnTo>
                <a:lnTo>
                  <a:pt x="0" y="0"/>
                </a:lnTo>
                <a:close/>
              </a:path>
            </a:pathLst>
          </a:custGeom>
          <a:blipFill>
            <a:blip r:embed="rId3"/>
            <a:stretch>
              <a:fillRect l="0" t="0" r="0" b="0"/>
            </a:stretch>
          </a:blipFill>
        </p:spPr>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2666122" y="341433"/>
            <a:ext cx="12955756" cy="9604133"/>
          </a:xfrm>
          <a:custGeom>
            <a:avLst/>
            <a:gdLst/>
            <a:ahLst/>
            <a:cxnLst/>
            <a:rect r="r" b="b" t="t" l="l"/>
            <a:pathLst>
              <a:path h="9604133" w="12955756">
                <a:moveTo>
                  <a:pt x="0" y="0"/>
                </a:moveTo>
                <a:lnTo>
                  <a:pt x="12955756" y="0"/>
                </a:lnTo>
                <a:lnTo>
                  <a:pt x="12955756" y="9604134"/>
                </a:lnTo>
                <a:lnTo>
                  <a:pt x="0" y="9604134"/>
                </a:lnTo>
                <a:lnTo>
                  <a:pt x="0" y="0"/>
                </a:lnTo>
                <a:close/>
              </a:path>
            </a:pathLst>
          </a:custGeom>
          <a:blipFill>
            <a:blip r:embed="rId3"/>
            <a:stretch>
              <a:fillRect l="0" t="0" r="0" b="0"/>
            </a:stretch>
          </a:blipFill>
        </p:spPr>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2623457" y="300173"/>
            <a:ext cx="13041086" cy="9686655"/>
          </a:xfrm>
          <a:custGeom>
            <a:avLst/>
            <a:gdLst/>
            <a:ahLst/>
            <a:cxnLst/>
            <a:rect r="r" b="b" t="t" l="l"/>
            <a:pathLst>
              <a:path h="9686655" w="13041086">
                <a:moveTo>
                  <a:pt x="0" y="0"/>
                </a:moveTo>
                <a:lnTo>
                  <a:pt x="13041086" y="0"/>
                </a:lnTo>
                <a:lnTo>
                  <a:pt x="13041086" y="9686654"/>
                </a:lnTo>
                <a:lnTo>
                  <a:pt x="0" y="9686654"/>
                </a:lnTo>
                <a:lnTo>
                  <a:pt x="0" y="0"/>
                </a:lnTo>
                <a:close/>
              </a:path>
            </a:pathLst>
          </a:custGeom>
          <a:blipFill>
            <a:blip r:embed="rId3"/>
            <a:stretch>
              <a:fillRect l="0" t="0" r="0" b="0"/>
            </a:stretch>
          </a:blipFill>
        </p:spPr>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2599786" y="2588534"/>
            <a:ext cx="13088428" cy="4787904"/>
          </a:xfrm>
          <a:prstGeom prst="rect">
            <a:avLst/>
          </a:prstGeom>
        </p:spPr>
        <p:txBody>
          <a:bodyPr anchor="t" rtlCol="false" tIns="0" lIns="0" bIns="0" rIns="0">
            <a:spAutoFit/>
          </a:bodyPr>
          <a:lstStyle/>
          <a:p>
            <a:pPr algn="ctr">
              <a:lnSpc>
                <a:spcPts val="6250"/>
              </a:lnSpc>
            </a:pPr>
            <a:r>
              <a:rPr lang="en-US" sz="6250" u="sng">
                <a:solidFill>
                  <a:srgbClr val="C8102E"/>
                </a:solidFill>
                <a:latin typeface="Nourd Bold"/>
              </a:rPr>
              <a:t>Group/Partner Activity</a:t>
            </a:r>
          </a:p>
          <a:p>
            <a:pPr algn="ctr">
              <a:lnSpc>
                <a:spcPts val="6250"/>
              </a:lnSpc>
            </a:pPr>
          </a:p>
          <a:p>
            <a:pPr algn="ctr">
              <a:lnSpc>
                <a:spcPts val="6250"/>
              </a:lnSpc>
            </a:pPr>
            <a:r>
              <a:rPr lang="en-US" sz="6250">
                <a:solidFill>
                  <a:srgbClr val="000000"/>
                </a:solidFill>
                <a:latin typeface="Nourd"/>
              </a:rPr>
              <a:t>With your group/partner, try to complete the forms given to create an assessment plan based on information that you are aware of.</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2593624" y="164523"/>
            <a:ext cx="13100752" cy="9957953"/>
          </a:xfrm>
          <a:custGeom>
            <a:avLst/>
            <a:gdLst/>
            <a:ahLst/>
            <a:cxnLst/>
            <a:rect r="r" b="b" t="t" l="l"/>
            <a:pathLst>
              <a:path h="9957953" w="13100752">
                <a:moveTo>
                  <a:pt x="0" y="0"/>
                </a:moveTo>
                <a:lnTo>
                  <a:pt x="13100752" y="0"/>
                </a:lnTo>
                <a:lnTo>
                  <a:pt x="13100752" y="9957954"/>
                </a:lnTo>
                <a:lnTo>
                  <a:pt x="0" y="9957954"/>
                </a:lnTo>
                <a:lnTo>
                  <a:pt x="0" y="0"/>
                </a:lnTo>
                <a:close/>
              </a:path>
            </a:pathLst>
          </a:custGeom>
          <a:blipFill>
            <a:blip r:embed="rId3"/>
            <a:stretch>
              <a:fillRect l="0" t="0" r="0" b="0"/>
            </a:stretch>
          </a:blipFill>
        </p:spPr>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11654501" y="1028700"/>
            <a:ext cx="5604799" cy="2641261"/>
          </a:xfrm>
          <a:custGeom>
            <a:avLst/>
            <a:gdLst/>
            <a:ahLst/>
            <a:cxnLst/>
            <a:rect r="r" b="b" t="t" l="l"/>
            <a:pathLst>
              <a:path h="2641261" w="5604799">
                <a:moveTo>
                  <a:pt x="0" y="0"/>
                </a:moveTo>
                <a:lnTo>
                  <a:pt x="5604799" y="0"/>
                </a:lnTo>
                <a:lnTo>
                  <a:pt x="5604799" y="2641261"/>
                </a:lnTo>
                <a:lnTo>
                  <a:pt x="0" y="2641261"/>
                </a:lnTo>
                <a:lnTo>
                  <a:pt x="0" y="0"/>
                </a:lnTo>
                <a:close/>
              </a:path>
            </a:pathLst>
          </a:custGeom>
          <a:blipFill>
            <a:blip r:embed="rId3"/>
            <a:stretch>
              <a:fillRect l="0" t="0" r="0" b="0"/>
            </a:stretch>
          </a:blipFill>
        </p:spPr>
      </p:sp>
      <p:sp>
        <p:nvSpPr>
          <p:cNvPr name="Freeform 4" id="4"/>
          <p:cNvSpPr/>
          <p:nvPr/>
        </p:nvSpPr>
        <p:spPr>
          <a:xfrm flipH="false" flipV="false" rot="0">
            <a:off x="-264538" y="0"/>
            <a:ext cx="11549323" cy="11078456"/>
          </a:xfrm>
          <a:custGeom>
            <a:avLst/>
            <a:gdLst/>
            <a:ahLst/>
            <a:cxnLst/>
            <a:rect r="r" b="b" t="t" l="l"/>
            <a:pathLst>
              <a:path h="11078456" w="11549323">
                <a:moveTo>
                  <a:pt x="0" y="0"/>
                </a:moveTo>
                <a:lnTo>
                  <a:pt x="11549323" y="0"/>
                </a:lnTo>
                <a:lnTo>
                  <a:pt x="11549323" y="11078456"/>
                </a:lnTo>
                <a:lnTo>
                  <a:pt x="0" y="11078456"/>
                </a:lnTo>
                <a:lnTo>
                  <a:pt x="0" y="0"/>
                </a:lnTo>
                <a:close/>
              </a:path>
            </a:pathLst>
          </a:custGeom>
          <a:blipFill>
            <a:blip r:embed="rId4"/>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1185969" y="650331"/>
            <a:ext cx="14150576" cy="1380252"/>
          </a:xfrm>
          <a:prstGeom prst="rect">
            <a:avLst/>
          </a:prstGeom>
        </p:spPr>
        <p:txBody>
          <a:bodyPr anchor="t" rtlCol="false" tIns="0" lIns="0" bIns="0" rIns="0">
            <a:spAutoFit/>
          </a:bodyPr>
          <a:lstStyle/>
          <a:p>
            <a:pPr algn="l">
              <a:lnSpc>
                <a:spcPts val="10358"/>
              </a:lnSpc>
            </a:pPr>
            <a:r>
              <a:rPr lang="en-US" sz="10358">
                <a:solidFill>
                  <a:srgbClr val="C8102E"/>
                </a:solidFill>
                <a:latin typeface="Apricots"/>
              </a:rPr>
              <a:t>Introductions &amp; Your Role</a:t>
            </a:r>
          </a:p>
        </p:txBody>
      </p:sp>
      <p:sp>
        <p:nvSpPr>
          <p:cNvPr name="TextBox 4" id="4"/>
          <p:cNvSpPr txBox="true"/>
          <p:nvPr/>
        </p:nvSpPr>
        <p:spPr>
          <a:xfrm rot="0">
            <a:off x="1185969" y="2375225"/>
            <a:ext cx="15916063" cy="8125016"/>
          </a:xfrm>
          <a:prstGeom prst="rect">
            <a:avLst/>
          </a:prstGeom>
        </p:spPr>
        <p:txBody>
          <a:bodyPr anchor="t" rtlCol="false" tIns="0" lIns="0" bIns="0" rIns="0">
            <a:spAutoFit/>
          </a:bodyPr>
          <a:lstStyle/>
          <a:p>
            <a:pPr algn="l">
              <a:lnSpc>
                <a:spcPts val="5044"/>
              </a:lnSpc>
            </a:pPr>
            <a:r>
              <a:rPr lang="en-US" sz="5200">
                <a:solidFill>
                  <a:srgbClr val="000000"/>
                </a:solidFill>
                <a:latin typeface="Nourd Bold"/>
              </a:rPr>
              <a:t>Institutional Effectiveness / Assessment Team </a:t>
            </a:r>
          </a:p>
          <a:p>
            <a:pPr algn="l" marL="1273814" indent="-636907" lvl="1">
              <a:lnSpc>
                <a:spcPts val="5723"/>
              </a:lnSpc>
              <a:buFont typeface="Arial"/>
              <a:buChar char="•"/>
            </a:pPr>
            <a:r>
              <a:rPr lang="en-US" sz="5900">
                <a:solidFill>
                  <a:srgbClr val="000000"/>
                </a:solidFill>
                <a:latin typeface="Nourd"/>
              </a:rPr>
              <a:t>Kayla Waggoner </a:t>
            </a:r>
          </a:p>
          <a:p>
            <a:pPr algn="l" marL="1273814" indent="-636907" lvl="1">
              <a:lnSpc>
                <a:spcPts val="5723"/>
              </a:lnSpc>
              <a:buFont typeface="Arial"/>
              <a:buChar char="•"/>
            </a:pPr>
            <a:r>
              <a:rPr lang="en-US" sz="5900">
                <a:solidFill>
                  <a:srgbClr val="000000"/>
                </a:solidFill>
                <a:latin typeface="Nourd"/>
              </a:rPr>
              <a:t>Isabella Lujan</a:t>
            </a:r>
          </a:p>
          <a:p>
            <a:pPr algn="l" marL="1273814" indent="-636907" lvl="1">
              <a:lnSpc>
                <a:spcPts val="5723"/>
              </a:lnSpc>
              <a:buFont typeface="Arial"/>
              <a:buChar char="•"/>
            </a:pPr>
            <a:r>
              <a:rPr lang="en-US" sz="5900">
                <a:solidFill>
                  <a:srgbClr val="000000"/>
                </a:solidFill>
                <a:latin typeface="Nourd"/>
              </a:rPr>
              <a:t>April Aultman Becker</a:t>
            </a:r>
          </a:p>
          <a:p>
            <a:pPr algn="l">
              <a:lnSpc>
                <a:spcPts val="5723"/>
              </a:lnSpc>
            </a:pPr>
          </a:p>
          <a:p>
            <a:pPr algn="l">
              <a:lnSpc>
                <a:spcPts val="5044"/>
              </a:lnSpc>
            </a:pPr>
            <a:r>
              <a:rPr lang="en-US" sz="5200">
                <a:solidFill>
                  <a:srgbClr val="000000"/>
                </a:solidFill>
                <a:latin typeface="Nourd Bold"/>
              </a:rPr>
              <a:t>Administrative Assessment Coordinators</a:t>
            </a:r>
          </a:p>
          <a:p>
            <a:pPr algn="l" marL="1122688" indent="-561344" lvl="1">
              <a:lnSpc>
                <a:spcPts val="5044"/>
              </a:lnSpc>
              <a:buFont typeface="Arial"/>
              <a:buChar char="•"/>
            </a:pPr>
            <a:r>
              <a:rPr lang="en-US" sz="5200">
                <a:solidFill>
                  <a:srgbClr val="000000"/>
                </a:solidFill>
                <a:latin typeface="Nourd"/>
              </a:rPr>
              <a:t>Responsible for unit assessment plans</a:t>
            </a:r>
          </a:p>
          <a:p>
            <a:pPr algn="l" marL="1122688" indent="-561344" lvl="1">
              <a:lnSpc>
                <a:spcPts val="5044"/>
              </a:lnSpc>
              <a:buFont typeface="Arial"/>
              <a:buChar char="•"/>
            </a:pPr>
            <a:r>
              <a:rPr lang="en-US" sz="5200">
                <a:solidFill>
                  <a:srgbClr val="000000"/>
                </a:solidFill>
                <a:latin typeface="Nourd"/>
              </a:rPr>
              <a:t>Responsible for submitting results on assessment plans</a:t>
            </a:r>
          </a:p>
          <a:p>
            <a:pPr algn="l">
              <a:lnSpc>
                <a:spcPts val="5044"/>
              </a:lnSpc>
            </a:pPr>
          </a:p>
          <a:p>
            <a:pPr algn="ctr">
              <a:lnSpc>
                <a:spcPts val="5044"/>
              </a:lnSpc>
            </a:pPr>
            <a:r>
              <a:rPr lang="en-US" sz="5200">
                <a:solidFill>
                  <a:srgbClr val="00807F"/>
                </a:solidFill>
                <a:latin typeface="Nourd Bold"/>
              </a:rPr>
              <a:t>Excellence in assessment is</a:t>
            </a:r>
            <a:r>
              <a:rPr lang="en-US" sz="5200">
                <a:solidFill>
                  <a:srgbClr val="00807F"/>
                </a:solidFill>
                <a:latin typeface="Nourd Bold"/>
              </a:rPr>
              <a:t> a team effort.</a:t>
            </a:r>
          </a:p>
          <a:p>
            <a:pPr algn="l">
              <a:lnSpc>
                <a:spcPts val="5723"/>
              </a:lnSpc>
            </a:pP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hlinkClick r:id="rId3" tooltip="https://calendly.com/d/ckhf-47p-5tv/administrative-assessment-one-on-one"/>
          </p:cNvPr>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p:cNvSpPr/>
          <p:nvPr/>
        </p:nvSpPr>
        <p:spPr>
          <a:xfrm flipH="false" flipV="false" rot="0">
            <a:off x="1765636" y="2821426"/>
            <a:ext cx="6402273" cy="6309869"/>
          </a:xfrm>
          <a:custGeom>
            <a:avLst/>
            <a:gdLst/>
            <a:ahLst/>
            <a:cxnLst/>
            <a:rect r="r" b="b" t="t" l="l"/>
            <a:pathLst>
              <a:path h="6309869" w="6402273">
                <a:moveTo>
                  <a:pt x="0" y="0"/>
                </a:moveTo>
                <a:lnTo>
                  <a:pt x="6402273" y="0"/>
                </a:lnTo>
                <a:lnTo>
                  <a:pt x="6402273" y="6309869"/>
                </a:lnTo>
                <a:lnTo>
                  <a:pt x="0" y="6309869"/>
                </a:lnTo>
                <a:lnTo>
                  <a:pt x="0" y="0"/>
                </a:lnTo>
                <a:close/>
              </a:path>
            </a:pathLst>
          </a:custGeom>
          <a:blipFill>
            <a:blip r:embed="rId4"/>
            <a:stretch>
              <a:fillRect l="0" t="0" r="0" b="0"/>
            </a:stretch>
          </a:blipFill>
        </p:spPr>
      </p:sp>
      <p:sp>
        <p:nvSpPr>
          <p:cNvPr name="TextBox 4" id="4"/>
          <p:cNvSpPr txBox="true"/>
          <p:nvPr/>
        </p:nvSpPr>
        <p:spPr>
          <a:xfrm rot="0">
            <a:off x="3340533" y="427260"/>
            <a:ext cx="11606933" cy="1835785"/>
          </a:xfrm>
          <a:prstGeom prst="rect">
            <a:avLst/>
          </a:prstGeom>
        </p:spPr>
        <p:txBody>
          <a:bodyPr anchor="t" rtlCol="false" tIns="0" lIns="0" bIns="0" rIns="0">
            <a:spAutoFit/>
          </a:bodyPr>
          <a:lstStyle/>
          <a:p>
            <a:pPr algn="ctr">
              <a:lnSpc>
                <a:spcPts val="7069"/>
              </a:lnSpc>
            </a:pPr>
            <a:r>
              <a:rPr lang="en-US" sz="6999">
                <a:solidFill>
                  <a:srgbClr val="C8102E"/>
                </a:solidFill>
                <a:latin typeface="Nourd Bold"/>
              </a:rPr>
              <a:t>Register for Assessment One-on-Ones</a:t>
            </a:r>
          </a:p>
        </p:txBody>
      </p:sp>
      <p:sp>
        <p:nvSpPr>
          <p:cNvPr name="TextBox 5" id="5"/>
          <p:cNvSpPr txBox="true"/>
          <p:nvPr/>
        </p:nvSpPr>
        <p:spPr>
          <a:xfrm rot="0">
            <a:off x="9274504" y="3982460"/>
            <a:ext cx="7984796" cy="4064000"/>
          </a:xfrm>
          <a:prstGeom prst="rect">
            <a:avLst/>
          </a:prstGeom>
        </p:spPr>
        <p:txBody>
          <a:bodyPr anchor="t" rtlCol="false" tIns="0" lIns="0" bIns="0" rIns="0">
            <a:spAutoFit/>
          </a:bodyPr>
          <a:lstStyle/>
          <a:p>
            <a:pPr algn="l">
              <a:lnSpc>
                <a:spcPts val="3999"/>
              </a:lnSpc>
            </a:pPr>
            <a:r>
              <a:rPr lang="en-US" sz="3999">
                <a:solidFill>
                  <a:srgbClr val="000000"/>
                </a:solidFill>
                <a:latin typeface="Nourd"/>
              </a:rPr>
              <a:t>In these meetings we will: </a:t>
            </a:r>
          </a:p>
          <a:p>
            <a:pPr algn="l" marL="863599" indent="-431800" lvl="1">
              <a:lnSpc>
                <a:spcPts val="3999"/>
              </a:lnSpc>
              <a:buFont typeface="Arial"/>
              <a:buChar char="•"/>
            </a:pPr>
            <a:r>
              <a:rPr lang="en-US" sz="3999">
                <a:solidFill>
                  <a:srgbClr val="000000"/>
                </a:solidFill>
                <a:latin typeface="Nourd"/>
              </a:rPr>
              <a:t>Finalize outcome statements,</a:t>
            </a:r>
          </a:p>
          <a:p>
            <a:pPr algn="l" marL="863599" indent="-431800" lvl="1">
              <a:lnSpc>
                <a:spcPts val="3999"/>
              </a:lnSpc>
              <a:buFont typeface="Arial"/>
              <a:buChar char="•"/>
            </a:pPr>
            <a:r>
              <a:rPr lang="en-US" sz="3999">
                <a:solidFill>
                  <a:srgbClr val="000000"/>
                </a:solidFill>
                <a:latin typeface="Nourd"/>
              </a:rPr>
              <a:t>Determine appropriate measures, targets, and anticipated results,</a:t>
            </a:r>
          </a:p>
          <a:p>
            <a:pPr algn="l" marL="863599" indent="-431800" lvl="1">
              <a:lnSpc>
                <a:spcPts val="3999"/>
              </a:lnSpc>
              <a:buFont typeface="Arial"/>
              <a:buChar char="•"/>
            </a:pPr>
            <a:r>
              <a:rPr lang="en-US" sz="3999">
                <a:solidFill>
                  <a:srgbClr val="000000"/>
                </a:solidFill>
                <a:latin typeface="Nourd"/>
              </a:rPr>
              <a:t>Have an idea of where your unit is heading toward inn this next assessment cycle. </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953215" y="1160911"/>
            <a:ext cx="16381570" cy="2197246"/>
          </a:xfrm>
          <a:prstGeom prst="rect">
            <a:avLst/>
          </a:prstGeom>
        </p:spPr>
        <p:txBody>
          <a:bodyPr anchor="t" rtlCol="false" tIns="0" lIns="0" bIns="0" rIns="0">
            <a:spAutoFit/>
          </a:bodyPr>
          <a:lstStyle/>
          <a:p>
            <a:pPr algn="ctr">
              <a:lnSpc>
                <a:spcPts val="15252"/>
              </a:lnSpc>
            </a:pPr>
            <a:r>
              <a:rPr lang="en-US" sz="19065" spc="743">
                <a:solidFill>
                  <a:srgbClr val="C8102E"/>
                </a:solidFill>
                <a:latin typeface="Apricots"/>
              </a:rPr>
              <a:t>Save the Date!</a:t>
            </a:r>
          </a:p>
        </p:txBody>
      </p:sp>
      <p:sp>
        <p:nvSpPr>
          <p:cNvPr name="TextBox 4" id="4"/>
          <p:cNvSpPr txBox="true"/>
          <p:nvPr/>
        </p:nvSpPr>
        <p:spPr>
          <a:xfrm rot="0">
            <a:off x="1750885" y="4021004"/>
            <a:ext cx="14786230" cy="3700083"/>
          </a:xfrm>
          <a:prstGeom prst="rect">
            <a:avLst/>
          </a:prstGeom>
        </p:spPr>
        <p:txBody>
          <a:bodyPr anchor="t" rtlCol="false" tIns="0" lIns="0" bIns="0" rIns="0">
            <a:spAutoFit/>
          </a:bodyPr>
          <a:lstStyle/>
          <a:p>
            <a:pPr algn="ctr">
              <a:lnSpc>
                <a:spcPts val="9609"/>
              </a:lnSpc>
            </a:pPr>
            <a:r>
              <a:rPr lang="en-US" sz="9609">
                <a:solidFill>
                  <a:srgbClr val="000000"/>
                </a:solidFill>
                <a:latin typeface="Nourd Bold"/>
              </a:rPr>
              <a:t>Tuesday, June 25, 2024</a:t>
            </a:r>
          </a:p>
          <a:p>
            <a:pPr algn="ctr">
              <a:lnSpc>
                <a:spcPts val="9609"/>
              </a:lnSpc>
            </a:pPr>
            <a:r>
              <a:rPr lang="en-US" sz="9609">
                <a:solidFill>
                  <a:srgbClr val="000000"/>
                </a:solidFill>
                <a:latin typeface="Nourd Bold"/>
              </a:rPr>
              <a:t>2:00 to 3:30 pm</a:t>
            </a:r>
          </a:p>
          <a:p>
            <a:pPr algn="ctr">
              <a:lnSpc>
                <a:spcPts val="9609"/>
              </a:lnSpc>
            </a:pPr>
            <a:r>
              <a:rPr lang="en-US" sz="9609">
                <a:solidFill>
                  <a:srgbClr val="000000"/>
                </a:solidFill>
                <a:latin typeface="Nourd Bold"/>
              </a:rPr>
              <a:t>Virtual Session</a:t>
            </a:r>
          </a:p>
        </p:txBody>
      </p:sp>
    </p:spTree>
  </p:cSld>
  <p:clrMapOvr>
    <a:masterClrMapping/>
  </p:clrMapOvr>
</p:sld>
</file>

<file path=ppt/slides/slide5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104900"/>
            <a:ext cx="5897168" cy="530225"/>
          </a:xfrm>
          <a:prstGeom prst="rect">
            <a:avLst/>
          </a:prstGeom>
        </p:spPr>
        <p:txBody>
          <a:bodyPr anchor="t" rtlCol="false" tIns="0" lIns="0" bIns="0" rIns="0">
            <a:spAutoFit/>
          </a:bodyPr>
          <a:lstStyle/>
          <a:p>
            <a:pPr algn="l">
              <a:lnSpc>
                <a:spcPts val="3999"/>
              </a:lnSpc>
            </a:pPr>
            <a:r>
              <a:rPr lang="en-US" sz="3999">
                <a:solidFill>
                  <a:srgbClr val="000000"/>
                </a:solidFill>
                <a:latin typeface="Nourd Bold"/>
              </a:rPr>
              <a:t>References</a:t>
            </a:r>
          </a:p>
        </p:txBody>
      </p:sp>
      <p:sp>
        <p:nvSpPr>
          <p:cNvPr name="TextBox 3" id="3"/>
          <p:cNvSpPr txBox="true"/>
          <p:nvPr/>
        </p:nvSpPr>
        <p:spPr>
          <a:xfrm rot="0">
            <a:off x="1028700" y="1682750"/>
            <a:ext cx="14445220" cy="826896"/>
          </a:xfrm>
          <a:prstGeom prst="rect">
            <a:avLst/>
          </a:prstGeom>
        </p:spPr>
        <p:txBody>
          <a:bodyPr anchor="t" rtlCol="false" tIns="0" lIns="0" bIns="0" rIns="0">
            <a:spAutoFit/>
          </a:bodyPr>
          <a:lstStyle/>
          <a:p>
            <a:pPr algn="l">
              <a:lnSpc>
                <a:spcPts val="3103"/>
              </a:lnSpc>
            </a:pPr>
            <a:r>
              <a:rPr lang="en-US" sz="3199">
                <a:solidFill>
                  <a:srgbClr val="000000"/>
                </a:solidFill>
                <a:latin typeface="Rubik"/>
              </a:rPr>
              <a:t>AALHE. (2020). Foundational statement #1: What is assessment in higher education?. https://www.aalhe.org/foundational-statement-1</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a:hlinkClick r:id="rId5" tooltip="https://wall.sli.do/event/4RLiowjKvWVM2dPy9WFmM3?section=61cb222d-4f6f-4a55-b7cd-dda518b5c5c0"/>
          </p:cNvPr>
          <p:cNvSpPr/>
          <p:nvPr/>
        </p:nvSpPr>
        <p:spPr>
          <a:xfrm flipH="false" flipV="false" rot="0">
            <a:off x="5902793" y="1178543"/>
            <a:ext cx="6482415" cy="6482415"/>
          </a:xfrm>
          <a:custGeom>
            <a:avLst/>
            <a:gdLst/>
            <a:ahLst/>
            <a:cxnLst/>
            <a:rect r="r" b="b" t="t" l="l"/>
            <a:pathLst>
              <a:path h="6482415" w="6482415">
                <a:moveTo>
                  <a:pt x="0" y="0"/>
                </a:moveTo>
                <a:lnTo>
                  <a:pt x="6482414" y="0"/>
                </a:lnTo>
                <a:lnTo>
                  <a:pt x="6482414" y="6482415"/>
                </a:lnTo>
                <a:lnTo>
                  <a:pt x="0" y="64824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93466" y="8277519"/>
            <a:ext cx="17501069" cy="1289050"/>
          </a:xfrm>
          <a:prstGeom prst="rect">
            <a:avLst/>
          </a:prstGeom>
        </p:spPr>
        <p:txBody>
          <a:bodyPr anchor="t" rtlCol="false" tIns="0" lIns="0" bIns="0" rIns="0">
            <a:spAutoFit/>
          </a:bodyPr>
          <a:lstStyle/>
          <a:p>
            <a:pPr algn="ctr">
              <a:lnSpc>
                <a:spcPts val="5000"/>
              </a:lnSpc>
            </a:pPr>
            <a:r>
              <a:rPr lang="en-US" sz="5000">
                <a:solidFill>
                  <a:srgbClr val="000000"/>
                </a:solidFill>
                <a:latin typeface="Nourd Bold"/>
              </a:rPr>
              <a:t>Let’s measure our growth.</a:t>
            </a:r>
          </a:p>
          <a:p>
            <a:pPr algn="ctr">
              <a:lnSpc>
                <a:spcPts val="5000"/>
              </a:lnSpc>
            </a:pPr>
            <a:r>
              <a:rPr lang="en-US" sz="5000">
                <a:solidFill>
                  <a:srgbClr val="000000"/>
                </a:solidFill>
                <a:latin typeface="Nourd Bold"/>
              </a:rPr>
              <a:t>How comfortable are with assessments?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Freeform 3" id="3">
            <a:hlinkClick r:id="rId5" tooltip="https://wall.sli.do/event/4RLiowjKvWVM2dPy9WFmM3?section=61cb222d-4f6f-4a55-b7cd-dda518b5c5c0"/>
          </p:cNvPr>
          <p:cNvSpPr/>
          <p:nvPr/>
        </p:nvSpPr>
        <p:spPr>
          <a:xfrm flipH="false" flipV="false" rot="0">
            <a:off x="5902793" y="1178543"/>
            <a:ext cx="6482415" cy="6482415"/>
          </a:xfrm>
          <a:custGeom>
            <a:avLst/>
            <a:gdLst/>
            <a:ahLst/>
            <a:cxnLst/>
            <a:rect r="r" b="b" t="t" l="l"/>
            <a:pathLst>
              <a:path h="6482415" w="6482415">
                <a:moveTo>
                  <a:pt x="0" y="0"/>
                </a:moveTo>
                <a:lnTo>
                  <a:pt x="6482414" y="0"/>
                </a:lnTo>
                <a:lnTo>
                  <a:pt x="6482414" y="6482415"/>
                </a:lnTo>
                <a:lnTo>
                  <a:pt x="0" y="64824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93466" y="8277519"/>
            <a:ext cx="17501069" cy="1289050"/>
          </a:xfrm>
          <a:prstGeom prst="rect">
            <a:avLst/>
          </a:prstGeom>
        </p:spPr>
        <p:txBody>
          <a:bodyPr anchor="t" rtlCol="false" tIns="0" lIns="0" bIns="0" rIns="0">
            <a:spAutoFit/>
          </a:bodyPr>
          <a:lstStyle/>
          <a:p>
            <a:pPr algn="ctr">
              <a:lnSpc>
                <a:spcPts val="5000"/>
              </a:lnSpc>
            </a:pPr>
            <a:r>
              <a:rPr lang="en-US" sz="5000">
                <a:solidFill>
                  <a:srgbClr val="00807F"/>
                </a:solidFill>
                <a:latin typeface="Nourd Bold"/>
              </a:rPr>
              <a:t>Your turn!</a:t>
            </a:r>
          </a:p>
          <a:p>
            <a:pPr algn="ctr">
              <a:lnSpc>
                <a:spcPts val="5000"/>
              </a:lnSpc>
            </a:pPr>
            <a:r>
              <a:rPr lang="en-US" sz="5000">
                <a:solidFill>
                  <a:srgbClr val="000000"/>
                </a:solidFill>
                <a:latin typeface="Nourd Bold"/>
              </a:rPr>
              <a:t>Define “assessment” in your own words.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2831564" y="2516015"/>
            <a:ext cx="12624871" cy="2132923"/>
          </a:xfrm>
          <a:prstGeom prst="rect">
            <a:avLst/>
          </a:prstGeom>
        </p:spPr>
        <p:txBody>
          <a:bodyPr anchor="t" rtlCol="false" tIns="0" lIns="0" bIns="0" rIns="0">
            <a:spAutoFit/>
          </a:bodyPr>
          <a:lstStyle/>
          <a:p>
            <a:pPr algn="ctr">
              <a:lnSpc>
                <a:spcPts val="8251"/>
              </a:lnSpc>
            </a:pPr>
            <a:r>
              <a:rPr lang="en-US" sz="8251">
                <a:solidFill>
                  <a:srgbClr val="000000"/>
                </a:solidFill>
                <a:latin typeface="Nourd Bold"/>
              </a:rPr>
              <a:t>What is a formal assessment? </a:t>
            </a:r>
          </a:p>
        </p:txBody>
      </p:sp>
      <p:sp>
        <p:nvSpPr>
          <p:cNvPr name="Freeform 4" id="4"/>
          <p:cNvSpPr/>
          <p:nvPr/>
        </p:nvSpPr>
        <p:spPr>
          <a:xfrm flipH="false" flipV="false" rot="8473615">
            <a:off x="13701670" y="1072380"/>
            <a:ext cx="1152207" cy="2329829"/>
          </a:xfrm>
          <a:custGeom>
            <a:avLst/>
            <a:gdLst/>
            <a:ahLst/>
            <a:cxnLst/>
            <a:rect r="r" b="b" t="t" l="l"/>
            <a:pathLst>
              <a:path h="2329829" w="1152207">
                <a:moveTo>
                  <a:pt x="0" y="0"/>
                </a:moveTo>
                <a:lnTo>
                  <a:pt x="1152207" y="0"/>
                </a:lnTo>
                <a:lnTo>
                  <a:pt x="1152207" y="2329829"/>
                </a:lnTo>
                <a:lnTo>
                  <a:pt x="0" y="23298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921390" y="4763239"/>
            <a:ext cx="14445220" cy="2833496"/>
          </a:xfrm>
          <a:prstGeom prst="rect">
            <a:avLst/>
          </a:prstGeom>
        </p:spPr>
        <p:txBody>
          <a:bodyPr anchor="t" rtlCol="false" tIns="0" lIns="0" bIns="0" rIns="0">
            <a:spAutoFit/>
          </a:bodyPr>
          <a:lstStyle/>
          <a:p>
            <a:pPr algn="ctr">
              <a:lnSpc>
                <a:spcPts val="5528"/>
              </a:lnSpc>
            </a:pPr>
            <a:r>
              <a:rPr lang="en-US" sz="5699">
                <a:solidFill>
                  <a:srgbClr val="000000"/>
                </a:solidFill>
                <a:latin typeface="Rubik"/>
              </a:rPr>
              <a:t>“Assessment is the process of collecting and analyzing information to determine if progress is being made toward a desired end” (AALHE, 2020).</a:t>
            </a:r>
          </a:p>
        </p:txBody>
      </p:sp>
      <p:sp>
        <p:nvSpPr>
          <p:cNvPr name="TextBox 6" id="6"/>
          <p:cNvSpPr txBox="true"/>
          <p:nvPr/>
        </p:nvSpPr>
        <p:spPr>
          <a:xfrm rot="0">
            <a:off x="240768" y="9801240"/>
            <a:ext cx="14445220" cy="292864"/>
          </a:xfrm>
          <a:prstGeom prst="rect">
            <a:avLst/>
          </a:prstGeom>
        </p:spPr>
        <p:txBody>
          <a:bodyPr anchor="t" rtlCol="false" tIns="0" lIns="0" bIns="0" rIns="0">
            <a:spAutoFit/>
          </a:bodyPr>
          <a:lstStyle/>
          <a:p>
            <a:pPr algn="l">
              <a:lnSpc>
                <a:spcPts val="2134"/>
              </a:lnSpc>
            </a:pPr>
            <a:r>
              <a:rPr lang="en-US" sz="2200">
                <a:solidFill>
                  <a:srgbClr val="000000"/>
                </a:solidFill>
                <a:latin typeface="Rubik"/>
              </a:rPr>
              <a:t>Review of Assessment Workshop #1</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6000"/>
            </a:blip>
            <a:stretch>
              <a:fillRect l="0" t="-38888" r="0" b="-38888"/>
            </a:stretch>
          </a:blipFill>
        </p:spPr>
      </p:sp>
      <p:sp>
        <p:nvSpPr>
          <p:cNvPr name="TextBox 3" id="3"/>
          <p:cNvSpPr txBox="true"/>
          <p:nvPr/>
        </p:nvSpPr>
        <p:spPr>
          <a:xfrm rot="0">
            <a:off x="2831564" y="2516015"/>
            <a:ext cx="12624871" cy="2132923"/>
          </a:xfrm>
          <a:prstGeom prst="rect">
            <a:avLst/>
          </a:prstGeom>
        </p:spPr>
        <p:txBody>
          <a:bodyPr anchor="t" rtlCol="false" tIns="0" lIns="0" bIns="0" rIns="0">
            <a:spAutoFit/>
          </a:bodyPr>
          <a:lstStyle/>
          <a:p>
            <a:pPr algn="ctr">
              <a:lnSpc>
                <a:spcPts val="8251"/>
              </a:lnSpc>
            </a:pPr>
            <a:r>
              <a:rPr lang="en-US" sz="8251">
                <a:solidFill>
                  <a:srgbClr val="000000"/>
                </a:solidFill>
                <a:latin typeface="Nourd Bold"/>
              </a:rPr>
              <a:t>What is a formal assessment? </a:t>
            </a:r>
          </a:p>
        </p:txBody>
      </p:sp>
      <p:sp>
        <p:nvSpPr>
          <p:cNvPr name="Freeform 4" id="4"/>
          <p:cNvSpPr/>
          <p:nvPr/>
        </p:nvSpPr>
        <p:spPr>
          <a:xfrm flipH="false" flipV="false" rot="8473615">
            <a:off x="13701670" y="1072380"/>
            <a:ext cx="1152207" cy="2329829"/>
          </a:xfrm>
          <a:custGeom>
            <a:avLst/>
            <a:gdLst/>
            <a:ahLst/>
            <a:cxnLst/>
            <a:rect r="r" b="b" t="t" l="l"/>
            <a:pathLst>
              <a:path h="2329829" w="1152207">
                <a:moveTo>
                  <a:pt x="0" y="0"/>
                </a:moveTo>
                <a:lnTo>
                  <a:pt x="1152207" y="0"/>
                </a:lnTo>
                <a:lnTo>
                  <a:pt x="1152207" y="2329829"/>
                </a:lnTo>
                <a:lnTo>
                  <a:pt x="0" y="23298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921390" y="4763239"/>
            <a:ext cx="14445220" cy="2833496"/>
          </a:xfrm>
          <a:prstGeom prst="rect">
            <a:avLst/>
          </a:prstGeom>
        </p:spPr>
        <p:txBody>
          <a:bodyPr anchor="t" rtlCol="false" tIns="0" lIns="0" bIns="0" rIns="0">
            <a:spAutoFit/>
          </a:bodyPr>
          <a:lstStyle/>
          <a:p>
            <a:pPr algn="ctr">
              <a:lnSpc>
                <a:spcPts val="5528"/>
              </a:lnSpc>
            </a:pPr>
            <a:r>
              <a:rPr lang="en-US" sz="5699">
                <a:solidFill>
                  <a:srgbClr val="000000"/>
                </a:solidFill>
                <a:latin typeface="Rubik"/>
              </a:rPr>
              <a:t>“Assessment is the </a:t>
            </a:r>
            <a:r>
              <a:rPr lang="en-US" sz="5699" u="sng">
                <a:solidFill>
                  <a:srgbClr val="000000"/>
                </a:solidFill>
                <a:latin typeface="Rubik"/>
              </a:rPr>
              <a:t>process </a:t>
            </a:r>
            <a:r>
              <a:rPr lang="en-US" sz="5699">
                <a:solidFill>
                  <a:srgbClr val="000000"/>
                </a:solidFill>
                <a:latin typeface="Rubik"/>
              </a:rPr>
              <a:t>of </a:t>
            </a:r>
            <a:r>
              <a:rPr lang="en-US" sz="5699">
                <a:solidFill>
                  <a:srgbClr val="C8102E"/>
                </a:solidFill>
                <a:latin typeface="Rubik"/>
              </a:rPr>
              <a:t>collecting and analyzing information</a:t>
            </a:r>
            <a:r>
              <a:rPr lang="en-US" sz="5699">
                <a:solidFill>
                  <a:srgbClr val="000000"/>
                </a:solidFill>
                <a:latin typeface="Rubik"/>
              </a:rPr>
              <a:t> to determine if </a:t>
            </a:r>
            <a:r>
              <a:rPr lang="en-US" sz="5699">
                <a:solidFill>
                  <a:srgbClr val="C8102E"/>
                </a:solidFill>
                <a:latin typeface="Rubik"/>
              </a:rPr>
              <a:t>progress</a:t>
            </a:r>
            <a:r>
              <a:rPr lang="en-US" sz="5699">
                <a:solidFill>
                  <a:srgbClr val="000000"/>
                </a:solidFill>
                <a:latin typeface="Rubik"/>
              </a:rPr>
              <a:t> is being made toward a </a:t>
            </a:r>
            <a:r>
              <a:rPr lang="en-US" sz="5699">
                <a:solidFill>
                  <a:srgbClr val="C8102E"/>
                </a:solidFill>
                <a:latin typeface="Rubik"/>
              </a:rPr>
              <a:t>desired end</a:t>
            </a:r>
            <a:r>
              <a:rPr lang="en-US" sz="5699">
                <a:solidFill>
                  <a:srgbClr val="000000"/>
                </a:solidFill>
                <a:latin typeface="Rubik"/>
              </a:rPr>
              <a:t>” (AALHE, 2020).</a:t>
            </a:r>
          </a:p>
        </p:txBody>
      </p:sp>
      <p:sp>
        <p:nvSpPr>
          <p:cNvPr name="TextBox 6" id="6"/>
          <p:cNvSpPr txBox="true"/>
          <p:nvPr/>
        </p:nvSpPr>
        <p:spPr>
          <a:xfrm rot="0">
            <a:off x="240768" y="9801240"/>
            <a:ext cx="14445220" cy="292864"/>
          </a:xfrm>
          <a:prstGeom prst="rect">
            <a:avLst/>
          </a:prstGeom>
        </p:spPr>
        <p:txBody>
          <a:bodyPr anchor="t" rtlCol="false" tIns="0" lIns="0" bIns="0" rIns="0">
            <a:spAutoFit/>
          </a:bodyPr>
          <a:lstStyle/>
          <a:p>
            <a:pPr algn="l">
              <a:lnSpc>
                <a:spcPts val="2134"/>
              </a:lnSpc>
            </a:pPr>
            <a:r>
              <a:rPr lang="en-US" sz="2200">
                <a:solidFill>
                  <a:srgbClr val="000000"/>
                </a:solidFill>
                <a:latin typeface="Rubik"/>
              </a:rPr>
              <a:t>Review of Assessment Workshop #1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DAGErMSXaFY</dc:identifier>
  <dcterms:modified xsi:type="dcterms:W3CDTF">2011-08-01T06:04:30Z</dcterms:modified>
  <cp:revision>1</cp:revision>
  <dc:title>Assessment Workshop Series #2</dc:title>
</cp:coreProperties>
</file>