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4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8288000" cy="10287000"/>
  <p:notesSz cx="6858000" cy="9144000"/>
  <p:embeddedFontLst>
    <p:embeddedFont>
      <p:font typeface="Nourd Bold" charset="1" panose="00000800000000000000"/>
      <p:regular r:id="rId39"/>
    </p:embeddedFont>
    <p:embeddedFont>
      <p:font typeface="Rubik" charset="1" panose="00000000000000000000"/>
      <p:regular r:id="rId40"/>
    </p:embeddedFont>
    <p:embeddedFont>
      <p:font typeface="Apricots" charset="1" panose="00000000000000000000"/>
      <p:regular r:id="rId41"/>
    </p:embeddedFont>
    <p:embeddedFont>
      <p:font typeface="Nourd" charset="1" panose="00000500000000000000"/>
      <p:regular r:id="rId42"/>
    </p:embeddedFont>
    <p:embeddedFont>
      <p:font typeface="Rubik Bold" charset="1" panose="00000800000000000000"/>
      <p:regular r:id="rId43"/>
    </p:embeddedFont>
    <p:embeddedFont>
      <p:font typeface="Canva Sans Bold" charset="1" panose="020B0803030501040103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notesMasters/notesMaster1.xml" Type="http://schemas.openxmlformats.org/officeDocument/2006/relationships/notesMaster"/><Relationship Id="rId46" Target="theme/theme2.xml" Type="http://schemas.openxmlformats.org/officeDocument/2006/relationships/theme"/><Relationship Id="rId47" Target="notesSlides/notesSlide1.xml" Type="http://schemas.openxmlformats.org/officeDocument/2006/relationships/notesSlid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2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https://outlook.office.com/bookwithme/user/2b582531f6bc47c5a23637c761b5dd2f@sulross.edu/meetingtype/ExEWZ9lSQkmbgwYEXQIG4A2?bookingcode=86e7701d-f246-4a8d-8279-8a7c4a3aa703&amp;anonymous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https://wall.sli.do/event/fYe5YzBAFLY8VQFCqfUiie?section=ae53fbea-3310-4ce8-a457-bd4f2c847c58" TargetMode="External" Type="http://schemas.openxmlformats.org/officeDocument/2006/relationships/hyperlink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7.png" Type="http://schemas.openxmlformats.org/officeDocument/2006/relationships/image"/><Relationship Id="rId4" Target="https://calendly.com/d/ckhf-47p-5tv/administrative-assessment-one-on-one" TargetMode="External" Type="http://schemas.openxmlformats.org/officeDocument/2006/relationships/hyperlink"/><Relationship Id="rId5" Target="../media/image24.pn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https://wall.sli.do/event/4RLiowjKvWVM2dPy9WFmM3?section=61cb222d-4f6f-4a55-b7cd-dda518b5c5c0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61196" y="8164057"/>
            <a:ext cx="3508246" cy="657796"/>
          </a:xfrm>
          <a:custGeom>
            <a:avLst/>
            <a:gdLst/>
            <a:ahLst/>
            <a:cxnLst/>
            <a:rect r="r" b="b" t="t" l="l"/>
            <a:pathLst>
              <a:path h="657796" w="3508246">
                <a:moveTo>
                  <a:pt x="0" y="0"/>
                </a:moveTo>
                <a:lnTo>
                  <a:pt x="3508246" y="0"/>
                </a:lnTo>
                <a:lnTo>
                  <a:pt x="3508246" y="657796"/>
                </a:lnTo>
                <a:lnTo>
                  <a:pt x="0" y="657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2858542"/>
            <a:ext cx="6773237" cy="5078763"/>
            <a:chOff x="0" y="0"/>
            <a:chExt cx="9030983" cy="677168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42875"/>
              <a:ext cx="9030983" cy="5191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501"/>
                </a:lnSpc>
              </a:pPr>
              <a:r>
                <a:rPr lang="en-US" sz="7501">
                  <a:solidFill>
                    <a:srgbClr val="000000"/>
                  </a:solidFill>
                  <a:latin typeface="Nourd Bold"/>
                </a:rPr>
                <a:t>Quality &amp; Efficiency in Student Success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5257843"/>
              <a:ext cx="8441057" cy="15138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19"/>
                </a:lnSpc>
              </a:pPr>
              <a:r>
                <a:rPr lang="en-US" sz="3299">
                  <a:solidFill>
                    <a:srgbClr val="000000"/>
                  </a:solidFill>
                  <a:latin typeface="Rubik"/>
                </a:rPr>
                <a:t>Assessment Excellence @ SRSU Workshop Series #3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8473615">
            <a:off x="7074469" y="2402342"/>
            <a:ext cx="666165" cy="1347025"/>
          </a:xfrm>
          <a:custGeom>
            <a:avLst/>
            <a:gdLst/>
            <a:ahLst/>
            <a:cxnLst/>
            <a:rect r="r" b="b" t="t" l="l"/>
            <a:pathLst>
              <a:path h="1347025" w="666165">
                <a:moveTo>
                  <a:pt x="0" y="0"/>
                </a:moveTo>
                <a:lnTo>
                  <a:pt x="666166" y="0"/>
                </a:lnTo>
                <a:lnTo>
                  <a:pt x="666166" y="1347026"/>
                </a:lnTo>
                <a:lnTo>
                  <a:pt x="0" y="13470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18803" y="1150887"/>
            <a:ext cx="3953165" cy="989938"/>
          </a:xfrm>
          <a:custGeom>
            <a:avLst/>
            <a:gdLst/>
            <a:ahLst/>
            <a:cxnLst/>
            <a:rect r="r" b="b" t="t" l="l"/>
            <a:pathLst>
              <a:path h="989938" w="3953165">
                <a:moveTo>
                  <a:pt x="0" y="0"/>
                </a:moveTo>
                <a:lnTo>
                  <a:pt x="3953165" y="0"/>
                </a:lnTo>
                <a:lnTo>
                  <a:pt x="3953165" y="989938"/>
                </a:lnTo>
                <a:lnTo>
                  <a:pt x="0" y="9899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641463" y="1666260"/>
            <a:ext cx="10423033" cy="6954479"/>
          </a:xfrm>
          <a:custGeom>
            <a:avLst/>
            <a:gdLst/>
            <a:ahLst/>
            <a:cxnLst/>
            <a:rect r="r" b="b" t="t" l="l"/>
            <a:pathLst>
              <a:path h="6954479" w="10423033">
                <a:moveTo>
                  <a:pt x="0" y="0"/>
                </a:moveTo>
                <a:lnTo>
                  <a:pt x="10423033" y="0"/>
                </a:lnTo>
                <a:lnTo>
                  <a:pt x="10423033" y="6954480"/>
                </a:lnTo>
                <a:lnTo>
                  <a:pt x="0" y="69544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79970" y="219682"/>
            <a:ext cx="9622656" cy="9405603"/>
          </a:xfrm>
          <a:custGeom>
            <a:avLst/>
            <a:gdLst/>
            <a:ahLst/>
            <a:cxnLst/>
            <a:rect r="r" b="b" t="t" l="l"/>
            <a:pathLst>
              <a:path h="9405603" w="9622656">
                <a:moveTo>
                  <a:pt x="0" y="0"/>
                </a:moveTo>
                <a:lnTo>
                  <a:pt x="9622655" y="0"/>
                </a:lnTo>
                <a:lnTo>
                  <a:pt x="9622655" y="9405603"/>
                </a:lnTo>
                <a:lnTo>
                  <a:pt x="0" y="94056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738380" y="4287925"/>
            <a:ext cx="4105834" cy="1335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3465">
                <a:solidFill>
                  <a:srgbClr val="C8102E"/>
                </a:solidFill>
                <a:latin typeface="Nourd Bold"/>
              </a:rPr>
              <a:t>Cycle of Continual Improvement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33483" y="82845"/>
            <a:ext cx="7621034" cy="10121310"/>
          </a:xfrm>
          <a:custGeom>
            <a:avLst/>
            <a:gdLst/>
            <a:ahLst/>
            <a:cxnLst/>
            <a:rect r="r" b="b" t="t" l="l"/>
            <a:pathLst>
              <a:path h="10121310" w="7621034">
                <a:moveTo>
                  <a:pt x="0" y="0"/>
                </a:moveTo>
                <a:lnTo>
                  <a:pt x="7621034" y="0"/>
                </a:lnTo>
                <a:lnTo>
                  <a:pt x="7621034" y="10121310"/>
                </a:lnTo>
                <a:lnTo>
                  <a:pt x="0" y="101213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5400000">
            <a:off x="1268145" y="2693040"/>
            <a:ext cx="1934192" cy="1934192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807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241300"/>
              <a:ext cx="7112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34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320525" y="474345"/>
            <a:ext cx="15646950" cy="554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4199">
                <a:solidFill>
                  <a:srgbClr val="C8102E"/>
                </a:solidFill>
                <a:latin typeface="Nourd Bold"/>
              </a:rPr>
              <a:t>The Inquiry-based Praxis Guide to Assessment Planning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884341" y="1319135"/>
            <a:ext cx="9737034" cy="962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26"/>
              </a:lnSpc>
            </a:pPr>
            <a:r>
              <a:rPr lang="en-US" sz="3899">
                <a:solidFill>
                  <a:srgbClr val="000000"/>
                </a:solidFill>
                <a:latin typeface="Rubik Bold"/>
              </a:rPr>
              <a:t>PART ONE</a:t>
            </a:r>
          </a:p>
          <a:p>
            <a:pPr algn="ctr">
              <a:lnSpc>
                <a:spcPts val="3626"/>
              </a:lnSpc>
            </a:pPr>
            <a:r>
              <a:rPr lang="en-US" sz="3899">
                <a:solidFill>
                  <a:srgbClr val="000000"/>
                </a:solidFill>
                <a:latin typeface="Rubik"/>
              </a:rPr>
              <a:t>Queries: Guideposts of Our Work </a:t>
            </a:r>
          </a:p>
        </p:txBody>
      </p:sp>
      <p:grpSp>
        <p:nvGrpSpPr>
          <p:cNvPr name="Group 8" id="8"/>
          <p:cNvGrpSpPr/>
          <p:nvPr/>
        </p:nvGrpSpPr>
        <p:grpSpPr>
          <a:xfrm rot="5400000">
            <a:off x="1268145" y="4971765"/>
            <a:ext cx="1934192" cy="1934192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807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241300"/>
              <a:ext cx="7112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34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5400000">
            <a:off x="1268145" y="7250490"/>
            <a:ext cx="1934192" cy="1934192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807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241300"/>
              <a:ext cx="7112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34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6519927" y="2664139"/>
            <a:ext cx="9717643" cy="1944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Determine what broad questions you need to address in the course of the assessment plan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Consider issues of learning and development, efficacy, process delivery, impact, and meaning making 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Establish what success might look like in your context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690850" y="3236281"/>
            <a:ext cx="2720721" cy="876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>
                <a:solidFill>
                  <a:srgbClr val="C8102E"/>
                </a:solidFill>
                <a:latin typeface="Nourd Bold"/>
              </a:rPr>
              <a:t>Establish Queries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690850" y="5533731"/>
            <a:ext cx="2720721" cy="876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>
                <a:solidFill>
                  <a:srgbClr val="C8102E"/>
                </a:solidFill>
                <a:latin typeface="Nourd Bold"/>
              </a:rPr>
              <a:t>Draft Outcomes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690850" y="7812456"/>
            <a:ext cx="2720721" cy="876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>
                <a:solidFill>
                  <a:srgbClr val="C8102E"/>
                </a:solidFill>
                <a:latin typeface="Nourd Bold"/>
              </a:rPr>
              <a:t>Additional Metrics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519927" y="5333389"/>
            <a:ext cx="9717643" cy="1163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Outcomes should be sufficiently specific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All outcomes should be measurable-hypothesize how you might be able to measure each one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519927" y="7345083"/>
            <a:ext cx="9717643" cy="1944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What statements do you want to be able to make to your stakeholders? 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These could be aside from, related to, or in support of queries and outcomes 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Thinking creatively about statements you want to make (and how often) will directly inform cyclical planning.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34546" y="1574178"/>
            <a:ext cx="17018908" cy="7684122"/>
          </a:xfrm>
          <a:custGeom>
            <a:avLst/>
            <a:gdLst/>
            <a:ahLst/>
            <a:cxnLst/>
            <a:rect r="r" b="b" t="t" l="l"/>
            <a:pathLst>
              <a:path h="7684122" w="17018908">
                <a:moveTo>
                  <a:pt x="0" y="0"/>
                </a:moveTo>
                <a:lnTo>
                  <a:pt x="17018908" y="0"/>
                </a:lnTo>
                <a:lnTo>
                  <a:pt x="17018908" y="7684122"/>
                </a:lnTo>
                <a:lnTo>
                  <a:pt x="0" y="76841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116515" y="632314"/>
            <a:ext cx="14054970" cy="636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799">
                <a:solidFill>
                  <a:srgbClr val="C8102E"/>
                </a:solidFill>
                <a:latin typeface="Nourd Bold"/>
              </a:rPr>
              <a:t>Unit Outcomes are basically SMART goals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26313" y="2446218"/>
            <a:ext cx="15635375" cy="7081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38"/>
              </a:lnSpc>
            </a:pPr>
            <a:r>
              <a:rPr lang="en-US" sz="5418">
                <a:solidFill>
                  <a:srgbClr val="00807F"/>
                </a:solidFill>
                <a:latin typeface="Rubik Bold"/>
              </a:rPr>
              <a:t>OUTCOME </a:t>
            </a:r>
          </a:p>
          <a:p>
            <a:pPr algn="just" marL="1169806" indent="-584903" lvl="1">
              <a:lnSpc>
                <a:spcPts val="5038"/>
              </a:lnSpc>
              <a:buFont typeface="Arial"/>
              <a:buChar char="•"/>
            </a:pPr>
            <a:r>
              <a:rPr lang="en-US" sz="5418">
                <a:solidFill>
                  <a:srgbClr val="000000"/>
                </a:solidFill>
                <a:latin typeface="Rubik"/>
              </a:rPr>
              <a:t>Write your hypothesis</a:t>
            </a:r>
          </a:p>
          <a:p>
            <a:pPr algn="just">
              <a:lnSpc>
                <a:spcPts val="5038"/>
              </a:lnSpc>
            </a:pPr>
          </a:p>
          <a:p>
            <a:pPr algn="just">
              <a:lnSpc>
                <a:spcPts val="5038"/>
              </a:lnSpc>
            </a:pPr>
            <a:r>
              <a:rPr lang="en-US" sz="5418">
                <a:solidFill>
                  <a:srgbClr val="00807F"/>
                </a:solidFill>
                <a:latin typeface="Rubik Bold"/>
              </a:rPr>
              <a:t>METHOD</a:t>
            </a:r>
          </a:p>
          <a:p>
            <a:pPr algn="just" marL="1169806" indent="-584903" lvl="1">
              <a:lnSpc>
                <a:spcPts val="5038"/>
              </a:lnSpc>
              <a:buFont typeface="Arial"/>
              <a:buChar char="•"/>
            </a:pPr>
            <a:r>
              <a:rPr lang="en-US" sz="5418">
                <a:solidFill>
                  <a:srgbClr val="000000"/>
                </a:solidFill>
                <a:latin typeface="Rubik"/>
              </a:rPr>
              <a:t>Write your methodology</a:t>
            </a:r>
          </a:p>
          <a:p>
            <a:pPr algn="just">
              <a:lnSpc>
                <a:spcPts val="5038"/>
              </a:lnSpc>
            </a:pPr>
          </a:p>
          <a:p>
            <a:pPr algn="just">
              <a:lnSpc>
                <a:spcPts val="5038"/>
              </a:lnSpc>
            </a:pPr>
            <a:r>
              <a:rPr lang="en-US" sz="5418">
                <a:solidFill>
                  <a:srgbClr val="00807F"/>
                </a:solidFill>
                <a:latin typeface="Rubik Bold"/>
              </a:rPr>
              <a:t>TARGET</a:t>
            </a:r>
          </a:p>
          <a:p>
            <a:pPr algn="just" marL="1169806" indent="-584903" lvl="1">
              <a:lnSpc>
                <a:spcPts val="5038"/>
              </a:lnSpc>
              <a:buFont typeface="Arial"/>
              <a:buChar char="•"/>
            </a:pPr>
            <a:r>
              <a:rPr lang="en-US" sz="5418">
                <a:solidFill>
                  <a:srgbClr val="000000"/>
                </a:solidFill>
                <a:latin typeface="Rubik"/>
              </a:rPr>
              <a:t>Test your experiment and gather results</a:t>
            </a:r>
          </a:p>
          <a:p>
            <a:pPr algn="just">
              <a:lnSpc>
                <a:spcPts val="5038"/>
              </a:lnSpc>
            </a:pPr>
          </a:p>
          <a:p>
            <a:pPr algn="just">
              <a:lnSpc>
                <a:spcPts val="5038"/>
              </a:lnSpc>
            </a:pPr>
            <a:r>
              <a:rPr lang="en-US" sz="5418">
                <a:solidFill>
                  <a:srgbClr val="00807F"/>
                </a:solidFill>
                <a:latin typeface="Rubik Bold"/>
              </a:rPr>
              <a:t>ANNUAL HIGHLIGHT</a:t>
            </a:r>
          </a:p>
          <a:p>
            <a:pPr algn="just" marL="1169806" indent="-584903" lvl="1">
              <a:lnSpc>
                <a:spcPts val="5038"/>
              </a:lnSpc>
              <a:buFont typeface="Arial"/>
              <a:buChar char="•"/>
            </a:pPr>
            <a:r>
              <a:rPr lang="en-US" sz="5418">
                <a:solidFill>
                  <a:srgbClr val="000000"/>
                </a:solidFill>
                <a:latin typeface="Rubik"/>
              </a:rPr>
              <a:t>Write your conclusion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16515" y="439663"/>
            <a:ext cx="14054970" cy="1543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5999">
                <a:solidFill>
                  <a:srgbClr val="C8102E"/>
                </a:solidFill>
                <a:latin typeface="Nourd Bold"/>
              </a:rPr>
              <a:t>Quantitative or Qualitative Research Design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5400000">
            <a:off x="1659287" y="3349979"/>
            <a:ext cx="1934192" cy="1934192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807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241300"/>
              <a:ext cx="7112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34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320525" y="478373"/>
            <a:ext cx="15646950" cy="554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4199">
                <a:solidFill>
                  <a:srgbClr val="C8102E"/>
                </a:solidFill>
                <a:latin typeface="Nourd Bold"/>
              </a:rPr>
              <a:t>The Inquiry-based Praxis Guide to Assessment Planning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956023" y="1348766"/>
            <a:ext cx="12375953" cy="962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26"/>
              </a:lnSpc>
            </a:pPr>
            <a:r>
              <a:rPr lang="en-US" sz="3899">
                <a:solidFill>
                  <a:srgbClr val="000000"/>
                </a:solidFill>
                <a:latin typeface="Rubik Bold"/>
              </a:rPr>
              <a:t>PART TWO</a:t>
            </a:r>
          </a:p>
          <a:p>
            <a:pPr algn="ctr">
              <a:lnSpc>
                <a:spcPts val="3626"/>
              </a:lnSpc>
            </a:pPr>
            <a:r>
              <a:rPr lang="en-US" sz="3899">
                <a:solidFill>
                  <a:srgbClr val="000000"/>
                </a:solidFill>
                <a:latin typeface="Rubik"/>
              </a:rPr>
              <a:t>Processes: Strategic Assessment Planning in Action</a:t>
            </a:r>
          </a:p>
        </p:txBody>
      </p:sp>
      <p:grpSp>
        <p:nvGrpSpPr>
          <p:cNvPr name="Group 8" id="8"/>
          <p:cNvGrpSpPr/>
          <p:nvPr/>
        </p:nvGrpSpPr>
        <p:grpSpPr>
          <a:xfrm rot="5400000">
            <a:off x="1659287" y="5873753"/>
            <a:ext cx="1934192" cy="1934192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807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241300"/>
              <a:ext cx="7112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34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6911069" y="3516341"/>
            <a:ext cx="9717643" cy="1553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Your unit: what needs to be assessed? 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Data you already have access to 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Resources to leverage in your assessment process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Stakeholders who can provide info/resources via regular collaboration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081992" y="4126257"/>
            <a:ext cx="2720721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>
                <a:solidFill>
                  <a:srgbClr val="C8102E"/>
                </a:solidFill>
                <a:latin typeface="Nourd Bold"/>
              </a:rPr>
              <a:t>Inventory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081992" y="5792782"/>
            <a:ext cx="2720721" cy="2162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>
                <a:solidFill>
                  <a:srgbClr val="C8102E"/>
                </a:solidFill>
                <a:latin typeface="Nourd Bold"/>
              </a:rPr>
              <a:t>Cross Reference Inventory to Outcomes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911069" y="6040115"/>
            <a:ext cx="9717643" cy="1553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Consider using a chart to show alignment between these two 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Particularly when measures will be more indirect, it is critical to be able to use data triangulation 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Plan to incorporate new measures where you find gaps 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5400000">
            <a:off x="1659287" y="3489213"/>
            <a:ext cx="1934192" cy="1934192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807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241300"/>
              <a:ext cx="7112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34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320525" y="478373"/>
            <a:ext cx="15646950" cy="554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4199">
                <a:solidFill>
                  <a:srgbClr val="C8102E"/>
                </a:solidFill>
                <a:latin typeface="Nourd Bold"/>
              </a:rPr>
              <a:t>The Inquiry-based Praxis Guide to Assessment Planning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956023" y="1348766"/>
            <a:ext cx="12375953" cy="962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26"/>
              </a:lnSpc>
            </a:pPr>
            <a:r>
              <a:rPr lang="en-US" sz="3899">
                <a:solidFill>
                  <a:srgbClr val="000000"/>
                </a:solidFill>
                <a:latin typeface="Rubik Bold"/>
              </a:rPr>
              <a:t>PART TWO</a:t>
            </a:r>
          </a:p>
          <a:p>
            <a:pPr algn="ctr">
              <a:lnSpc>
                <a:spcPts val="3626"/>
              </a:lnSpc>
            </a:pPr>
            <a:r>
              <a:rPr lang="en-US" sz="3899">
                <a:solidFill>
                  <a:srgbClr val="000000"/>
                </a:solidFill>
                <a:latin typeface="Rubik"/>
              </a:rPr>
              <a:t>Processes: Strategic Assessment Planning in Action</a:t>
            </a:r>
          </a:p>
        </p:txBody>
      </p:sp>
      <p:grpSp>
        <p:nvGrpSpPr>
          <p:cNvPr name="Group 8" id="8"/>
          <p:cNvGrpSpPr/>
          <p:nvPr/>
        </p:nvGrpSpPr>
        <p:grpSpPr>
          <a:xfrm rot="5400000">
            <a:off x="1659287" y="6139229"/>
            <a:ext cx="1934192" cy="1934192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807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241300"/>
              <a:ext cx="7112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34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6911069" y="3655575"/>
            <a:ext cx="9717643" cy="1553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Consider workload: what is reasonable in a semester/year? 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Take other schedules into account (e.g., certification or reaffirmation of accreditation processes) 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Distinguish between collection/generation and analysis activities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081992" y="4051179"/>
            <a:ext cx="2720721" cy="876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>
                <a:solidFill>
                  <a:srgbClr val="C8102E"/>
                </a:solidFill>
                <a:latin typeface="Nourd Bold"/>
              </a:rPr>
              <a:t>Plan Your Cycle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081992" y="6486883"/>
            <a:ext cx="2720721" cy="1305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>
                <a:solidFill>
                  <a:srgbClr val="C8102E"/>
                </a:solidFill>
                <a:latin typeface="Nourd Bold"/>
              </a:rPr>
              <a:t>Collect/</a:t>
            </a:r>
          </a:p>
          <a:p>
            <a:pPr algn="ctr">
              <a:lnSpc>
                <a:spcPts val="3400"/>
              </a:lnSpc>
            </a:pPr>
            <a:r>
              <a:rPr lang="en-US" sz="3400">
                <a:solidFill>
                  <a:srgbClr val="C8102E"/>
                </a:solidFill>
                <a:latin typeface="Nourd Bold"/>
              </a:rPr>
              <a:t>Generate Data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911069" y="5915066"/>
            <a:ext cx="9717643" cy="2334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Consider creating an assessment team to foster a culture of assessment 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Include your students in each step of the process 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Use technology to automate processes when possible 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Create learning and professional development opportunities for student-staff and staff in the data generation process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5400000">
            <a:off x="1320525" y="2857166"/>
            <a:ext cx="1934192" cy="1934192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807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241300"/>
              <a:ext cx="7112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34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320525" y="478373"/>
            <a:ext cx="15646950" cy="554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4199">
                <a:solidFill>
                  <a:srgbClr val="C8102E"/>
                </a:solidFill>
                <a:latin typeface="Nourd Bold"/>
              </a:rPr>
              <a:t>The Inquiry-based Praxis Guide to Assessment Planning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956023" y="1348766"/>
            <a:ext cx="12375953" cy="962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26"/>
              </a:lnSpc>
            </a:pPr>
            <a:r>
              <a:rPr lang="en-US" sz="3899">
                <a:solidFill>
                  <a:srgbClr val="000000"/>
                </a:solidFill>
                <a:latin typeface="Rubik Bold"/>
              </a:rPr>
              <a:t>PART THREE</a:t>
            </a:r>
          </a:p>
          <a:p>
            <a:pPr algn="ctr">
              <a:lnSpc>
                <a:spcPts val="3626"/>
              </a:lnSpc>
            </a:pPr>
            <a:r>
              <a:rPr lang="en-US" sz="3899">
                <a:solidFill>
                  <a:srgbClr val="000000"/>
                </a:solidFill>
                <a:latin typeface="Rubik"/>
              </a:rPr>
              <a:t>Influence: Charting the way Forward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892719" y="2846989"/>
            <a:ext cx="10228168" cy="1944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Use legitimate, research-based analytic methods both to provide a solid foundation for your findings and to enhance their validity and reliability 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Incorporate some member checking to assure your assertions make sense to the population you are assessing 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Include others - different perspectives often draw different conclusions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714797" y="3633444"/>
            <a:ext cx="2720721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>
                <a:solidFill>
                  <a:srgbClr val="C8102E"/>
                </a:solidFill>
                <a:latin typeface="Nourd Bold"/>
              </a:rPr>
              <a:t> Analysis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5400000">
            <a:off x="1320525" y="2857166"/>
            <a:ext cx="1934192" cy="1934192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807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241300"/>
              <a:ext cx="7112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34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320525" y="478373"/>
            <a:ext cx="15646950" cy="554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4199">
                <a:solidFill>
                  <a:srgbClr val="C8102E"/>
                </a:solidFill>
                <a:latin typeface="Nourd Bold"/>
              </a:rPr>
              <a:t>The Inquiry-based Praxis Guide to Assessment Planning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956023" y="1348766"/>
            <a:ext cx="12375953" cy="962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26"/>
              </a:lnSpc>
            </a:pPr>
            <a:r>
              <a:rPr lang="en-US" sz="3899">
                <a:solidFill>
                  <a:srgbClr val="000000"/>
                </a:solidFill>
                <a:latin typeface="Rubik Bold"/>
              </a:rPr>
              <a:t>PART THREE</a:t>
            </a:r>
          </a:p>
          <a:p>
            <a:pPr algn="ctr">
              <a:lnSpc>
                <a:spcPts val="3626"/>
              </a:lnSpc>
            </a:pPr>
            <a:r>
              <a:rPr lang="en-US" sz="3899">
                <a:solidFill>
                  <a:srgbClr val="000000"/>
                </a:solidFill>
                <a:latin typeface="Rubik"/>
              </a:rPr>
              <a:t>Influence: Charting the way Forward</a:t>
            </a:r>
          </a:p>
        </p:txBody>
      </p:sp>
      <p:grpSp>
        <p:nvGrpSpPr>
          <p:cNvPr name="Group 8" id="8"/>
          <p:cNvGrpSpPr/>
          <p:nvPr/>
        </p:nvGrpSpPr>
        <p:grpSpPr>
          <a:xfrm rot="5400000">
            <a:off x="1320525" y="5143783"/>
            <a:ext cx="1934192" cy="1934192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807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241300"/>
              <a:ext cx="7112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34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6892719" y="2846989"/>
            <a:ext cx="10228168" cy="1944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Use legitimate, research-based analytic methods both to provide a solid foundation for your findings and to enhance their validity and reliability 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Incorporate some member checking to assure your assertions make sense to the population you are assessing 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Include others - different perspectives often draw different conclusions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714797" y="3633444"/>
            <a:ext cx="2720721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>
                <a:solidFill>
                  <a:srgbClr val="C8102E"/>
                </a:solidFill>
                <a:latin typeface="Nourd Bold"/>
              </a:rPr>
              <a:t> Analysis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714797" y="5920061"/>
            <a:ext cx="2720721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>
                <a:solidFill>
                  <a:srgbClr val="C8102E"/>
                </a:solidFill>
                <a:latin typeface="Nourd Bold"/>
              </a:rPr>
              <a:t>Reporting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892719" y="5212513"/>
            <a:ext cx="10300294" cy="1944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Determine what regular reports do you need to prepare (e.g., annual reports, grant funding agency, etc.) 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Consider the audience for the different reporting you do 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Add data/reports to openly accessible areas of your website to help foster transparency 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5400000">
            <a:off x="1320525" y="2857166"/>
            <a:ext cx="1934192" cy="1934192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807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241300"/>
              <a:ext cx="7112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34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320525" y="478373"/>
            <a:ext cx="15646950" cy="554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4199">
                <a:solidFill>
                  <a:srgbClr val="C8102E"/>
                </a:solidFill>
                <a:latin typeface="Nourd Bold"/>
              </a:rPr>
              <a:t>The Inquiry-based Praxis Guide to Assessment Planning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956023" y="1348766"/>
            <a:ext cx="12375953" cy="962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26"/>
              </a:lnSpc>
            </a:pPr>
            <a:r>
              <a:rPr lang="en-US" sz="3899">
                <a:solidFill>
                  <a:srgbClr val="000000"/>
                </a:solidFill>
                <a:latin typeface="Rubik Bold"/>
              </a:rPr>
              <a:t>PART THREE</a:t>
            </a:r>
          </a:p>
          <a:p>
            <a:pPr algn="ctr">
              <a:lnSpc>
                <a:spcPts val="3626"/>
              </a:lnSpc>
            </a:pPr>
            <a:r>
              <a:rPr lang="en-US" sz="3899">
                <a:solidFill>
                  <a:srgbClr val="000000"/>
                </a:solidFill>
                <a:latin typeface="Rubik"/>
              </a:rPr>
              <a:t>Influence: Charting the way Forward</a:t>
            </a:r>
          </a:p>
        </p:txBody>
      </p:sp>
      <p:grpSp>
        <p:nvGrpSpPr>
          <p:cNvPr name="Group 8" id="8"/>
          <p:cNvGrpSpPr/>
          <p:nvPr/>
        </p:nvGrpSpPr>
        <p:grpSpPr>
          <a:xfrm rot="5400000">
            <a:off x="1320525" y="5143783"/>
            <a:ext cx="1934192" cy="1934192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807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241300"/>
              <a:ext cx="7112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34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6892719" y="2846989"/>
            <a:ext cx="10228168" cy="1944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Use legitimate, research-based analytic methods both to provide a solid foundation for your findings and to enhance their validity and reliability 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Incorporate some member checking to assure your assertions make sense to the population you are assessing 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Include others - different perspectives often draw different conclusions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714797" y="3633444"/>
            <a:ext cx="2720721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>
                <a:solidFill>
                  <a:srgbClr val="C8102E"/>
                </a:solidFill>
                <a:latin typeface="Nourd Bold"/>
              </a:rPr>
              <a:t> Analysis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714797" y="5920061"/>
            <a:ext cx="2720721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>
                <a:solidFill>
                  <a:srgbClr val="C8102E"/>
                </a:solidFill>
                <a:latin typeface="Nourd Bold"/>
              </a:rPr>
              <a:t>Reporting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892719" y="5212513"/>
            <a:ext cx="10300294" cy="1944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Determine what regular reports do you need to prepare (e.g., annual reports, grant funding agency, etc.) 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Consider the audience for the different reporting you do 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Add data/reports to openly accessible areas of your website to help foster transparency </a:t>
            </a:r>
          </a:p>
        </p:txBody>
      </p:sp>
      <p:grpSp>
        <p:nvGrpSpPr>
          <p:cNvPr name="Group 15" id="15"/>
          <p:cNvGrpSpPr/>
          <p:nvPr/>
        </p:nvGrpSpPr>
        <p:grpSpPr>
          <a:xfrm rot="5400000">
            <a:off x="1320525" y="7430400"/>
            <a:ext cx="1934192" cy="1934192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807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241300"/>
              <a:ext cx="7112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34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3560093" y="8206696"/>
            <a:ext cx="3030130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>
                <a:solidFill>
                  <a:srgbClr val="C8102E"/>
                </a:solidFill>
                <a:latin typeface="Nourd Bold"/>
              </a:rPr>
              <a:t>Improvement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895023" y="7596761"/>
            <a:ext cx="10300294" cy="1553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Include staff at all levels 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Considering piloting major changes for a specific time frame before moving toward full implementation </a:t>
            </a:r>
          </a:p>
          <a:p>
            <a:pPr algn="l" marL="474992" indent="-237496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Rubik"/>
              </a:rPr>
              <a:t>Use data analysis to justify resource requests for enhancements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85969" y="650331"/>
            <a:ext cx="4843248" cy="1380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58"/>
              </a:lnSpc>
            </a:pPr>
            <a:r>
              <a:rPr lang="en-US" sz="10358">
                <a:solidFill>
                  <a:srgbClr val="C8102E"/>
                </a:solidFill>
                <a:latin typeface="Apricots"/>
              </a:rPr>
              <a:t>Agenda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85969" y="2384750"/>
            <a:ext cx="15916063" cy="583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73814" indent="-636907" lvl="1">
              <a:lnSpc>
                <a:spcPts val="5723"/>
              </a:lnSpc>
              <a:buFont typeface="Arial"/>
              <a:buChar char="•"/>
            </a:pPr>
            <a:r>
              <a:rPr lang="en-US" sz="5900">
                <a:solidFill>
                  <a:srgbClr val="000000"/>
                </a:solidFill>
                <a:latin typeface="Nourd"/>
              </a:rPr>
              <a:t>Review Workshop 1 &amp; 2 </a:t>
            </a:r>
          </a:p>
          <a:p>
            <a:pPr algn="l" marL="1273814" indent="-636907" lvl="1">
              <a:lnSpc>
                <a:spcPts val="5723"/>
              </a:lnSpc>
              <a:buFont typeface="Arial"/>
              <a:buChar char="•"/>
            </a:pPr>
            <a:r>
              <a:rPr lang="en-US" sz="5900">
                <a:solidFill>
                  <a:srgbClr val="000000"/>
                </a:solidFill>
                <a:latin typeface="Nourd"/>
              </a:rPr>
              <a:t>Inquiry-Based Praxis Guide, Part 3</a:t>
            </a:r>
          </a:p>
          <a:p>
            <a:pPr algn="l" marL="1273814" indent="-636907" lvl="1">
              <a:lnSpc>
                <a:spcPts val="5723"/>
              </a:lnSpc>
              <a:buFont typeface="Arial"/>
              <a:buChar char="•"/>
            </a:pPr>
            <a:r>
              <a:rPr lang="en-US" sz="5900">
                <a:solidFill>
                  <a:srgbClr val="000000"/>
                </a:solidFill>
                <a:latin typeface="Nourd"/>
              </a:rPr>
              <a:t>Cross-Campus Collaboration </a:t>
            </a:r>
          </a:p>
          <a:p>
            <a:pPr algn="l" marL="1273814" indent="-636907" lvl="1">
              <a:lnSpc>
                <a:spcPts val="5723"/>
              </a:lnSpc>
              <a:buFont typeface="Arial"/>
              <a:buChar char="•"/>
            </a:pPr>
            <a:r>
              <a:rPr lang="en-US" sz="5900">
                <a:solidFill>
                  <a:srgbClr val="000000"/>
                </a:solidFill>
                <a:latin typeface="Nourd"/>
              </a:rPr>
              <a:t>Annual Reporting requirements </a:t>
            </a:r>
          </a:p>
          <a:p>
            <a:pPr algn="l" marL="1273814" indent="-636907" lvl="1">
              <a:lnSpc>
                <a:spcPts val="5723"/>
              </a:lnSpc>
              <a:buFont typeface="Arial"/>
              <a:buChar char="•"/>
            </a:pPr>
            <a:r>
              <a:rPr lang="en-US" sz="5900">
                <a:solidFill>
                  <a:srgbClr val="000000"/>
                </a:solidFill>
                <a:latin typeface="Nourd"/>
              </a:rPr>
              <a:t>Term Placements </a:t>
            </a:r>
          </a:p>
          <a:p>
            <a:pPr algn="l" marL="1273814" indent="-636907" lvl="1">
              <a:lnSpc>
                <a:spcPts val="5723"/>
              </a:lnSpc>
              <a:buFont typeface="Arial"/>
              <a:buChar char="•"/>
            </a:pPr>
            <a:r>
              <a:rPr lang="en-US" sz="5900">
                <a:solidFill>
                  <a:srgbClr val="000000"/>
                </a:solidFill>
                <a:latin typeface="Nourd"/>
              </a:rPr>
              <a:t>SACSCOC expectations </a:t>
            </a:r>
          </a:p>
          <a:p>
            <a:pPr algn="l" marL="1273814" indent="-636907" lvl="1">
              <a:lnSpc>
                <a:spcPts val="5723"/>
              </a:lnSpc>
              <a:buFont typeface="Arial"/>
              <a:buChar char="•"/>
            </a:pPr>
            <a:r>
              <a:rPr lang="en-US" sz="5900">
                <a:solidFill>
                  <a:srgbClr val="000000"/>
                </a:solidFill>
                <a:latin typeface="Nourd"/>
              </a:rPr>
              <a:t>One-on-one’s for Assessment Plans </a:t>
            </a:r>
          </a:p>
          <a:p>
            <a:pPr algn="l" marL="1273814" indent="-636907" lvl="1">
              <a:lnSpc>
                <a:spcPts val="5723"/>
              </a:lnSpc>
              <a:buFont typeface="Arial"/>
              <a:buChar char="•"/>
            </a:pPr>
            <a:r>
              <a:rPr lang="en-US" sz="5900">
                <a:solidFill>
                  <a:srgbClr val="000000"/>
                </a:solidFill>
                <a:latin typeface="Nourd"/>
              </a:rPr>
              <a:t>Q&amp;A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53215" y="922725"/>
            <a:ext cx="16381570" cy="1057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9"/>
              </a:lnSpc>
            </a:pPr>
            <a:r>
              <a:rPr lang="en-US" sz="9199" spc="358">
                <a:solidFill>
                  <a:srgbClr val="C8102E"/>
                </a:solidFill>
                <a:latin typeface="Apricots"/>
              </a:rPr>
              <a:t>Cross-Campus Collaboration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50885" y="2315675"/>
            <a:ext cx="14786230" cy="7951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89"/>
              </a:lnSpc>
            </a:pPr>
            <a:r>
              <a:rPr lang="en-US" sz="6010">
                <a:solidFill>
                  <a:srgbClr val="000000"/>
                </a:solidFill>
                <a:latin typeface="Nourd"/>
              </a:rPr>
              <a:t>Can you work with other units or reports to curate your assessment plan?</a:t>
            </a:r>
          </a:p>
          <a:p>
            <a:pPr algn="l" marL="1297578" indent="-648789" lvl="1">
              <a:lnSpc>
                <a:spcPts val="5709"/>
              </a:lnSpc>
              <a:buFont typeface="Arial"/>
              <a:buChar char="•"/>
            </a:pPr>
            <a:r>
              <a:rPr lang="en-US" sz="6010">
                <a:solidFill>
                  <a:srgbClr val="000000"/>
                </a:solidFill>
                <a:latin typeface="Nourd"/>
              </a:rPr>
              <a:t>Campus Environment Survey </a:t>
            </a:r>
          </a:p>
          <a:p>
            <a:pPr algn="l" marL="1297578" indent="-648789" lvl="1">
              <a:lnSpc>
                <a:spcPts val="5709"/>
              </a:lnSpc>
              <a:buFont typeface="Arial"/>
              <a:buChar char="•"/>
            </a:pPr>
            <a:r>
              <a:rPr lang="en-US" sz="6010">
                <a:solidFill>
                  <a:srgbClr val="000000"/>
                </a:solidFill>
                <a:latin typeface="Nourd"/>
              </a:rPr>
              <a:t>National Survey of Student Engagement </a:t>
            </a:r>
          </a:p>
          <a:p>
            <a:pPr algn="l" marL="1297578" indent="-648789" lvl="1">
              <a:lnSpc>
                <a:spcPts val="5709"/>
              </a:lnSpc>
              <a:buFont typeface="Arial"/>
              <a:buChar char="•"/>
            </a:pPr>
            <a:r>
              <a:rPr lang="en-US" sz="6010">
                <a:solidFill>
                  <a:srgbClr val="000000"/>
                </a:solidFill>
                <a:latin typeface="Nourd"/>
              </a:rPr>
              <a:t>Trellis Financial Wellness Survey </a:t>
            </a:r>
          </a:p>
          <a:p>
            <a:pPr algn="l" marL="1297578" indent="-648789" lvl="1">
              <a:lnSpc>
                <a:spcPts val="5709"/>
              </a:lnSpc>
              <a:buFont typeface="Arial"/>
              <a:buChar char="•"/>
            </a:pPr>
            <a:r>
              <a:rPr lang="en-US" sz="6010">
                <a:solidFill>
                  <a:srgbClr val="000000"/>
                </a:solidFill>
                <a:latin typeface="Nourd"/>
              </a:rPr>
              <a:t>RNL Student Satisfaction Inventory</a:t>
            </a:r>
          </a:p>
          <a:p>
            <a:pPr algn="l" marL="1297578" indent="-648789" lvl="1">
              <a:lnSpc>
                <a:spcPts val="5709"/>
              </a:lnSpc>
              <a:buFont typeface="Arial"/>
              <a:buChar char="•"/>
            </a:pPr>
            <a:r>
              <a:rPr lang="en-US" sz="6010">
                <a:solidFill>
                  <a:srgbClr val="000000"/>
                </a:solidFill>
                <a:latin typeface="Nourd"/>
              </a:rPr>
              <a:t>Disaggregated data? </a:t>
            </a:r>
          </a:p>
          <a:p>
            <a:pPr algn="l" marL="1297578" indent="-648789" lvl="1">
              <a:lnSpc>
                <a:spcPts val="5709"/>
              </a:lnSpc>
              <a:buFont typeface="Arial"/>
              <a:buChar char="•"/>
            </a:pPr>
            <a:r>
              <a:rPr lang="en-US" sz="6010">
                <a:solidFill>
                  <a:srgbClr val="000000"/>
                </a:solidFill>
                <a:latin typeface="Nourd"/>
              </a:rPr>
              <a:t>Other examples? </a:t>
            </a:r>
          </a:p>
          <a:p>
            <a:pPr algn="l">
              <a:lnSpc>
                <a:spcPts val="5709"/>
              </a:lnSpc>
            </a:pPr>
          </a:p>
          <a:p>
            <a:pPr algn="l">
              <a:lnSpc>
                <a:spcPts val="5709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281832" y="1146101"/>
            <a:ext cx="11724337" cy="8911732"/>
          </a:xfrm>
          <a:custGeom>
            <a:avLst/>
            <a:gdLst/>
            <a:ahLst/>
            <a:cxnLst/>
            <a:rect r="r" b="b" t="t" l="l"/>
            <a:pathLst>
              <a:path h="8911732" w="11724337">
                <a:moveTo>
                  <a:pt x="0" y="0"/>
                </a:moveTo>
                <a:lnTo>
                  <a:pt x="11724336" y="0"/>
                </a:lnTo>
                <a:lnTo>
                  <a:pt x="11724336" y="8911732"/>
                </a:lnTo>
                <a:lnTo>
                  <a:pt x="0" y="89117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38860" y="715962"/>
            <a:ext cx="16381570" cy="920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8000" spc="312">
                <a:solidFill>
                  <a:srgbClr val="C8102E"/>
                </a:solidFill>
                <a:latin typeface="Apricots"/>
              </a:rPr>
              <a:t>Reporting Requirements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62576" y="1781458"/>
            <a:ext cx="12362847" cy="8222864"/>
          </a:xfrm>
          <a:custGeom>
            <a:avLst/>
            <a:gdLst/>
            <a:ahLst/>
            <a:cxnLst/>
            <a:rect r="r" b="b" t="t" l="l"/>
            <a:pathLst>
              <a:path h="8222864" w="12362847">
                <a:moveTo>
                  <a:pt x="0" y="0"/>
                </a:moveTo>
                <a:lnTo>
                  <a:pt x="12362848" y="0"/>
                </a:lnTo>
                <a:lnTo>
                  <a:pt x="12362848" y="8222864"/>
                </a:lnTo>
                <a:lnTo>
                  <a:pt x="0" y="82228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53215" y="715962"/>
            <a:ext cx="16381570" cy="920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8000" spc="312">
                <a:solidFill>
                  <a:srgbClr val="C8102E"/>
                </a:solidFill>
                <a:latin typeface="Apricots"/>
              </a:rPr>
              <a:t>Reporting Requirements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62576" y="1781458"/>
            <a:ext cx="12362847" cy="8222864"/>
          </a:xfrm>
          <a:custGeom>
            <a:avLst/>
            <a:gdLst/>
            <a:ahLst/>
            <a:cxnLst/>
            <a:rect r="r" b="b" t="t" l="l"/>
            <a:pathLst>
              <a:path h="8222864" w="12362847">
                <a:moveTo>
                  <a:pt x="0" y="0"/>
                </a:moveTo>
                <a:lnTo>
                  <a:pt x="12362848" y="0"/>
                </a:lnTo>
                <a:lnTo>
                  <a:pt x="12362848" y="8222864"/>
                </a:lnTo>
                <a:lnTo>
                  <a:pt x="0" y="82228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7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91281" y="5267603"/>
            <a:ext cx="2942527" cy="1250574"/>
          </a:xfrm>
          <a:custGeom>
            <a:avLst/>
            <a:gdLst/>
            <a:ahLst/>
            <a:cxnLst/>
            <a:rect r="r" b="b" t="t" l="l"/>
            <a:pathLst>
              <a:path h="1250574" w="2942527">
                <a:moveTo>
                  <a:pt x="0" y="0"/>
                </a:moveTo>
                <a:lnTo>
                  <a:pt x="2942526" y="0"/>
                </a:lnTo>
                <a:lnTo>
                  <a:pt x="2942526" y="1250574"/>
                </a:lnTo>
                <a:lnTo>
                  <a:pt x="0" y="1250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53215" y="612102"/>
            <a:ext cx="16381570" cy="920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8000" spc="312">
                <a:solidFill>
                  <a:srgbClr val="C8102E"/>
                </a:solidFill>
                <a:latin typeface="Apricots"/>
              </a:rPr>
              <a:t>Reporting Requirements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523079" y="5581148"/>
            <a:ext cx="1678930" cy="633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4"/>
              </a:lnSpc>
            </a:pPr>
            <a:r>
              <a:rPr lang="en-US" sz="2186">
                <a:solidFill>
                  <a:srgbClr val="C8102E"/>
                </a:solidFill>
                <a:latin typeface="Canva Sans Bold"/>
              </a:rPr>
              <a:t>3 Year Term </a:t>
            </a:r>
          </a:p>
          <a:p>
            <a:pPr algn="ctr">
              <a:lnSpc>
                <a:spcPts val="2514"/>
              </a:lnSpc>
            </a:pPr>
            <a:r>
              <a:rPr lang="en-US" sz="2186">
                <a:solidFill>
                  <a:srgbClr val="C8102E"/>
                </a:solidFill>
                <a:latin typeface="Canva Sans Bold"/>
              </a:rPr>
              <a:t>Placements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593624" y="164523"/>
            <a:ext cx="13100752" cy="9957953"/>
          </a:xfrm>
          <a:custGeom>
            <a:avLst/>
            <a:gdLst/>
            <a:ahLst/>
            <a:cxnLst/>
            <a:rect r="r" b="b" t="t" l="l"/>
            <a:pathLst>
              <a:path h="9957953" w="13100752">
                <a:moveTo>
                  <a:pt x="0" y="0"/>
                </a:moveTo>
                <a:lnTo>
                  <a:pt x="13100752" y="0"/>
                </a:lnTo>
                <a:lnTo>
                  <a:pt x="13100752" y="9957954"/>
                </a:lnTo>
                <a:lnTo>
                  <a:pt x="0" y="9957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4999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017856" y="3810952"/>
            <a:ext cx="12252289" cy="2884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40"/>
              </a:lnSpc>
            </a:pPr>
            <a:r>
              <a:rPr lang="en-US" sz="8000">
                <a:solidFill>
                  <a:srgbClr val="C8102E"/>
                </a:solidFill>
                <a:latin typeface="Nourd Bold"/>
              </a:rPr>
              <a:t>SACSCOC Expectations </a:t>
            </a:r>
          </a:p>
          <a:p>
            <a:pPr algn="ctr">
              <a:lnSpc>
                <a:spcPts val="7440"/>
              </a:lnSpc>
            </a:pPr>
            <a:r>
              <a:rPr lang="en-US" sz="8000">
                <a:solidFill>
                  <a:srgbClr val="000000"/>
                </a:solidFill>
                <a:latin typeface="Nourd"/>
              </a:rPr>
              <a:t>They read everything...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35151" y="2122971"/>
            <a:ext cx="14017698" cy="6041058"/>
            <a:chOff x="0" y="0"/>
            <a:chExt cx="3691904" cy="159106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91904" cy="1591061"/>
            </a:xfrm>
            <a:custGeom>
              <a:avLst/>
              <a:gdLst/>
              <a:ahLst/>
              <a:cxnLst/>
              <a:rect r="r" b="b" t="t" l="l"/>
              <a:pathLst>
                <a:path h="1591061" w="3691904">
                  <a:moveTo>
                    <a:pt x="0" y="0"/>
                  </a:moveTo>
                  <a:lnTo>
                    <a:pt x="3691904" y="0"/>
                  </a:lnTo>
                  <a:lnTo>
                    <a:pt x="3691904" y="1591061"/>
                  </a:lnTo>
                  <a:lnTo>
                    <a:pt x="0" y="1591061"/>
                  </a:lnTo>
                  <a:close/>
                </a:path>
              </a:pathLst>
            </a:custGeom>
            <a:solidFill>
              <a:srgbClr val="C8102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691904" cy="16291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362904" y="3803533"/>
            <a:ext cx="9562192" cy="2851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07"/>
              </a:lnSpc>
            </a:pPr>
            <a:r>
              <a:rPr lang="en-US" sz="10799">
                <a:solidFill>
                  <a:srgbClr val="FFFFFF"/>
                </a:solidFill>
                <a:latin typeface="Rubik"/>
              </a:rPr>
              <a:t>Assessment Plan Examples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593624" y="164523"/>
            <a:ext cx="13100752" cy="9957953"/>
          </a:xfrm>
          <a:custGeom>
            <a:avLst/>
            <a:gdLst/>
            <a:ahLst/>
            <a:cxnLst/>
            <a:rect r="r" b="b" t="t" l="l"/>
            <a:pathLst>
              <a:path h="9957953" w="13100752">
                <a:moveTo>
                  <a:pt x="0" y="0"/>
                </a:moveTo>
                <a:lnTo>
                  <a:pt x="13100752" y="0"/>
                </a:lnTo>
                <a:lnTo>
                  <a:pt x="13100752" y="9957954"/>
                </a:lnTo>
                <a:lnTo>
                  <a:pt x="0" y="9957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23585" y="296929"/>
            <a:ext cx="12640830" cy="9693143"/>
          </a:xfrm>
          <a:custGeom>
            <a:avLst/>
            <a:gdLst/>
            <a:ahLst/>
            <a:cxnLst/>
            <a:rect r="r" b="b" t="t" l="l"/>
            <a:pathLst>
              <a:path h="9693143" w="12640830">
                <a:moveTo>
                  <a:pt x="0" y="0"/>
                </a:moveTo>
                <a:lnTo>
                  <a:pt x="12640830" y="0"/>
                </a:lnTo>
                <a:lnTo>
                  <a:pt x="12640830" y="9693142"/>
                </a:lnTo>
                <a:lnTo>
                  <a:pt x="0" y="9693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744144" y="220097"/>
            <a:ext cx="12799711" cy="9846805"/>
          </a:xfrm>
          <a:custGeom>
            <a:avLst/>
            <a:gdLst/>
            <a:ahLst/>
            <a:cxnLst/>
            <a:rect r="r" b="b" t="t" l="l"/>
            <a:pathLst>
              <a:path h="9846805" w="12799711">
                <a:moveTo>
                  <a:pt x="0" y="0"/>
                </a:moveTo>
                <a:lnTo>
                  <a:pt x="12799712" y="0"/>
                </a:lnTo>
                <a:lnTo>
                  <a:pt x="12799712" y="9846806"/>
                </a:lnTo>
                <a:lnTo>
                  <a:pt x="0" y="98468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666122" y="341433"/>
            <a:ext cx="12955756" cy="9604133"/>
          </a:xfrm>
          <a:custGeom>
            <a:avLst/>
            <a:gdLst/>
            <a:ahLst/>
            <a:cxnLst/>
            <a:rect r="r" b="b" t="t" l="l"/>
            <a:pathLst>
              <a:path h="9604133" w="12955756">
                <a:moveTo>
                  <a:pt x="0" y="0"/>
                </a:moveTo>
                <a:lnTo>
                  <a:pt x="12955756" y="0"/>
                </a:lnTo>
                <a:lnTo>
                  <a:pt x="12955756" y="9604134"/>
                </a:lnTo>
                <a:lnTo>
                  <a:pt x="0" y="9604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>
            <a:hlinkClick r:id="rId5" tooltip="https://wall.sli.do/event/fYe5YzBAFLY8VQFCqfUiie?section=ae53fbea-3310-4ce8-a457-bd4f2c847c58"/>
          </p:cNvPr>
          <p:cNvSpPr/>
          <p:nvPr/>
        </p:nvSpPr>
        <p:spPr>
          <a:xfrm flipH="false" flipV="false" rot="0">
            <a:off x="5902793" y="1178543"/>
            <a:ext cx="6482415" cy="6482415"/>
          </a:xfrm>
          <a:custGeom>
            <a:avLst/>
            <a:gdLst/>
            <a:ahLst/>
            <a:cxnLst/>
            <a:rect r="r" b="b" t="t" l="l"/>
            <a:pathLst>
              <a:path h="6482415" w="6482415">
                <a:moveTo>
                  <a:pt x="0" y="0"/>
                </a:moveTo>
                <a:lnTo>
                  <a:pt x="6482414" y="0"/>
                </a:lnTo>
                <a:lnTo>
                  <a:pt x="6482414" y="6482415"/>
                </a:lnTo>
                <a:lnTo>
                  <a:pt x="0" y="648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3466" y="8277519"/>
            <a:ext cx="17501069" cy="128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>
                <a:solidFill>
                  <a:srgbClr val="000000"/>
                </a:solidFill>
                <a:latin typeface="Nourd Bold"/>
              </a:rPr>
              <a:t>Let’s measure our growth.</a:t>
            </a:r>
          </a:p>
          <a:p>
            <a:pPr algn="ctr">
              <a:lnSpc>
                <a:spcPts val="5000"/>
              </a:lnSpc>
            </a:pPr>
            <a:r>
              <a:rPr lang="en-US" sz="5000">
                <a:solidFill>
                  <a:srgbClr val="000000"/>
                </a:solidFill>
                <a:latin typeface="Nourd Bold"/>
              </a:rPr>
              <a:t>How comfortable are with assessments?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623457" y="300173"/>
            <a:ext cx="13041086" cy="9686655"/>
          </a:xfrm>
          <a:custGeom>
            <a:avLst/>
            <a:gdLst/>
            <a:ahLst/>
            <a:cxnLst/>
            <a:rect r="r" b="b" t="t" l="l"/>
            <a:pathLst>
              <a:path h="9686655" w="13041086">
                <a:moveTo>
                  <a:pt x="0" y="0"/>
                </a:moveTo>
                <a:lnTo>
                  <a:pt x="13041086" y="0"/>
                </a:lnTo>
                <a:lnTo>
                  <a:pt x="13041086" y="9686654"/>
                </a:lnTo>
                <a:lnTo>
                  <a:pt x="0" y="96866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654501" y="1028700"/>
            <a:ext cx="5604799" cy="2641261"/>
          </a:xfrm>
          <a:custGeom>
            <a:avLst/>
            <a:gdLst/>
            <a:ahLst/>
            <a:cxnLst/>
            <a:rect r="r" b="b" t="t" l="l"/>
            <a:pathLst>
              <a:path h="2641261" w="5604799">
                <a:moveTo>
                  <a:pt x="0" y="0"/>
                </a:moveTo>
                <a:lnTo>
                  <a:pt x="5604799" y="0"/>
                </a:lnTo>
                <a:lnTo>
                  <a:pt x="5604799" y="2641261"/>
                </a:lnTo>
                <a:lnTo>
                  <a:pt x="0" y="264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-125425"/>
            <a:ext cx="10852842" cy="10729514"/>
          </a:xfrm>
          <a:custGeom>
            <a:avLst/>
            <a:gdLst/>
            <a:ahLst/>
            <a:cxnLst/>
            <a:rect r="r" b="b" t="t" l="l"/>
            <a:pathLst>
              <a:path h="10729514" w="10852842">
                <a:moveTo>
                  <a:pt x="0" y="0"/>
                </a:moveTo>
                <a:lnTo>
                  <a:pt x="10852842" y="0"/>
                </a:lnTo>
                <a:lnTo>
                  <a:pt x="10852842" y="10729514"/>
                </a:lnTo>
                <a:lnTo>
                  <a:pt x="0" y="10729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hlinkClick r:id="rId4" tooltip="https://calendly.com/d/ckhf-47p-5tv/administrative-assessment-one-on-one"/>
          </p:cNvPr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408941" y="4162155"/>
            <a:ext cx="3599727" cy="3628410"/>
          </a:xfrm>
          <a:custGeom>
            <a:avLst/>
            <a:gdLst/>
            <a:ahLst/>
            <a:cxnLst/>
            <a:rect r="r" b="b" t="t" l="l"/>
            <a:pathLst>
              <a:path h="3628410" w="3599727">
                <a:moveTo>
                  <a:pt x="0" y="0"/>
                </a:moveTo>
                <a:lnTo>
                  <a:pt x="3599727" y="0"/>
                </a:lnTo>
                <a:lnTo>
                  <a:pt x="3599727" y="3628410"/>
                </a:lnTo>
                <a:lnTo>
                  <a:pt x="0" y="36284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09710">
            <a:off x="250620" y="2476317"/>
            <a:ext cx="4002386" cy="2859886"/>
          </a:xfrm>
          <a:custGeom>
            <a:avLst/>
            <a:gdLst/>
            <a:ahLst/>
            <a:cxnLst/>
            <a:rect r="r" b="b" t="t" l="l"/>
            <a:pathLst>
              <a:path h="2859886" w="4002386">
                <a:moveTo>
                  <a:pt x="0" y="0"/>
                </a:moveTo>
                <a:lnTo>
                  <a:pt x="4002385" y="0"/>
                </a:lnTo>
                <a:lnTo>
                  <a:pt x="4002385" y="2859886"/>
                </a:lnTo>
                <a:lnTo>
                  <a:pt x="0" y="28598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340533" y="427260"/>
            <a:ext cx="11606933" cy="1835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6999">
                <a:solidFill>
                  <a:srgbClr val="C8102E"/>
                </a:solidFill>
                <a:latin typeface="Nourd Bold"/>
              </a:rPr>
              <a:t>Register for Assessment One-on-Ones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274504" y="3982460"/>
            <a:ext cx="7984796" cy="4064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Nourd"/>
              </a:rPr>
              <a:t>In these meetings we will: </a:t>
            </a:r>
          </a:p>
          <a:p>
            <a:pPr algn="l" marL="863599" indent="-431800" lvl="1">
              <a:lnSpc>
                <a:spcPts val="3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Nourd"/>
              </a:rPr>
              <a:t>Finalize outcome statements,</a:t>
            </a:r>
          </a:p>
          <a:p>
            <a:pPr algn="l" marL="863599" indent="-431800" lvl="1">
              <a:lnSpc>
                <a:spcPts val="3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Nourd"/>
              </a:rPr>
              <a:t>Determine appropriate measures, targets, and anticipated results,</a:t>
            </a:r>
          </a:p>
          <a:p>
            <a:pPr algn="l" marL="863599" indent="-431800" lvl="1">
              <a:lnSpc>
                <a:spcPts val="3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Nourd"/>
              </a:rPr>
              <a:t>Have an idea of where your unit is heading toward in this next assessment cycle. 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104900"/>
            <a:ext cx="5897168" cy="53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Nourd Bold"/>
              </a:rPr>
              <a:t>References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682750"/>
            <a:ext cx="14445220" cy="82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3"/>
              </a:lnSpc>
            </a:pPr>
            <a:r>
              <a:rPr lang="en-US" sz="3199">
                <a:solidFill>
                  <a:srgbClr val="000000"/>
                </a:solidFill>
                <a:latin typeface="Rubik"/>
              </a:rPr>
              <a:t>AALHE. (2020). Foundational statement #1: What is assessment in higher education?. https://www.aalhe.org/foundational-statement-1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>
            <a:hlinkClick r:id="rId5" tooltip="https://wall.sli.do/event/4RLiowjKvWVM2dPy9WFmM3?section=61cb222d-4f6f-4a55-b7cd-dda518b5c5c0"/>
          </p:cNvPr>
          <p:cNvSpPr/>
          <p:nvPr/>
        </p:nvSpPr>
        <p:spPr>
          <a:xfrm flipH="false" flipV="false" rot="0">
            <a:off x="5902793" y="1178543"/>
            <a:ext cx="6482415" cy="6482415"/>
          </a:xfrm>
          <a:custGeom>
            <a:avLst/>
            <a:gdLst/>
            <a:ahLst/>
            <a:cxnLst/>
            <a:rect r="r" b="b" t="t" l="l"/>
            <a:pathLst>
              <a:path h="6482415" w="6482415">
                <a:moveTo>
                  <a:pt x="0" y="0"/>
                </a:moveTo>
                <a:lnTo>
                  <a:pt x="6482414" y="0"/>
                </a:lnTo>
                <a:lnTo>
                  <a:pt x="6482414" y="6482415"/>
                </a:lnTo>
                <a:lnTo>
                  <a:pt x="0" y="648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3466" y="8277519"/>
            <a:ext cx="17501069" cy="128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>
                <a:solidFill>
                  <a:srgbClr val="00807F"/>
                </a:solidFill>
                <a:latin typeface="Nourd Bold"/>
              </a:rPr>
              <a:t>Your turn!</a:t>
            </a:r>
          </a:p>
          <a:p>
            <a:pPr algn="ctr">
              <a:lnSpc>
                <a:spcPts val="5000"/>
              </a:lnSpc>
            </a:pPr>
            <a:r>
              <a:rPr lang="en-US" sz="5000">
                <a:solidFill>
                  <a:srgbClr val="000000"/>
                </a:solidFill>
                <a:latin typeface="Nourd Bold"/>
              </a:rPr>
              <a:t>Define “assessment” in your own words.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831564" y="2516015"/>
            <a:ext cx="12624871" cy="2132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51"/>
              </a:lnSpc>
            </a:pPr>
            <a:r>
              <a:rPr lang="en-US" sz="8251">
                <a:solidFill>
                  <a:srgbClr val="000000"/>
                </a:solidFill>
                <a:latin typeface="Nourd Bold"/>
              </a:rPr>
              <a:t>What is a formal assessment?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8473615">
            <a:off x="13701670" y="1072380"/>
            <a:ext cx="1152207" cy="2329829"/>
          </a:xfrm>
          <a:custGeom>
            <a:avLst/>
            <a:gdLst/>
            <a:ahLst/>
            <a:cxnLst/>
            <a:rect r="r" b="b" t="t" l="l"/>
            <a:pathLst>
              <a:path h="2329829" w="1152207">
                <a:moveTo>
                  <a:pt x="0" y="0"/>
                </a:moveTo>
                <a:lnTo>
                  <a:pt x="1152207" y="0"/>
                </a:lnTo>
                <a:lnTo>
                  <a:pt x="1152207" y="2329829"/>
                </a:lnTo>
                <a:lnTo>
                  <a:pt x="0" y="23298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921390" y="4763239"/>
            <a:ext cx="14445220" cy="2833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28"/>
              </a:lnSpc>
            </a:pPr>
            <a:r>
              <a:rPr lang="en-US" sz="5699">
                <a:solidFill>
                  <a:srgbClr val="000000"/>
                </a:solidFill>
                <a:latin typeface="Rubik"/>
              </a:rPr>
              <a:t>“Assessment is the process of collecting and analyzing information to determine if progress is being made toward a desired end” (AALHE, 2020).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831564" y="2516015"/>
            <a:ext cx="12624871" cy="2132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51"/>
              </a:lnSpc>
            </a:pPr>
            <a:r>
              <a:rPr lang="en-US" sz="8251">
                <a:solidFill>
                  <a:srgbClr val="000000"/>
                </a:solidFill>
                <a:latin typeface="Nourd Bold"/>
              </a:rPr>
              <a:t>What is a formal assessment?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8473615">
            <a:off x="13701670" y="1072380"/>
            <a:ext cx="1152207" cy="2329829"/>
          </a:xfrm>
          <a:custGeom>
            <a:avLst/>
            <a:gdLst/>
            <a:ahLst/>
            <a:cxnLst/>
            <a:rect r="r" b="b" t="t" l="l"/>
            <a:pathLst>
              <a:path h="2329829" w="1152207">
                <a:moveTo>
                  <a:pt x="0" y="0"/>
                </a:moveTo>
                <a:lnTo>
                  <a:pt x="1152207" y="0"/>
                </a:lnTo>
                <a:lnTo>
                  <a:pt x="1152207" y="2329829"/>
                </a:lnTo>
                <a:lnTo>
                  <a:pt x="0" y="23298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921390" y="4763239"/>
            <a:ext cx="14445220" cy="2833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28"/>
              </a:lnSpc>
            </a:pPr>
            <a:r>
              <a:rPr lang="en-US" sz="5699">
                <a:solidFill>
                  <a:srgbClr val="000000"/>
                </a:solidFill>
                <a:latin typeface="Rubik"/>
              </a:rPr>
              <a:t>“Assessment is the </a:t>
            </a:r>
            <a:r>
              <a:rPr lang="en-US" sz="5699" u="sng">
                <a:solidFill>
                  <a:srgbClr val="000000"/>
                </a:solidFill>
                <a:latin typeface="Rubik"/>
              </a:rPr>
              <a:t>process </a:t>
            </a:r>
            <a:r>
              <a:rPr lang="en-US" sz="5699">
                <a:solidFill>
                  <a:srgbClr val="000000"/>
                </a:solidFill>
                <a:latin typeface="Rubik"/>
              </a:rPr>
              <a:t>of </a:t>
            </a:r>
            <a:r>
              <a:rPr lang="en-US" sz="5699">
                <a:solidFill>
                  <a:srgbClr val="C8102E"/>
                </a:solidFill>
                <a:latin typeface="Rubik"/>
              </a:rPr>
              <a:t>collecting and analyzing information</a:t>
            </a:r>
            <a:r>
              <a:rPr lang="en-US" sz="5699">
                <a:solidFill>
                  <a:srgbClr val="000000"/>
                </a:solidFill>
                <a:latin typeface="Rubik"/>
              </a:rPr>
              <a:t> to determine if </a:t>
            </a:r>
            <a:r>
              <a:rPr lang="en-US" sz="5699">
                <a:solidFill>
                  <a:srgbClr val="C8102E"/>
                </a:solidFill>
                <a:latin typeface="Rubik"/>
              </a:rPr>
              <a:t>progress</a:t>
            </a:r>
            <a:r>
              <a:rPr lang="en-US" sz="5699">
                <a:solidFill>
                  <a:srgbClr val="000000"/>
                </a:solidFill>
                <a:latin typeface="Rubik"/>
              </a:rPr>
              <a:t> is being made toward a </a:t>
            </a:r>
            <a:r>
              <a:rPr lang="en-US" sz="5699">
                <a:solidFill>
                  <a:srgbClr val="C8102E"/>
                </a:solidFill>
                <a:latin typeface="Rubik"/>
              </a:rPr>
              <a:t>desired end</a:t>
            </a:r>
            <a:r>
              <a:rPr lang="en-US" sz="5699">
                <a:solidFill>
                  <a:srgbClr val="000000"/>
                </a:solidFill>
                <a:latin typeface="Rubik"/>
              </a:rPr>
              <a:t>” (AALHE, 2020).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9144000" cy="8997003"/>
          </a:xfrm>
          <a:prstGeom prst="rect">
            <a:avLst/>
          </a:prstGeom>
          <a:solidFill>
            <a:srgbClr val="F4F4F4"/>
          </a:solidFill>
        </p:spPr>
      </p:sp>
      <p:sp>
        <p:nvSpPr>
          <p:cNvPr name="AutoShape 3" id="3"/>
          <p:cNvSpPr/>
          <p:nvPr/>
        </p:nvSpPr>
        <p:spPr>
          <a:xfrm rot="0">
            <a:off x="0" y="8997003"/>
            <a:ext cx="18288000" cy="1371600"/>
          </a:xfrm>
          <a:prstGeom prst="rect">
            <a:avLst/>
          </a:prstGeom>
          <a:solidFill>
            <a:srgbClr val="C8102E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343237" y="1028700"/>
            <a:ext cx="5897168" cy="1087120"/>
            <a:chOff x="0" y="0"/>
            <a:chExt cx="7862891" cy="144949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76200"/>
              <a:ext cx="7862891" cy="7323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99"/>
                </a:lnSpc>
              </a:pPr>
              <a:r>
                <a:rPr lang="en-US" sz="3999">
                  <a:solidFill>
                    <a:srgbClr val="000000"/>
                  </a:solidFill>
                  <a:latin typeface="Nourd Bold"/>
                </a:rPr>
                <a:t>STANDARD 7.3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732367"/>
              <a:ext cx="7862891" cy="7171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Rubik"/>
                </a:rPr>
                <a:t>Administrative effectiveness 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23416" y="2538321"/>
            <a:ext cx="5897168" cy="5555486"/>
            <a:chOff x="0" y="0"/>
            <a:chExt cx="7862891" cy="7407314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47625"/>
              <a:ext cx="7862891" cy="11184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90876" indent="-345438" lvl="1">
                <a:lnSpc>
                  <a:spcPts val="3103"/>
                </a:lnSpc>
                <a:buFont typeface="Arial"/>
                <a:buChar char="•"/>
              </a:pPr>
              <a:r>
                <a:rPr lang="en-US" sz="3199">
                  <a:solidFill>
                    <a:srgbClr val="000000"/>
                  </a:solidFill>
                  <a:latin typeface="Rubik"/>
                </a:rPr>
                <a:t>Concerns “administrative support services”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607354"/>
              <a:ext cx="7862891" cy="16391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90876" indent="-345438" lvl="1">
                <a:lnSpc>
                  <a:spcPts val="3103"/>
                </a:lnSpc>
                <a:buFont typeface="Arial"/>
                <a:buChar char="•"/>
              </a:pPr>
              <a:r>
                <a:rPr lang="en-US" sz="3199">
                  <a:solidFill>
                    <a:srgbClr val="000000"/>
                  </a:solidFill>
                  <a:latin typeface="Rubik"/>
                </a:rPr>
                <a:t>Units that help the university reach their strategic goals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3687782"/>
              <a:ext cx="7862891" cy="16391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90876" indent="-345438" lvl="1">
                <a:lnSpc>
                  <a:spcPts val="3103"/>
                </a:lnSpc>
                <a:buFont typeface="Arial"/>
                <a:buChar char="•"/>
              </a:pPr>
              <a:r>
                <a:rPr lang="en-US" sz="3199">
                  <a:solidFill>
                    <a:srgbClr val="000000"/>
                  </a:solidFill>
                  <a:latin typeface="Rubik"/>
                </a:rPr>
                <a:t>Units that help the university operate efficiently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5768211"/>
              <a:ext cx="7862891" cy="16391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90876" indent="-345438" lvl="1">
                <a:lnSpc>
                  <a:spcPts val="3103"/>
                </a:lnSpc>
                <a:buFont typeface="Arial"/>
                <a:buChar char="•"/>
              </a:pPr>
              <a:r>
                <a:rPr lang="en-US" sz="3199">
                  <a:solidFill>
                    <a:srgbClr val="000000"/>
                  </a:solidFill>
                  <a:latin typeface="Rubik"/>
                </a:rPr>
                <a:t>Serve the educational mission of the institution in an indirect way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333988" y="1104900"/>
            <a:ext cx="5897168" cy="53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Nourd Bold"/>
              </a:rPr>
              <a:t>STANDARD 8.2.c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333988" y="1682750"/>
            <a:ext cx="6925312" cy="82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3"/>
              </a:lnSpc>
            </a:pPr>
            <a:r>
              <a:rPr lang="en-US" sz="3199">
                <a:solidFill>
                  <a:srgbClr val="000000"/>
                </a:solidFill>
                <a:latin typeface="Rubik"/>
              </a:rPr>
              <a:t>Student outcomes: academic &amp; student services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614167" y="2950655"/>
            <a:ext cx="5897168" cy="4385689"/>
            <a:chOff x="0" y="0"/>
            <a:chExt cx="7862891" cy="5847586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47625"/>
              <a:ext cx="7862891" cy="11184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90876" indent="-345438" lvl="1">
                <a:lnSpc>
                  <a:spcPts val="3103"/>
                </a:lnSpc>
                <a:buFont typeface="Arial"/>
                <a:buChar char="•"/>
              </a:pPr>
              <a:r>
                <a:rPr lang="en-US" sz="3199">
                  <a:solidFill>
                    <a:srgbClr val="000000"/>
                  </a:solidFill>
                  <a:latin typeface="Rubik"/>
                </a:rPr>
                <a:t>Units that “support student success”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607354"/>
              <a:ext cx="7862891" cy="16391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90876" indent="-345438" lvl="1">
                <a:lnSpc>
                  <a:spcPts val="3103"/>
                </a:lnSpc>
                <a:buFont typeface="Arial"/>
                <a:buChar char="•"/>
              </a:pPr>
              <a:r>
                <a:rPr lang="en-US" sz="3199">
                  <a:solidFill>
                    <a:srgbClr val="000000"/>
                  </a:solidFill>
                  <a:latin typeface="Rubik"/>
                </a:rPr>
                <a:t>Units whose quality of service impacts student success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3687782"/>
              <a:ext cx="7862891" cy="21598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90876" indent="-345438" lvl="1">
                <a:lnSpc>
                  <a:spcPts val="3103"/>
                </a:lnSpc>
                <a:buFont typeface="Arial"/>
                <a:buChar char="•"/>
              </a:pPr>
              <a:r>
                <a:rPr lang="en-US" sz="3199">
                  <a:solidFill>
                    <a:srgbClr val="000000"/>
                  </a:solidFill>
                  <a:latin typeface="Rubik"/>
                </a:rPr>
                <a:t>Units that provide direct support to faculty and students as related to their educational programs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028700" y="2475624"/>
          <a:ext cx="16217895" cy="7070680"/>
        </p:xfrm>
        <a:graphic>
          <a:graphicData uri="http://schemas.openxmlformats.org/drawingml/2006/table">
            <a:tbl>
              <a:tblPr/>
              <a:tblGrid>
                <a:gridCol w="3269271"/>
                <a:gridCol w="2245042"/>
                <a:gridCol w="1862853"/>
                <a:gridCol w="2017955"/>
                <a:gridCol w="1812706"/>
                <a:gridCol w="2003009"/>
                <a:gridCol w="1634002"/>
                <a:gridCol w="1373057"/>
              </a:tblGrid>
              <a:tr h="185594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ubik Bold"/>
                        </a:rPr>
                        <a:t>Service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999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ubik Bold"/>
                        </a:rPr>
                        <a:t>Prospective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999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ubik Bold"/>
                        </a:rPr>
                        <a:t>Freshman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999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ubik Bold"/>
                        </a:rPr>
                        <a:t>Undergrad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999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ubik Bold"/>
                        </a:rPr>
                        <a:t>Graduate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999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ubik Bold"/>
                        </a:rPr>
                        <a:t>Off-Campus Sites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999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ubik Bold"/>
                        </a:rPr>
                        <a:t>Faculty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999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ubik Bold"/>
                        </a:rPr>
                        <a:t>Staff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999B"/>
                    </a:solidFill>
                  </a:tcPr>
                </a:tc>
              </a:tr>
              <a:tr h="160669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Counseling and Accessibility Services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800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 Testing Center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502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McNair Scholars Program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502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Bryan Wildenthal Memorial Library 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292">
                          <a:solidFill>
                            <a:srgbClr val="000000"/>
                          </a:solidFill>
                          <a:latin typeface="Rubik Bold"/>
                        </a:rPr>
                        <a:t>X</a:t>
                      </a:r>
                      <a:endParaRPr lang="en-US" sz="1100"/>
                    </a:p>
                  </a:txBody>
                  <a:tcPr marL="174674" marR="174674" marT="174674" marB="174674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name="TextBox 3" id="3"/>
          <p:cNvSpPr txBox="true"/>
          <p:nvPr/>
        </p:nvSpPr>
        <p:spPr>
          <a:xfrm rot="0">
            <a:off x="1330533" y="773060"/>
            <a:ext cx="14531138" cy="53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Nourd Bold"/>
              </a:rPr>
              <a:t>STANDARD 12.1 </a:t>
            </a:r>
            <a:r>
              <a:rPr lang="en-US" sz="3999">
                <a:solidFill>
                  <a:srgbClr val="000000"/>
                </a:solidFill>
                <a:latin typeface="Nourd"/>
              </a:rPr>
              <a:t>STUDENT SUPPORT SERVICES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30533" y="1350910"/>
            <a:ext cx="14531138" cy="826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3"/>
              </a:lnSpc>
            </a:pPr>
            <a:r>
              <a:rPr lang="en-US" sz="3199">
                <a:solidFill>
                  <a:srgbClr val="000000"/>
                </a:solidFill>
                <a:latin typeface="Rubik"/>
              </a:rPr>
              <a:t>The institution provides appropriate academic and student support programs, services, and activities consistent with its mission.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8473615">
            <a:off x="12576364" y="-103909"/>
            <a:ext cx="666165" cy="1347025"/>
          </a:xfrm>
          <a:custGeom>
            <a:avLst/>
            <a:gdLst/>
            <a:ahLst/>
            <a:cxnLst/>
            <a:rect r="r" b="b" t="t" l="l"/>
            <a:pathLst>
              <a:path h="1347025" w="666165">
                <a:moveTo>
                  <a:pt x="0" y="0"/>
                </a:moveTo>
                <a:lnTo>
                  <a:pt x="666165" y="0"/>
                </a:lnTo>
                <a:lnTo>
                  <a:pt x="666165" y="1347025"/>
                </a:lnTo>
                <a:lnTo>
                  <a:pt x="0" y="1347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41035" y="2116662"/>
            <a:ext cx="17405931" cy="6984545"/>
          </a:xfrm>
          <a:custGeom>
            <a:avLst/>
            <a:gdLst/>
            <a:ahLst/>
            <a:cxnLst/>
            <a:rect r="r" b="b" t="t" l="l"/>
            <a:pathLst>
              <a:path h="6984545" w="17405931">
                <a:moveTo>
                  <a:pt x="0" y="0"/>
                </a:moveTo>
                <a:lnTo>
                  <a:pt x="17405930" y="0"/>
                </a:lnTo>
                <a:lnTo>
                  <a:pt x="17405930" y="6984545"/>
                </a:lnTo>
                <a:lnTo>
                  <a:pt x="0" y="6984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30414" y="732649"/>
            <a:ext cx="17627172" cy="696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97"/>
              </a:lnSpc>
            </a:pPr>
            <a:r>
              <a:rPr lang="en-US" sz="5297">
                <a:solidFill>
                  <a:srgbClr val="000000"/>
                </a:solidFill>
                <a:latin typeface="Nourd Bold"/>
              </a:rPr>
              <a:t>Assessments + Strategic Alignment = One Report!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DAGJFQyr-ws</dc:identifier>
  <dcterms:modified xsi:type="dcterms:W3CDTF">2011-08-01T06:04:30Z</dcterms:modified>
  <cp:revision>1</cp:revision>
  <dc:title>Assessment Workshop Series #3</dc:title>
</cp:coreProperties>
</file>