
<file path=[Content_Types].xml><?xml version="1.0" encoding="utf-8"?>
<Types xmlns="http://schemas.openxmlformats.org/package/2006/content-types">
  <Default ContentType="application/x-fontdata" Extension="fntdata"/>
  <Default ContentType="image/jpeg" Extension="jpeg"/>
  <Default ContentType="video/mp4" Extension="mp4"/>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Amnestia" charset="1" panose="00000000000000000000"/>
      <p:regular r:id="rId21"/>
    </p:embeddedFont>
    <p:embeddedFont>
      <p:font typeface="Roboto Condensed" charset="1" panose="02000000000000000000"/>
      <p:regular r:id="rId22"/>
    </p:embeddedFont>
    <p:embeddedFont>
      <p:font typeface="Roboto Condensed Bold" charset="1" panose="020000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 Id="rId3" Target="../media/VAGWXSY5ZmU.mp4" Type="http://schemas.openxmlformats.org/officeDocument/2006/relationships/video"/><Relationship Id="rId4" Target="../media/VAGWXSY5ZmU.mp4" Type="http://schemas.microsoft.com/office/2007/relationships/media"/></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8102E"/>
        </a:solidFill>
      </p:bgPr>
    </p:bg>
    <p:spTree>
      <p:nvGrpSpPr>
        <p:cNvPr id="1" name=""/>
        <p:cNvGrpSpPr/>
        <p:nvPr/>
      </p:nvGrpSpPr>
      <p:grpSpPr>
        <a:xfrm>
          <a:off x="0" y="0"/>
          <a:ext cx="0" cy="0"/>
          <a:chOff x="0" y="0"/>
          <a:chExt cx="0" cy="0"/>
        </a:xfrm>
      </p:grpSpPr>
      <p:grpSp>
        <p:nvGrpSpPr>
          <p:cNvPr name="Group 2" id="2"/>
          <p:cNvGrpSpPr/>
          <p:nvPr/>
        </p:nvGrpSpPr>
        <p:grpSpPr>
          <a:xfrm rot="0">
            <a:off x="12822843" y="4405793"/>
            <a:ext cx="6589035" cy="7859550"/>
            <a:chOff x="0" y="0"/>
            <a:chExt cx="8785381" cy="10479400"/>
          </a:xfrm>
        </p:grpSpPr>
        <p:grpSp>
          <p:nvGrpSpPr>
            <p:cNvPr name="Group 3" id="3"/>
            <p:cNvGrpSpPr/>
            <p:nvPr/>
          </p:nvGrpSpPr>
          <p:grpSpPr>
            <a:xfrm rot="-2700000">
              <a:off x="1178136" y="2292683"/>
              <a:ext cx="7698563" cy="2930560"/>
              <a:chOff x="0" y="0"/>
              <a:chExt cx="882773" cy="336039"/>
            </a:xfrm>
          </p:grpSpPr>
          <p:sp>
            <p:nvSpPr>
              <p:cNvPr name="Freeform 4" id="4"/>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FDFFF8"/>
                </a:solidFill>
                <a:prstDash val="solid"/>
                <a:miter/>
              </a:ln>
            </p:spPr>
          </p:sp>
          <p:sp>
            <p:nvSpPr>
              <p:cNvPr name="TextBox 5" id="5"/>
              <p:cNvSpPr txBox="true"/>
              <p:nvPr/>
            </p:nvSpPr>
            <p:spPr>
              <a:xfrm>
                <a:off x="0" y="-28575"/>
                <a:ext cx="882773" cy="364614"/>
              </a:xfrm>
              <a:prstGeom prst="rect">
                <a:avLst/>
              </a:prstGeom>
            </p:spPr>
            <p:txBody>
              <a:bodyPr anchor="ctr" rtlCol="false" tIns="50800" lIns="50800" bIns="50800" rIns="50800"/>
              <a:lstStyle/>
              <a:p>
                <a:pPr algn="ctr">
                  <a:lnSpc>
                    <a:spcPts val="2359"/>
                  </a:lnSpc>
                </a:pPr>
              </a:p>
            </p:txBody>
          </p:sp>
        </p:grpSp>
        <p:grpSp>
          <p:nvGrpSpPr>
            <p:cNvPr name="Group 6" id="6"/>
            <p:cNvGrpSpPr/>
            <p:nvPr/>
          </p:nvGrpSpPr>
          <p:grpSpPr>
            <a:xfrm rot="-2700000">
              <a:off x="-188797" y="5096360"/>
              <a:ext cx="8257362" cy="2886312"/>
              <a:chOff x="0" y="0"/>
              <a:chExt cx="1162657" cy="406400"/>
            </a:xfrm>
          </p:grpSpPr>
          <p:sp>
            <p:nvSpPr>
              <p:cNvPr name="Freeform 7" id="7"/>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E0A4A1"/>
              </a:solidFill>
            </p:spPr>
          </p:sp>
        </p:grpSp>
      </p:grpSp>
      <p:grpSp>
        <p:nvGrpSpPr>
          <p:cNvPr name="Group 8" id="8"/>
          <p:cNvGrpSpPr/>
          <p:nvPr/>
        </p:nvGrpSpPr>
        <p:grpSpPr>
          <a:xfrm rot="0">
            <a:off x="10866711" y="-1239884"/>
            <a:ext cx="3645080" cy="4537168"/>
            <a:chOff x="0" y="0"/>
            <a:chExt cx="4860107" cy="6049557"/>
          </a:xfrm>
        </p:grpSpPr>
        <p:grpSp>
          <p:nvGrpSpPr>
            <p:cNvPr name="Group 9" id="9"/>
            <p:cNvGrpSpPr/>
            <p:nvPr/>
          </p:nvGrpSpPr>
          <p:grpSpPr>
            <a:xfrm rot="-2700000">
              <a:off x="-55453" y="2877754"/>
              <a:ext cx="4674937" cy="1779577"/>
              <a:chOff x="0" y="0"/>
              <a:chExt cx="882773" cy="336039"/>
            </a:xfrm>
          </p:grpSpPr>
          <p:sp>
            <p:nvSpPr>
              <p:cNvPr name="Freeform 10" id="10"/>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FDFFF8"/>
                </a:solidFill>
                <a:prstDash val="sysDot"/>
                <a:miter/>
              </a:ln>
            </p:spPr>
          </p:sp>
          <p:sp>
            <p:nvSpPr>
              <p:cNvPr name="TextBox 11" id="11"/>
              <p:cNvSpPr txBox="true"/>
              <p:nvPr/>
            </p:nvSpPr>
            <p:spPr>
              <a:xfrm>
                <a:off x="0" y="-38100"/>
                <a:ext cx="882773" cy="374139"/>
              </a:xfrm>
              <a:prstGeom prst="rect">
                <a:avLst/>
              </a:prstGeom>
            </p:spPr>
            <p:txBody>
              <a:bodyPr anchor="ctr" rtlCol="false" tIns="50800" lIns="50800" bIns="50800" rIns="50800"/>
              <a:lstStyle/>
              <a:p>
                <a:pPr algn="ctr">
                  <a:lnSpc>
                    <a:spcPts val="2233"/>
                  </a:lnSpc>
                </a:pPr>
              </a:p>
            </p:txBody>
          </p:sp>
        </p:grpSp>
        <p:grpSp>
          <p:nvGrpSpPr>
            <p:cNvPr name="Group 12" id="12"/>
            <p:cNvGrpSpPr/>
            <p:nvPr/>
          </p:nvGrpSpPr>
          <p:grpSpPr>
            <a:xfrm rot="-2700000">
              <a:off x="561660" y="1200749"/>
              <a:ext cx="4216088" cy="1979307"/>
              <a:chOff x="0" y="0"/>
              <a:chExt cx="865665" cy="406400"/>
            </a:xfrm>
          </p:grpSpPr>
          <p:sp>
            <p:nvSpPr>
              <p:cNvPr name="Freeform 13" id="13"/>
              <p:cNvSpPr/>
              <p:nvPr/>
            </p:nvSpPr>
            <p:spPr>
              <a:xfrm flipH="false" flipV="false" rot="0">
                <a:off x="17780" y="22860"/>
                <a:ext cx="840266" cy="360680"/>
              </a:xfrm>
              <a:custGeom>
                <a:avLst/>
                <a:gdLst/>
                <a:ahLst/>
                <a:cxnLst/>
                <a:rect r="r" b="b" t="t" l="l"/>
                <a:pathLst>
                  <a:path h="360680" w="840266">
                    <a:moveTo>
                      <a:pt x="840266" y="180340"/>
                    </a:moveTo>
                    <a:cubicBezTo>
                      <a:pt x="840266" y="81280"/>
                      <a:pt x="760256" y="0"/>
                      <a:pt x="659925"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6" y="279400"/>
                      <a:pt x="840266" y="180340"/>
                    </a:cubicBezTo>
                    <a:close/>
                  </a:path>
                </a:pathLst>
              </a:custGeom>
              <a:solidFill>
                <a:srgbClr val="C99700"/>
              </a:solidFill>
            </p:spPr>
          </p:sp>
        </p:grpSp>
      </p:grpSp>
      <p:grpSp>
        <p:nvGrpSpPr>
          <p:cNvPr name="Group 14" id="14"/>
          <p:cNvGrpSpPr/>
          <p:nvPr/>
        </p:nvGrpSpPr>
        <p:grpSpPr>
          <a:xfrm rot="0">
            <a:off x="-3114462" y="-2122841"/>
            <a:ext cx="9219867" cy="12257314"/>
            <a:chOff x="0" y="0"/>
            <a:chExt cx="12293157" cy="16343086"/>
          </a:xfrm>
        </p:grpSpPr>
        <p:grpSp>
          <p:nvGrpSpPr>
            <p:cNvPr name="Group 15" id="15"/>
            <p:cNvGrpSpPr/>
            <p:nvPr/>
          </p:nvGrpSpPr>
          <p:grpSpPr>
            <a:xfrm rot="-2700000">
              <a:off x="323400" y="3607463"/>
              <a:ext cx="12113444" cy="4611143"/>
              <a:chOff x="0" y="0"/>
              <a:chExt cx="882773" cy="336039"/>
            </a:xfrm>
          </p:grpSpPr>
          <p:sp>
            <p:nvSpPr>
              <p:cNvPr name="Freeform 16" id="16"/>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FDFFF8"/>
                </a:solidFill>
                <a:prstDash val="lgDash"/>
                <a:miter/>
              </a:ln>
            </p:spPr>
          </p:sp>
          <p:sp>
            <p:nvSpPr>
              <p:cNvPr name="TextBox 17" id="17"/>
              <p:cNvSpPr txBox="true"/>
              <p:nvPr/>
            </p:nvSpPr>
            <p:spPr>
              <a:xfrm>
                <a:off x="0" y="-38100"/>
                <a:ext cx="882773" cy="374139"/>
              </a:xfrm>
              <a:prstGeom prst="rect">
                <a:avLst/>
              </a:prstGeom>
            </p:spPr>
            <p:txBody>
              <a:bodyPr anchor="ctr" rtlCol="false" tIns="50800" lIns="50800" bIns="50800" rIns="50800"/>
              <a:lstStyle/>
              <a:p>
                <a:pPr algn="ctr">
                  <a:lnSpc>
                    <a:spcPts val="2100"/>
                  </a:lnSpc>
                </a:pPr>
              </a:p>
            </p:txBody>
          </p:sp>
        </p:grpSp>
        <p:grpSp>
          <p:nvGrpSpPr>
            <p:cNvPr name="Group 18" id="18"/>
            <p:cNvGrpSpPr/>
            <p:nvPr/>
          </p:nvGrpSpPr>
          <p:grpSpPr>
            <a:xfrm rot="-2700000">
              <a:off x="-142734" y="8179025"/>
              <a:ext cx="12033050" cy="4580540"/>
              <a:chOff x="0" y="0"/>
              <a:chExt cx="882773" cy="336039"/>
            </a:xfrm>
          </p:grpSpPr>
          <p:sp>
            <p:nvSpPr>
              <p:cNvPr name="Freeform 19" id="19"/>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FFFFFF"/>
              </a:solidFill>
              <a:ln cap="sq">
                <a:noFill/>
                <a:prstDash val="solid"/>
                <a:miter/>
              </a:ln>
            </p:spPr>
          </p:sp>
          <p:sp>
            <p:nvSpPr>
              <p:cNvPr name="TextBox 20" id="20"/>
              <p:cNvSpPr txBox="true"/>
              <p:nvPr/>
            </p:nvSpPr>
            <p:spPr>
              <a:xfrm>
                <a:off x="0" y="-76200"/>
                <a:ext cx="882773" cy="412239"/>
              </a:xfrm>
              <a:prstGeom prst="rect">
                <a:avLst/>
              </a:prstGeom>
            </p:spPr>
            <p:txBody>
              <a:bodyPr anchor="ctr" rtlCol="false" tIns="139079" lIns="139079" bIns="139079" rIns="139079"/>
              <a:lstStyle/>
              <a:p>
                <a:pPr algn="ctr">
                  <a:lnSpc>
                    <a:spcPts val="5749"/>
                  </a:lnSpc>
                </a:pPr>
              </a:p>
            </p:txBody>
          </p:sp>
        </p:grpSp>
      </p:grpSp>
      <p:grpSp>
        <p:nvGrpSpPr>
          <p:cNvPr name="Group 21" id="21"/>
          <p:cNvGrpSpPr/>
          <p:nvPr/>
        </p:nvGrpSpPr>
        <p:grpSpPr>
          <a:xfrm rot="0">
            <a:off x="1028700" y="3297358"/>
            <a:ext cx="12763900" cy="6301012"/>
            <a:chOff x="0" y="0"/>
            <a:chExt cx="17018533" cy="8401349"/>
          </a:xfrm>
        </p:grpSpPr>
        <p:sp>
          <p:nvSpPr>
            <p:cNvPr name="TextBox 22" id="22"/>
            <p:cNvSpPr txBox="true"/>
            <p:nvPr/>
          </p:nvSpPr>
          <p:spPr>
            <a:xfrm rot="0">
              <a:off x="0" y="409575"/>
              <a:ext cx="17018533" cy="6823329"/>
            </a:xfrm>
            <a:prstGeom prst="rect">
              <a:avLst/>
            </a:prstGeom>
          </p:spPr>
          <p:txBody>
            <a:bodyPr anchor="t" rtlCol="false" tIns="0" lIns="0" bIns="0" rIns="0">
              <a:spAutoFit/>
            </a:bodyPr>
            <a:lstStyle/>
            <a:p>
              <a:pPr algn="l">
                <a:lnSpc>
                  <a:spcPts val="12816"/>
                </a:lnSpc>
              </a:pPr>
              <a:r>
                <a:rPr lang="en-US" sz="14400" spc="-489">
                  <a:solidFill>
                    <a:srgbClr val="000000"/>
                  </a:solidFill>
                  <a:latin typeface="Amnestia"/>
                  <a:ea typeface="Amnestia"/>
                  <a:cs typeface="Amnestia"/>
                  <a:sym typeface="Amnestia"/>
                </a:rPr>
                <a:t>WATERMARK</a:t>
              </a:r>
            </a:p>
            <a:p>
              <a:pPr algn="l">
                <a:lnSpc>
                  <a:spcPts val="12816"/>
                </a:lnSpc>
              </a:pPr>
              <a:r>
                <a:rPr lang="en-US" sz="14400" spc="-489">
                  <a:solidFill>
                    <a:srgbClr val="000000"/>
                  </a:solidFill>
                  <a:latin typeface="Amnestia"/>
                  <a:ea typeface="Amnestia"/>
                  <a:cs typeface="Amnestia"/>
                  <a:sym typeface="Amnestia"/>
                </a:rPr>
                <a:t>COURSE EVALUATIONS</a:t>
              </a:r>
            </a:p>
          </p:txBody>
        </p:sp>
        <p:sp>
          <p:nvSpPr>
            <p:cNvPr name="TextBox 23" id="23"/>
            <p:cNvSpPr txBox="true"/>
            <p:nvPr/>
          </p:nvSpPr>
          <p:spPr>
            <a:xfrm rot="0">
              <a:off x="0" y="7520155"/>
              <a:ext cx="16790490" cy="881194"/>
            </a:xfrm>
            <a:prstGeom prst="rect">
              <a:avLst/>
            </a:prstGeom>
          </p:spPr>
          <p:txBody>
            <a:bodyPr anchor="t" rtlCol="false" tIns="0" lIns="0" bIns="0" rIns="0">
              <a:spAutoFit/>
            </a:bodyPr>
            <a:lstStyle/>
            <a:p>
              <a:pPr algn="l">
                <a:lnSpc>
                  <a:spcPts val="5466"/>
                </a:lnSpc>
              </a:pPr>
              <a:r>
                <a:rPr lang="en-US" sz="4205">
                  <a:solidFill>
                    <a:srgbClr val="FDFFF8"/>
                  </a:solidFill>
                  <a:latin typeface="Roboto Condensed"/>
                  <a:ea typeface="Roboto Condensed"/>
                  <a:cs typeface="Roboto Condensed"/>
                  <a:sym typeface="Roboto Condensed"/>
                </a:rPr>
                <a:t>How to access the faculty course evaluation reports.</a:t>
              </a:r>
            </a:p>
          </p:txBody>
        </p:sp>
      </p:grpSp>
      <p:sp>
        <p:nvSpPr>
          <p:cNvPr name="Freeform 24" id="24"/>
          <p:cNvSpPr/>
          <p:nvPr/>
        </p:nvSpPr>
        <p:spPr>
          <a:xfrm flipH="false" flipV="false" rot="0">
            <a:off x="14242534" y="273679"/>
            <a:ext cx="3749653" cy="938585"/>
          </a:xfrm>
          <a:custGeom>
            <a:avLst/>
            <a:gdLst/>
            <a:ahLst/>
            <a:cxnLst/>
            <a:rect r="r" b="b" t="t" l="l"/>
            <a:pathLst>
              <a:path h="938585" w="3749653">
                <a:moveTo>
                  <a:pt x="0" y="0"/>
                </a:moveTo>
                <a:lnTo>
                  <a:pt x="3749653" y="0"/>
                </a:lnTo>
                <a:lnTo>
                  <a:pt x="3749653" y="938584"/>
                </a:lnTo>
                <a:lnTo>
                  <a:pt x="0" y="938584"/>
                </a:lnTo>
                <a:lnTo>
                  <a:pt x="0" y="0"/>
                </a:lnTo>
                <a:close/>
              </a:path>
            </a:pathLst>
          </a:custGeom>
          <a:blipFill>
            <a:blip r:embed="rId2"/>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82934" y="3057195"/>
            <a:ext cx="17522132" cy="4796684"/>
          </a:xfrm>
          <a:custGeom>
            <a:avLst/>
            <a:gdLst/>
            <a:ahLst/>
            <a:cxnLst/>
            <a:rect r="r" b="b" t="t" l="l"/>
            <a:pathLst>
              <a:path h="4796684" w="17522132">
                <a:moveTo>
                  <a:pt x="0" y="0"/>
                </a:moveTo>
                <a:lnTo>
                  <a:pt x="17522132" y="0"/>
                </a:lnTo>
                <a:lnTo>
                  <a:pt x="17522132" y="4796684"/>
                </a:lnTo>
                <a:lnTo>
                  <a:pt x="0" y="4796684"/>
                </a:lnTo>
                <a:lnTo>
                  <a:pt x="0" y="0"/>
                </a:lnTo>
                <a:close/>
              </a:path>
            </a:pathLst>
          </a:custGeom>
          <a:blipFill>
            <a:blip r:embed="rId2"/>
            <a:stretch>
              <a:fillRect l="0" t="0" r="0" b="0"/>
            </a:stretch>
          </a:blipFill>
        </p:spPr>
      </p:sp>
      <p:sp>
        <p:nvSpPr>
          <p:cNvPr name="Freeform 3" id="3"/>
          <p:cNvSpPr/>
          <p:nvPr/>
        </p:nvSpPr>
        <p:spPr>
          <a:xfrm flipH="false" flipV="false" rot="0">
            <a:off x="3502523" y="6669160"/>
            <a:ext cx="131810" cy="1747757"/>
          </a:xfrm>
          <a:custGeom>
            <a:avLst/>
            <a:gdLst/>
            <a:ahLst/>
            <a:cxnLst/>
            <a:rect r="r" b="b" t="t" l="l"/>
            <a:pathLst>
              <a:path h="1747757" w="131810">
                <a:moveTo>
                  <a:pt x="0" y="0"/>
                </a:moveTo>
                <a:lnTo>
                  <a:pt x="131810" y="0"/>
                </a:lnTo>
                <a:lnTo>
                  <a:pt x="131810" y="1747757"/>
                </a:lnTo>
                <a:lnTo>
                  <a:pt x="0" y="174775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246453" y="553973"/>
            <a:ext cx="15795094" cy="2503222"/>
          </a:xfrm>
          <a:prstGeom prst="rect">
            <a:avLst/>
          </a:prstGeom>
        </p:spPr>
        <p:txBody>
          <a:bodyPr anchor="t" rtlCol="false" tIns="0" lIns="0" bIns="0" rIns="0">
            <a:spAutoFit/>
          </a:bodyPr>
          <a:lstStyle/>
          <a:p>
            <a:pPr algn="ctr">
              <a:lnSpc>
                <a:spcPts val="9432"/>
              </a:lnSpc>
            </a:pPr>
            <a:r>
              <a:rPr lang="en-US" sz="10598" spc="-360">
                <a:solidFill>
                  <a:srgbClr val="C8102E"/>
                </a:solidFill>
                <a:latin typeface="Amnestia"/>
                <a:ea typeface="Amnestia"/>
                <a:cs typeface="Amnestia"/>
                <a:sym typeface="Amnestia"/>
              </a:rPr>
              <a:t>VIEWING RESULTS IN WATERMARK</a:t>
            </a:r>
          </a:p>
        </p:txBody>
      </p:sp>
      <p:sp>
        <p:nvSpPr>
          <p:cNvPr name="Freeform 5" id="5"/>
          <p:cNvSpPr/>
          <p:nvPr/>
        </p:nvSpPr>
        <p:spPr>
          <a:xfrm flipH="false" flipV="false" rot="0">
            <a:off x="7242989" y="6669160"/>
            <a:ext cx="131810" cy="1747757"/>
          </a:xfrm>
          <a:custGeom>
            <a:avLst/>
            <a:gdLst/>
            <a:ahLst/>
            <a:cxnLst/>
            <a:rect r="r" b="b" t="t" l="l"/>
            <a:pathLst>
              <a:path h="1747757" w="131810">
                <a:moveTo>
                  <a:pt x="0" y="0"/>
                </a:moveTo>
                <a:lnTo>
                  <a:pt x="131810" y="0"/>
                </a:lnTo>
                <a:lnTo>
                  <a:pt x="131810" y="1747757"/>
                </a:lnTo>
                <a:lnTo>
                  <a:pt x="0" y="174775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0983456" y="6669160"/>
            <a:ext cx="131810" cy="1747757"/>
          </a:xfrm>
          <a:custGeom>
            <a:avLst/>
            <a:gdLst/>
            <a:ahLst/>
            <a:cxnLst/>
            <a:rect r="r" b="b" t="t" l="l"/>
            <a:pathLst>
              <a:path h="1747757" w="131810">
                <a:moveTo>
                  <a:pt x="0" y="0"/>
                </a:moveTo>
                <a:lnTo>
                  <a:pt x="131810" y="0"/>
                </a:lnTo>
                <a:lnTo>
                  <a:pt x="131810" y="1747757"/>
                </a:lnTo>
                <a:lnTo>
                  <a:pt x="0" y="174775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633949" y="8548635"/>
            <a:ext cx="1868958" cy="1607284"/>
          </a:xfrm>
          <a:prstGeom prst="rect">
            <a:avLst/>
          </a:prstGeom>
        </p:spPr>
        <p:txBody>
          <a:bodyPr anchor="t" rtlCol="false" tIns="0" lIns="0" bIns="0" rIns="0">
            <a:spAutoFit/>
          </a:bodyPr>
          <a:lstStyle/>
          <a:p>
            <a:pPr algn="ctr">
              <a:lnSpc>
                <a:spcPts val="3174"/>
              </a:lnSpc>
            </a:pPr>
            <a:r>
              <a:rPr lang="en-US" sz="2442" b="true">
                <a:solidFill>
                  <a:srgbClr val="C8102E"/>
                </a:solidFill>
                <a:latin typeface="Roboto Condensed Bold"/>
                <a:ea typeface="Roboto Condensed Bold"/>
                <a:cs typeface="Roboto Condensed Bold"/>
                <a:sym typeface="Roboto Condensed Bold"/>
              </a:rPr>
              <a:t>Code:</a:t>
            </a:r>
            <a:r>
              <a:rPr lang="en-US" sz="2442">
                <a:solidFill>
                  <a:srgbClr val="000000"/>
                </a:solidFill>
                <a:latin typeface="Roboto Condensed"/>
                <a:ea typeface="Roboto Condensed"/>
                <a:cs typeface="Roboto Condensed"/>
                <a:sym typeface="Roboto Condensed"/>
              </a:rPr>
              <a:t> </a:t>
            </a:r>
          </a:p>
          <a:p>
            <a:pPr algn="ctr">
              <a:lnSpc>
                <a:spcPts val="3174"/>
              </a:lnSpc>
            </a:pPr>
            <a:r>
              <a:rPr lang="en-US" sz="2442">
                <a:solidFill>
                  <a:srgbClr val="000000"/>
                </a:solidFill>
                <a:latin typeface="Roboto Condensed"/>
                <a:ea typeface="Roboto Condensed"/>
                <a:cs typeface="Roboto Condensed"/>
                <a:sym typeface="Roboto Condensed"/>
              </a:rPr>
              <a:t>CRN and Course ID in Blackboard</a:t>
            </a:r>
          </a:p>
        </p:txBody>
      </p:sp>
      <p:sp>
        <p:nvSpPr>
          <p:cNvPr name="TextBox 8" id="8"/>
          <p:cNvSpPr txBox="true"/>
          <p:nvPr/>
        </p:nvSpPr>
        <p:spPr>
          <a:xfrm rot="0">
            <a:off x="10114882" y="8748660"/>
            <a:ext cx="1868958" cy="1207234"/>
          </a:xfrm>
          <a:prstGeom prst="rect">
            <a:avLst/>
          </a:prstGeom>
        </p:spPr>
        <p:txBody>
          <a:bodyPr anchor="t" rtlCol="false" tIns="0" lIns="0" bIns="0" rIns="0">
            <a:spAutoFit/>
          </a:bodyPr>
          <a:lstStyle/>
          <a:p>
            <a:pPr algn="ctr">
              <a:lnSpc>
                <a:spcPts val="3174"/>
              </a:lnSpc>
            </a:pPr>
            <a:r>
              <a:rPr lang="en-US" sz="2442" b="true">
                <a:solidFill>
                  <a:srgbClr val="C8102E"/>
                </a:solidFill>
                <a:latin typeface="Roboto Condensed Bold"/>
                <a:ea typeface="Roboto Condensed Bold"/>
                <a:cs typeface="Roboto Condensed Bold"/>
                <a:sym typeface="Roboto Condensed Bold"/>
              </a:rPr>
              <a:t>Unique Id:</a:t>
            </a:r>
          </a:p>
          <a:p>
            <a:pPr algn="ctr">
              <a:lnSpc>
                <a:spcPts val="3174"/>
              </a:lnSpc>
            </a:pPr>
            <a:r>
              <a:rPr lang="en-US" sz="2442">
                <a:solidFill>
                  <a:srgbClr val="000000"/>
                </a:solidFill>
                <a:latin typeface="Roboto Condensed"/>
                <a:ea typeface="Roboto Condensed"/>
                <a:cs typeface="Roboto Condensed"/>
                <a:sym typeface="Roboto Condensed"/>
              </a:rPr>
              <a:t>Same as the “Code”</a:t>
            </a:r>
          </a:p>
        </p:txBody>
      </p:sp>
      <p:sp>
        <p:nvSpPr>
          <p:cNvPr name="TextBox 9" id="9"/>
          <p:cNvSpPr txBox="true"/>
          <p:nvPr/>
        </p:nvSpPr>
        <p:spPr>
          <a:xfrm rot="0">
            <a:off x="6374415" y="8635633"/>
            <a:ext cx="1868958" cy="1207234"/>
          </a:xfrm>
          <a:prstGeom prst="rect">
            <a:avLst/>
          </a:prstGeom>
        </p:spPr>
        <p:txBody>
          <a:bodyPr anchor="t" rtlCol="false" tIns="0" lIns="0" bIns="0" rIns="0">
            <a:spAutoFit/>
          </a:bodyPr>
          <a:lstStyle/>
          <a:p>
            <a:pPr algn="ctr">
              <a:lnSpc>
                <a:spcPts val="3174"/>
              </a:lnSpc>
            </a:pPr>
            <a:r>
              <a:rPr lang="en-US" sz="2442" b="true">
                <a:solidFill>
                  <a:srgbClr val="C8102E"/>
                </a:solidFill>
                <a:latin typeface="Roboto Condensed Bold"/>
                <a:ea typeface="Roboto Condensed Bold"/>
                <a:cs typeface="Roboto Condensed Bold"/>
                <a:sym typeface="Roboto Condensed Bold"/>
              </a:rPr>
              <a:t>Title: </a:t>
            </a:r>
          </a:p>
          <a:p>
            <a:pPr algn="ctr">
              <a:lnSpc>
                <a:spcPts val="3174"/>
              </a:lnSpc>
            </a:pPr>
            <a:r>
              <a:rPr lang="en-US" sz="2442">
                <a:solidFill>
                  <a:srgbClr val="000000"/>
                </a:solidFill>
                <a:latin typeface="Roboto Condensed"/>
                <a:ea typeface="Roboto Condensed"/>
                <a:cs typeface="Roboto Condensed"/>
                <a:sym typeface="Roboto Condensed"/>
              </a:rPr>
              <a:t>Course Name and Section</a:t>
            </a:r>
          </a:p>
        </p:txBody>
      </p:sp>
      <p:sp>
        <p:nvSpPr>
          <p:cNvPr name="TextBox 10" id="10"/>
          <p:cNvSpPr txBox="true"/>
          <p:nvPr/>
        </p:nvSpPr>
        <p:spPr>
          <a:xfrm rot="0">
            <a:off x="13644458" y="6382268"/>
            <a:ext cx="4260608" cy="3773651"/>
          </a:xfrm>
          <a:prstGeom prst="rect">
            <a:avLst/>
          </a:prstGeom>
        </p:spPr>
        <p:txBody>
          <a:bodyPr anchor="t" rtlCol="false" tIns="0" lIns="0" bIns="0" rIns="0">
            <a:spAutoFit/>
          </a:bodyPr>
          <a:lstStyle/>
          <a:p>
            <a:pPr algn="ctr">
              <a:lnSpc>
                <a:spcPts val="2745"/>
              </a:lnSpc>
            </a:pPr>
            <a:r>
              <a:rPr lang="en-US" sz="2112" b="true">
                <a:solidFill>
                  <a:srgbClr val="C8102E"/>
                </a:solidFill>
                <a:latin typeface="Roboto Condensed Bold"/>
                <a:ea typeface="Roboto Condensed Bold"/>
                <a:cs typeface="Roboto Condensed Bold"/>
                <a:sym typeface="Roboto Condensed Bold"/>
              </a:rPr>
              <a:t>Response Rate Tracker:</a:t>
            </a:r>
          </a:p>
          <a:p>
            <a:pPr algn="l" marL="456016" indent="-228008" lvl="1">
              <a:lnSpc>
                <a:spcPts val="2745"/>
              </a:lnSpc>
              <a:buFont typeface="Arial"/>
              <a:buChar char="•"/>
            </a:pPr>
            <a:r>
              <a:rPr lang="en-US" sz="2112">
                <a:solidFill>
                  <a:srgbClr val="000000"/>
                </a:solidFill>
                <a:latin typeface="Roboto Condensed"/>
                <a:ea typeface="Roboto Condensed"/>
                <a:cs typeface="Roboto Condensed"/>
                <a:sym typeface="Roboto Condensed"/>
              </a:rPr>
              <a:t>This offers each faculty member a quick glance at their current term response rates.</a:t>
            </a:r>
          </a:p>
          <a:p>
            <a:pPr algn="l" marL="456016" indent="-228008" lvl="1">
              <a:lnSpc>
                <a:spcPts val="2745"/>
              </a:lnSpc>
              <a:buFont typeface="Arial"/>
              <a:buChar char="•"/>
            </a:pPr>
            <a:r>
              <a:rPr lang="en-US" sz="2112">
                <a:solidFill>
                  <a:srgbClr val="000000"/>
                </a:solidFill>
                <a:latin typeface="Roboto Condensed"/>
                <a:ea typeface="Roboto Condensed"/>
                <a:cs typeface="Roboto Condensed"/>
                <a:sym typeface="Roboto Condensed"/>
              </a:rPr>
              <a:t>Since there is only one course listed under “Project Results”, the numbers in this section indicate how many students completed the evaluation for this course. </a:t>
            </a:r>
          </a:p>
          <a:p>
            <a:pPr algn="l" marL="456016" indent="-228008" lvl="1">
              <a:lnSpc>
                <a:spcPts val="2745"/>
              </a:lnSpc>
              <a:buFont typeface="Arial"/>
              <a:buChar char="•"/>
            </a:pPr>
            <a:r>
              <a:rPr lang="en-US" sz="2112">
                <a:solidFill>
                  <a:srgbClr val="000000"/>
                </a:solidFill>
                <a:latin typeface="Roboto Condensed"/>
                <a:ea typeface="Roboto Condensed"/>
                <a:cs typeface="Roboto Condensed"/>
                <a:sym typeface="Roboto Condensed"/>
              </a:rPr>
              <a:t>If there were multiple courses listed the number would be greater.</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3370754"/>
            <a:ext cx="16295861" cy="6205544"/>
          </a:xfrm>
          <a:custGeom>
            <a:avLst/>
            <a:gdLst/>
            <a:ahLst/>
            <a:cxnLst/>
            <a:rect r="r" b="b" t="t" l="l"/>
            <a:pathLst>
              <a:path h="6205544" w="16295861">
                <a:moveTo>
                  <a:pt x="0" y="0"/>
                </a:moveTo>
                <a:lnTo>
                  <a:pt x="16295861" y="0"/>
                </a:lnTo>
                <a:lnTo>
                  <a:pt x="16295861" y="6205544"/>
                </a:lnTo>
                <a:lnTo>
                  <a:pt x="0" y="6205544"/>
                </a:lnTo>
                <a:lnTo>
                  <a:pt x="0" y="0"/>
                </a:lnTo>
                <a:close/>
              </a:path>
            </a:pathLst>
          </a:custGeom>
          <a:blipFill>
            <a:blip r:embed="rId2"/>
            <a:stretch>
              <a:fillRect l="0" t="-12166" r="-98613" b="-30610"/>
            </a:stretch>
          </a:blipFill>
        </p:spPr>
      </p:sp>
      <p:sp>
        <p:nvSpPr>
          <p:cNvPr name="Freeform 3" id="3"/>
          <p:cNvSpPr/>
          <p:nvPr/>
        </p:nvSpPr>
        <p:spPr>
          <a:xfrm flipH="false" flipV="false" rot="0">
            <a:off x="3151264" y="7203036"/>
            <a:ext cx="1796709" cy="1796709"/>
          </a:xfrm>
          <a:custGeom>
            <a:avLst/>
            <a:gdLst/>
            <a:ahLst/>
            <a:cxnLst/>
            <a:rect r="r" b="b" t="t" l="l"/>
            <a:pathLst>
              <a:path h="1796709" w="1796709">
                <a:moveTo>
                  <a:pt x="0" y="0"/>
                </a:moveTo>
                <a:lnTo>
                  <a:pt x="1796710" y="0"/>
                </a:lnTo>
                <a:lnTo>
                  <a:pt x="1796710" y="1796709"/>
                </a:lnTo>
                <a:lnTo>
                  <a:pt x="0" y="179670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246453" y="553973"/>
            <a:ext cx="15795094" cy="2503222"/>
          </a:xfrm>
          <a:prstGeom prst="rect">
            <a:avLst/>
          </a:prstGeom>
        </p:spPr>
        <p:txBody>
          <a:bodyPr anchor="t" rtlCol="false" tIns="0" lIns="0" bIns="0" rIns="0">
            <a:spAutoFit/>
          </a:bodyPr>
          <a:lstStyle/>
          <a:p>
            <a:pPr algn="ctr">
              <a:lnSpc>
                <a:spcPts val="9432"/>
              </a:lnSpc>
            </a:pPr>
            <a:r>
              <a:rPr lang="en-US" sz="10598" spc="-360">
                <a:solidFill>
                  <a:srgbClr val="C8102E"/>
                </a:solidFill>
                <a:latin typeface="Amnestia"/>
                <a:ea typeface="Amnestia"/>
                <a:cs typeface="Amnestia"/>
                <a:sym typeface="Amnestia"/>
              </a:rPr>
              <a:t>DOWNLOADING DETAILED RESULTS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2700000">
            <a:off x="14947661" y="6683428"/>
            <a:ext cx="4551046" cy="1732416"/>
            <a:chOff x="0" y="0"/>
            <a:chExt cx="882773" cy="336039"/>
          </a:xfrm>
        </p:grpSpPr>
        <p:sp>
          <p:nvSpPr>
            <p:cNvPr name="Freeform 3" id="3"/>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C8102E"/>
              </a:solidFill>
              <a:prstDash val="solid"/>
              <a:miter/>
            </a:ln>
          </p:spPr>
        </p:sp>
        <p:sp>
          <p:nvSpPr>
            <p:cNvPr name="TextBox 4" id="4"/>
            <p:cNvSpPr txBox="true"/>
            <p:nvPr/>
          </p:nvSpPr>
          <p:spPr>
            <a:xfrm>
              <a:off x="0" y="-38100"/>
              <a:ext cx="882773" cy="374139"/>
            </a:xfrm>
            <a:prstGeom prst="rect">
              <a:avLst/>
            </a:prstGeom>
          </p:spPr>
          <p:txBody>
            <a:bodyPr anchor="ctr" rtlCol="false" tIns="70135" lIns="70135" bIns="70135" rIns="70135"/>
            <a:lstStyle/>
            <a:p>
              <a:pPr algn="ctr">
                <a:lnSpc>
                  <a:spcPts val="2899"/>
                </a:lnSpc>
              </a:pPr>
            </a:p>
          </p:txBody>
        </p:sp>
      </p:grpSp>
      <p:sp>
        <p:nvSpPr>
          <p:cNvPr name="Freeform 5" id="5"/>
          <p:cNvSpPr/>
          <p:nvPr/>
        </p:nvSpPr>
        <p:spPr>
          <a:xfrm flipH="false" flipV="false" rot="0">
            <a:off x="1337961" y="3247945"/>
            <a:ext cx="15612077" cy="4640995"/>
          </a:xfrm>
          <a:custGeom>
            <a:avLst/>
            <a:gdLst/>
            <a:ahLst/>
            <a:cxnLst/>
            <a:rect r="r" b="b" t="t" l="l"/>
            <a:pathLst>
              <a:path h="4640995" w="15612077">
                <a:moveTo>
                  <a:pt x="0" y="0"/>
                </a:moveTo>
                <a:lnTo>
                  <a:pt x="15612078" y="0"/>
                </a:lnTo>
                <a:lnTo>
                  <a:pt x="15612078" y="4640995"/>
                </a:lnTo>
                <a:lnTo>
                  <a:pt x="0" y="4640995"/>
                </a:lnTo>
                <a:lnTo>
                  <a:pt x="0" y="0"/>
                </a:lnTo>
                <a:close/>
              </a:path>
            </a:pathLst>
          </a:custGeom>
          <a:blipFill>
            <a:blip r:embed="rId2"/>
            <a:stretch>
              <a:fillRect l="0" t="-1089" r="0" b="-1089"/>
            </a:stretch>
          </a:blipFill>
        </p:spPr>
      </p:sp>
      <p:grpSp>
        <p:nvGrpSpPr>
          <p:cNvPr name="Group 6" id="6"/>
          <p:cNvGrpSpPr/>
          <p:nvPr/>
        </p:nvGrpSpPr>
        <p:grpSpPr>
          <a:xfrm rot="-2700000">
            <a:off x="14418899" y="8366672"/>
            <a:ext cx="4551046" cy="1732416"/>
            <a:chOff x="0" y="0"/>
            <a:chExt cx="882773" cy="336039"/>
          </a:xfrm>
        </p:grpSpPr>
        <p:sp>
          <p:nvSpPr>
            <p:cNvPr name="Freeform 7" id="7"/>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807F"/>
            </a:solidFill>
            <a:ln cap="sq">
              <a:noFill/>
              <a:prstDash val="solid"/>
              <a:miter/>
            </a:ln>
          </p:spPr>
        </p:sp>
        <p:sp>
          <p:nvSpPr>
            <p:cNvPr name="TextBox 8" id="8"/>
            <p:cNvSpPr txBox="true"/>
            <p:nvPr/>
          </p:nvSpPr>
          <p:spPr>
            <a:xfrm>
              <a:off x="0" y="-38100"/>
              <a:ext cx="882773" cy="374139"/>
            </a:xfrm>
            <a:prstGeom prst="rect">
              <a:avLst/>
            </a:prstGeom>
          </p:spPr>
          <p:txBody>
            <a:bodyPr anchor="ctr" rtlCol="false" tIns="70135" lIns="70135" bIns="70135" rIns="70135"/>
            <a:lstStyle/>
            <a:p>
              <a:pPr algn="ctr">
                <a:lnSpc>
                  <a:spcPts val="2899"/>
                </a:lnSpc>
              </a:pPr>
            </a:p>
          </p:txBody>
        </p:sp>
      </p:grpSp>
      <p:sp>
        <p:nvSpPr>
          <p:cNvPr name="TextBox 9" id="9"/>
          <p:cNvSpPr txBox="true"/>
          <p:nvPr/>
        </p:nvSpPr>
        <p:spPr>
          <a:xfrm rot="0">
            <a:off x="1246453" y="553973"/>
            <a:ext cx="15795094" cy="2503222"/>
          </a:xfrm>
          <a:prstGeom prst="rect">
            <a:avLst/>
          </a:prstGeom>
        </p:spPr>
        <p:txBody>
          <a:bodyPr anchor="t" rtlCol="false" tIns="0" lIns="0" bIns="0" rIns="0">
            <a:spAutoFit/>
          </a:bodyPr>
          <a:lstStyle/>
          <a:p>
            <a:pPr algn="ctr">
              <a:lnSpc>
                <a:spcPts val="9432"/>
              </a:lnSpc>
            </a:pPr>
            <a:r>
              <a:rPr lang="en-US" sz="10598" spc="-360">
                <a:solidFill>
                  <a:srgbClr val="C8102E"/>
                </a:solidFill>
                <a:latin typeface="Amnestia"/>
                <a:ea typeface="Amnestia"/>
                <a:cs typeface="Amnestia"/>
                <a:sym typeface="Amnestia"/>
              </a:rPr>
              <a:t>DOWNLOADING DETAILED RESULTS</a:t>
            </a:r>
          </a:p>
        </p:txBody>
      </p:sp>
      <p:sp>
        <p:nvSpPr>
          <p:cNvPr name="TextBox 10" id="10"/>
          <p:cNvSpPr txBox="true"/>
          <p:nvPr/>
        </p:nvSpPr>
        <p:spPr>
          <a:xfrm rot="0">
            <a:off x="1337961" y="7008444"/>
            <a:ext cx="11901682" cy="2249856"/>
          </a:xfrm>
          <a:prstGeom prst="rect">
            <a:avLst/>
          </a:prstGeom>
        </p:spPr>
        <p:txBody>
          <a:bodyPr anchor="t" rtlCol="false" tIns="0" lIns="0" bIns="0" rIns="0">
            <a:spAutoFit/>
          </a:bodyPr>
          <a:lstStyle/>
          <a:p>
            <a:pPr algn="l">
              <a:lnSpc>
                <a:spcPts val="3598"/>
              </a:lnSpc>
            </a:pPr>
            <a:r>
              <a:rPr lang="en-US" sz="2768">
                <a:solidFill>
                  <a:srgbClr val="000000"/>
                </a:solidFill>
                <a:latin typeface="Roboto Condensed"/>
                <a:ea typeface="Roboto Condensed"/>
                <a:cs typeface="Roboto Condensed"/>
                <a:sym typeface="Roboto Condensed"/>
              </a:rPr>
              <a:t>This page looks similar to the one previously but will only show you the course evaluations that have been administered thus far in the semester. This means that if you’re checking the results in October/March for a first eight-week term course you will not be able to see the results for a second eight-week term or full sixteen-week term course until December/May.</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08303" y="3216101"/>
            <a:ext cx="5586703" cy="6042199"/>
          </a:xfrm>
          <a:custGeom>
            <a:avLst/>
            <a:gdLst/>
            <a:ahLst/>
            <a:cxnLst/>
            <a:rect r="r" b="b" t="t" l="l"/>
            <a:pathLst>
              <a:path h="6042199" w="5586703">
                <a:moveTo>
                  <a:pt x="0" y="0"/>
                </a:moveTo>
                <a:lnTo>
                  <a:pt x="5586703" y="0"/>
                </a:lnTo>
                <a:lnTo>
                  <a:pt x="5586703" y="6042199"/>
                </a:lnTo>
                <a:lnTo>
                  <a:pt x="0" y="6042199"/>
                </a:lnTo>
                <a:lnTo>
                  <a:pt x="0" y="0"/>
                </a:lnTo>
                <a:close/>
              </a:path>
            </a:pathLst>
          </a:custGeom>
          <a:blipFill>
            <a:blip r:embed="rId2"/>
            <a:stretch>
              <a:fillRect l="-390193" t="-37671" r="0" b="0"/>
            </a:stretch>
          </a:blipFill>
          <a:ln w="38100" cap="sq">
            <a:solidFill>
              <a:srgbClr val="000000"/>
            </a:solidFill>
            <a:prstDash val="solid"/>
            <a:miter/>
          </a:ln>
        </p:spPr>
      </p:sp>
      <p:grpSp>
        <p:nvGrpSpPr>
          <p:cNvPr name="Group 3" id="3"/>
          <p:cNvGrpSpPr/>
          <p:nvPr/>
        </p:nvGrpSpPr>
        <p:grpSpPr>
          <a:xfrm rot="-2700000">
            <a:off x="-1542831" y="2129831"/>
            <a:ext cx="4239644" cy="1613877"/>
            <a:chOff x="0" y="0"/>
            <a:chExt cx="882773" cy="336039"/>
          </a:xfrm>
        </p:grpSpPr>
        <p:sp>
          <p:nvSpPr>
            <p:cNvPr name="Freeform 4" id="4"/>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C8102E"/>
              </a:solidFill>
              <a:prstDash val="lgDash"/>
              <a:miter/>
            </a:ln>
          </p:spPr>
        </p:sp>
        <p:sp>
          <p:nvSpPr>
            <p:cNvPr name="TextBox 5" id="5"/>
            <p:cNvSpPr txBox="true"/>
            <p:nvPr/>
          </p:nvSpPr>
          <p:spPr>
            <a:xfrm>
              <a:off x="0" y="-38100"/>
              <a:ext cx="882773" cy="374139"/>
            </a:xfrm>
            <a:prstGeom prst="rect">
              <a:avLst/>
            </a:prstGeom>
          </p:spPr>
          <p:txBody>
            <a:bodyPr anchor="ctr" rtlCol="false" tIns="65336" lIns="65336" bIns="65336" rIns="65336"/>
            <a:lstStyle/>
            <a:p>
              <a:pPr algn="ctr">
                <a:lnSpc>
                  <a:spcPts val="2700"/>
                </a:lnSpc>
              </a:pPr>
            </a:p>
          </p:txBody>
        </p:sp>
      </p:grpSp>
      <p:grpSp>
        <p:nvGrpSpPr>
          <p:cNvPr name="Group 6" id="6"/>
          <p:cNvGrpSpPr/>
          <p:nvPr/>
        </p:nvGrpSpPr>
        <p:grpSpPr>
          <a:xfrm rot="-2700000">
            <a:off x="-1050249" y="561762"/>
            <a:ext cx="4239644" cy="1613877"/>
            <a:chOff x="0" y="0"/>
            <a:chExt cx="882773" cy="336039"/>
          </a:xfrm>
        </p:grpSpPr>
        <p:sp>
          <p:nvSpPr>
            <p:cNvPr name="Freeform 7" id="7"/>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C99700"/>
            </a:solidFill>
            <a:ln cap="sq">
              <a:noFill/>
              <a:prstDash val="solid"/>
              <a:miter/>
            </a:ln>
          </p:spPr>
        </p:sp>
        <p:sp>
          <p:nvSpPr>
            <p:cNvPr name="TextBox 8" id="8"/>
            <p:cNvSpPr txBox="true"/>
            <p:nvPr/>
          </p:nvSpPr>
          <p:spPr>
            <a:xfrm>
              <a:off x="0" y="-38100"/>
              <a:ext cx="882773" cy="374139"/>
            </a:xfrm>
            <a:prstGeom prst="rect">
              <a:avLst/>
            </a:prstGeom>
          </p:spPr>
          <p:txBody>
            <a:bodyPr anchor="ctr" rtlCol="false" tIns="65336" lIns="65336" bIns="65336" rIns="65336"/>
            <a:lstStyle/>
            <a:p>
              <a:pPr algn="ctr">
                <a:lnSpc>
                  <a:spcPts val="2700"/>
                </a:lnSpc>
              </a:pPr>
            </a:p>
          </p:txBody>
        </p:sp>
      </p:grpSp>
      <p:sp>
        <p:nvSpPr>
          <p:cNvPr name="TextBox 9" id="9"/>
          <p:cNvSpPr txBox="true"/>
          <p:nvPr/>
        </p:nvSpPr>
        <p:spPr>
          <a:xfrm rot="0">
            <a:off x="1246453" y="981075"/>
            <a:ext cx="15795094" cy="1312597"/>
          </a:xfrm>
          <a:prstGeom prst="rect">
            <a:avLst/>
          </a:prstGeom>
        </p:spPr>
        <p:txBody>
          <a:bodyPr anchor="t" rtlCol="false" tIns="0" lIns="0" bIns="0" rIns="0">
            <a:spAutoFit/>
          </a:bodyPr>
          <a:lstStyle/>
          <a:p>
            <a:pPr algn="ctr">
              <a:lnSpc>
                <a:spcPts val="9432"/>
              </a:lnSpc>
            </a:pPr>
            <a:r>
              <a:rPr lang="en-US" sz="10598" spc="-360">
                <a:solidFill>
                  <a:srgbClr val="000000"/>
                </a:solidFill>
                <a:latin typeface="Amnestia"/>
                <a:ea typeface="Amnestia"/>
                <a:cs typeface="Amnestia"/>
                <a:sym typeface="Amnestia"/>
              </a:rPr>
              <a:t>TYPES OF REPORTS</a:t>
            </a:r>
          </a:p>
        </p:txBody>
      </p:sp>
      <p:sp>
        <p:nvSpPr>
          <p:cNvPr name="TextBox 10" id="10"/>
          <p:cNvSpPr txBox="true"/>
          <p:nvPr/>
        </p:nvSpPr>
        <p:spPr>
          <a:xfrm rot="0">
            <a:off x="6862568" y="2598472"/>
            <a:ext cx="10396732" cy="7037475"/>
          </a:xfrm>
          <a:prstGeom prst="rect">
            <a:avLst/>
          </a:prstGeom>
        </p:spPr>
        <p:txBody>
          <a:bodyPr anchor="t" rtlCol="false" tIns="0" lIns="0" bIns="0" rIns="0">
            <a:spAutoFit/>
          </a:bodyPr>
          <a:lstStyle/>
          <a:p>
            <a:pPr algn="l">
              <a:lnSpc>
                <a:spcPts val="3078"/>
              </a:lnSpc>
            </a:pPr>
            <a:r>
              <a:rPr lang="en-US" sz="2368" b="true">
                <a:solidFill>
                  <a:srgbClr val="C8102E"/>
                </a:solidFill>
                <a:latin typeface="Roboto Condensed Bold"/>
                <a:ea typeface="Roboto Condensed Bold"/>
                <a:cs typeface="Roboto Condensed Bold"/>
                <a:sym typeface="Roboto Condensed Bold"/>
              </a:rPr>
              <a:t>Detailed Report </a:t>
            </a:r>
          </a:p>
          <a:p>
            <a:pPr algn="l">
              <a:lnSpc>
                <a:spcPts val="3078"/>
              </a:lnSpc>
            </a:pPr>
            <a:r>
              <a:rPr lang="en-US" sz="2368">
                <a:solidFill>
                  <a:srgbClr val="000000"/>
                </a:solidFill>
                <a:latin typeface="Roboto Condensed"/>
                <a:ea typeface="Roboto Condensed"/>
                <a:cs typeface="Roboto Condensed"/>
                <a:sym typeface="Roboto Condensed"/>
              </a:rPr>
              <a:t>This will provide you a list of all responses, aggregated by question for the specific course that you are looking at. It will also provide you a mean average score at the end.</a:t>
            </a:r>
          </a:p>
          <a:p>
            <a:pPr algn="l">
              <a:lnSpc>
                <a:spcPts val="3078"/>
              </a:lnSpc>
            </a:pPr>
            <a:r>
              <a:rPr lang="en-US" sz="2368" b="true">
                <a:solidFill>
                  <a:srgbClr val="C8102E"/>
                </a:solidFill>
                <a:latin typeface="Roboto Condensed Bold"/>
                <a:ea typeface="Roboto Condensed Bold"/>
                <a:cs typeface="Roboto Condensed Bold"/>
                <a:sym typeface="Roboto Condensed Bold"/>
              </a:rPr>
              <a:t>Detailed Report + Comments </a:t>
            </a:r>
          </a:p>
          <a:p>
            <a:pPr algn="l">
              <a:lnSpc>
                <a:spcPts val="3078"/>
              </a:lnSpc>
            </a:pPr>
            <a:r>
              <a:rPr lang="en-US" sz="2368">
                <a:solidFill>
                  <a:srgbClr val="000000"/>
                </a:solidFill>
                <a:latin typeface="Roboto Condensed"/>
                <a:ea typeface="Roboto Condensed"/>
                <a:cs typeface="Roboto Condensed"/>
                <a:sym typeface="Roboto Condensed"/>
              </a:rPr>
              <a:t>Same as above but includes student comments.</a:t>
            </a:r>
          </a:p>
          <a:p>
            <a:pPr algn="l">
              <a:lnSpc>
                <a:spcPts val="3078"/>
              </a:lnSpc>
            </a:pPr>
            <a:r>
              <a:rPr lang="en-US" sz="2368" b="true">
                <a:solidFill>
                  <a:srgbClr val="C8102E"/>
                </a:solidFill>
                <a:latin typeface="Roboto Condensed Bold"/>
                <a:ea typeface="Roboto Condensed Bold"/>
                <a:cs typeface="Roboto Condensed Bold"/>
                <a:sym typeface="Roboto Condensed Bold"/>
              </a:rPr>
              <a:t>Short Report</a:t>
            </a:r>
          </a:p>
          <a:p>
            <a:pPr algn="l">
              <a:lnSpc>
                <a:spcPts val="3078"/>
              </a:lnSpc>
            </a:pPr>
            <a:r>
              <a:rPr lang="en-US" sz="2368">
                <a:solidFill>
                  <a:srgbClr val="000000"/>
                </a:solidFill>
                <a:latin typeface="Roboto Condensed"/>
                <a:ea typeface="Roboto Condensed"/>
                <a:cs typeface="Roboto Condensed"/>
                <a:sym typeface="Roboto Condensed"/>
              </a:rPr>
              <a:t>Small chart that reports the average score for each question. </a:t>
            </a:r>
          </a:p>
          <a:p>
            <a:pPr algn="l">
              <a:lnSpc>
                <a:spcPts val="3078"/>
              </a:lnSpc>
            </a:pPr>
            <a:r>
              <a:rPr lang="en-US" sz="2368" b="true">
                <a:solidFill>
                  <a:srgbClr val="C8102E"/>
                </a:solidFill>
                <a:latin typeface="Roboto Condensed Bold"/>
                <a:ea typeface="Roboto Condensed Bold"/>
                <a:cs typeface="Roboto Condensed Bold"/>
                <a:sym typeface="Roboto Condensed Bold"/>
              </a:rPr>
              <a:t>Short Report + Comments</a:t>
            </a:r>
          </a:p>
          <a:p>
            <a:pPr algn="l">
              <a:lnSpc>
                <a:spcPts val="3078"/>
              </a:lnSpc>
            </a:pPr>
            <a:r>
              <a:rPr lang="en-US" sz="2368">
                <a:solidFill>
                  <a:srgbClr val="000000"/>
                </a:solidFill>
                <a:latin typeface="Roboto Condensed"/>
                <a:ea typeface="Roboto Condensed"/>
                <a:cs typeface="Roboto Condensed"/>
                <a:sym typeface="Roboto Condensed"/>
              </a:rPr>
              <a:t>Same as above but includes student comments. </a:t>
            </a:r>
          </a:p>
          <a:p>
            <a:pPr algn="l">
              <a:lnSpc>
                <a:spcPts val="3078"/>
              </a:lnSpc>
            </a:pPr>
            <a:r>
              <a:rPr lang="en-US" sz="2368" b="true">
                <a:solidFill>
                  <a:srgbClr val="C8102E"/>
                </a:solidFill>
                <a:latin typeface="Roboto Condensed Bold"/>
                <a:ea typeface="Roboto Condensed Bold"/>
                <a:cs typeface="Roboto Condensed Bold"/>
                <a:sym typeface="Roboto Condensed Bold"/>
              </a:rPr>
              <a:t>Response Report </a:t>
            </a:r>
          </a:p>
          <a:p>
            <a:pPr algn="l">
              <a:lnSpc>
                <a:spcPts val="3078"/>
              </a:lnSpc>
            </a:pPr>
            <a:r>
              <a:rPr lang="en-US" sz="2368">
                <a:solidFill>
                  <a:srgbClr val="000000"/>
                </a:solidFill>
                <a:latin typeface="Roboto Condensed"/>
                <a:ea typeface="Roboto Condensed"/>
                <a:cs typeface="Roboto Condensed"/>
                <a:sym typeface="Roboto Condensed"/>
              </a:rPr>
              <a:t>Allows you to see individual responses and comments rather than aggregated summaries. You still cannot see which student said what but this allows you to see if there are comments associated with a low or high score for a particular response. </a:t>
            </a:r>
          </a:p>
          <a:p>
            <a:pPr algn="l">
              <a:lnSpc>
                <a:spcPts val="3078"/>
              </a:lnSpc>
            </a:pPr>
            <a:r>
              <a:rPr lang="en-US" sz="2368" b="true">
                <a:solidFill>
                  <a:srgbClr val="C8102E"/>
                </a:solidFill>
                <a:latin typeface="Roboto Condensed Bold"/>
                <a:ea typeface="Roboto Condensed Bold"/>
                <a:cs typeface="Roboto Condensed Bold"/>
                <a:sym typeface="Roboto Condensed Bold"/>
              </a:rPr>
              <a:t>Raw Data </a:t>
            </a:r>
          </a:p>
          <a:p>
            <a:pPr algn="l">
              <a:lnSpc>
                <a:spcPts val="3078"/>
              </a:lnSpc>
            </a:pPr>
            <a:r>
              <a:rPr lang="en-US" sz="2368">
                <a:solidFill>
                  <a:srgbClr val="000000"/>
                </a:solidFill>
                <a:latin typeface="Roboto Condensed"/>
                <a:ea typeface="Roboto Condensed"/>
                <a:cs typeface="Roboto Condensed"/>
                <a:sym typeface="Roboto Condensed"/>
              </a:rPr>
              <a:t>Used by the Office of Institutional Research to upload results onto the HB2504 site. </a:t>
            </a:r>
          </a:p>
          <a:p>
            <a:pPr algn="l">
              <a:lnSpc>
                <a:spcPts val="3078"/>
              </a:lnSpc>
            </a:pPr>
            <a:r>
              <a:rPr lang="en-US" sz="2368" b="true">
                <a:solidFill>
                  <a:srgbClr val="C8102E"/>
                </a:solidFill>
                <a:latin typeface="Roboto Condensed Bold"/>
                <a:ea typeface="Roboto Condensed Bold"/>
                <a:cs typeface="Roboto Condensed Bold"/>
                <a:sym typeface="Roboto Condensed Bold"/>
              </a:rPr>
              <a:t>Feedback</a:t>
            </a:r>
          </a:p>
          <a:p>
            <a:pPr algn="l">
              <a:lnSpc>
                <a:spcPts val="3078"/>
              </a:lnSpc>
            </a:pPr>
            <a:r>
              <a:rPr lang="en-US" sz="2368">
                <a:solidFill>
                  <a:srgbClr val="000000"/>
                </a:solidFill>
                <a:latin typeface="Roboto Condensed"/>
                <a:ea typeface="Roboto Condensed"/>
                <a:cs typeface="Roboto Condensed"/>
                <a:sym typeface="Roboto Condensed"/>
              </a:rPr>
              <a:t>This is a feature that allows Department Chairs and Deans the ability to comment on a specific course and faculty evaluation.</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action="ppaction://media"/>
          </p:cNvPr>
          <p:cNvPicPr>
            <a:picLocks noChangeAspect="true"/>
          </p:cNvPicPr>
          <p:nvPr>
            <a:videoFile r:link="rId3"/>
            <p:extLst>
              <p:ext uri="{DAA4B4D4-6D71-4841-9C94-3DE7FCFB9230}">
                <p14:media xmlns:p14="http://schemas.microsoft.com/office/powerpoint/2010/main" r:embed="rId4">
                  <p14:trim st="0.0000" end="19080.0000"/>
                </p14:media>
              </p:ext>
            </p:extLst>
          </p:nvPr>
        </p:nvPicPr>
        <p:blipFill>
          <a:blip r:embed="rId2"/>
          <a:srcRect l="0" t="0" r="0" b="0"/>
          <a:stretch>
            <a:fillRect/>
          </a:stretch>
        </p:blipFill>
        <p:spPr>
          <a:xfrm flipH="false" flipV="false" rot="0">
            <a:off x="1789104" y="1655134"/>
            <a:ext cx="14709792" cy="6976733"/>
          </a:xfrm>
          <a:prstGeom prst="rect">
            <a:avLst/>
          </a:prstGeom>
        </p:spPr>
      </p:pic>
      <p:sp>
        <p:nvSpPr>
          <p:cNvPr name="TextBox 3" id="3"/>
          <p:cNvSpPr txBox="true"/>
          <p:nvPr/>
        </p:nvSpPr>
        <p:spPr>
          <a:xfrm rot="0">
            <a:off x="2775391" y="618528"/>
            <a:ext cx="12737217" cy="1058469"/>
          </a:xfrm>
          <a:prstGeom prst="rect">
            <a:avLst/>
          </a:prstGeom>
        </p:spPr>
        <p:txBody>
          <a:bodyPr anchor="t" rtlCol="false" tIns="0" lIns="0" bIns="0" rIns="0">
            <a:spAutoFit/>
          </a:bodyPr>
          <a:lstStyle/>
          <a:p>
            <a:pPr algn="ctr">
              <a:lnSpc>
                <a:spcPts val="7606"/>
              </a:lnSpc>
            </a:pPr>
            <a:r>
              <a:rPr lang="en-US" sz="8546" spc="-290">
                <a:solidFill>
                  <a:srgbClr val="C8102E"/>
                </a:solidFill>
                <a:latin typeface="Amnestia"/>
                <a:ea typeface="Amnestia"/>
                <a:cs typeface="Amnestia"/>
                <a:sym typeface="Amnestia"/>
              </a:rPr>
              <a:t>TERM METADATA</a:t>
            </a:r>
          </a:p>
        </p:txBody>
      </p:sp>
      <p:sp>
        <p:nvSpPr>
          <p:cNvPr name="TextBox 4" id="4"/>
          <p:cNvSpPr txBox="true"/>
          <p:nvPr/>
        </p:nvSpPr>
        <p:spPr>
          <a:xfrm rot="0">
            <a:off x="2907570" y="9025931"/>
            <a:ext cx="12472860" cy="1026807"/>
          </a:xfrm>
          <a:prstGeom prst="rect">
            <a:avLst/>
          </a:prstGeom>
        </p:spPr>
        <p:txBody>
          <a:bodyPr anchor="t" rtlCol="false" tIns="0" lIns="0" bIns="0" rIns="0">
            <a:spAutoFit/>
          </a:bodyPr>
          <a:lstStyle/>
          <a:p>
            <a:pPr algn="l" marL="679878" indent="-339939" lvl="1">
              <a:lnSpc>
                <a:spcPts val="4093"/>
              </a:lnSpc>
              <a:buFont typeface="Arial"/>
              <a:buChar char="•"/>
            </a:pPr>
            <a:r>
              <a:rPr lang="en-US" sz="3149">
                <a:solidFill>
                  <a:srgbClr val="000000"/>
                </a:solidFill>
                <a:latin typeface="Roboto Condensed"/>
                <a:ea typeface="Roboto Condensed"/>
                <a:cs typeface="Roboto Condensed"/>
                <a:sym typeface="Roboto Condensed"/>
              </a:rPr>
              <a:t>View individual course list for the semester. </a:t>
            </a:r>
          </a:p>
          <a:p>
            <a:pPr algn="l" marL="679878" indent="-339939" lvl="1">
              <a:lnSpc>
                <a:spcPts val="4093"/>
              </a:lnSpc>
              <a:buFont typeface="Arial"/>
              <a:buChar char="•"/>
            </a:pPr>
            <a:r>
              <a:rPr lang="en-US" sz="3149">
                <a:solidFill>
                  <a:srgbClr val="000000"/>
                </a:solidFill>
                <a:latin typeface="Roboto Condensed"/>
                <a:ea typeface="Roboto Condensed"/>
                <a:cs typeface="Roboto Condensed"/>
                <a:sym typeface="Roboto Condensed"/>
              </a:rPr>
              <a:t>Check enrollment count compared to those who responded.</a:t>
            </a:r>
          </a:p>
        </p:txBody>
      </p:sp>
    </p:spTree>
  </p:cSld>
  <p:clrMapOvr>
    <a:masterClrMapping/>
  </p:clrMapOvr>
  <p:timing>
    <p:tnLst>
      <p:par>
        <p:cTn dur="indefinite" restart="never" nodeType="tmRoot">
          <p:childTnLst>
            <p:video>
              <p:cMediaNode vol="0">
                <p:cTn fill="hold" display="false">
                  <p:stCondLst>
                    <p:cond delay="indefinite"/>
                  </p:stCondLst>
                </p:cTn>
                <p:tgtEl>
                  <p:spTgt spid="2"/>
                </p:tgtEl>
              </p:cMediaNode>
            </p:video>
          </p:childTnLst>
        </p:cTn>
      </p:par>
    </p:tnLst>
  </p:timing>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466466" y="1124413"/>
            <a:ext cx="11355069" cy="1171126"/>
          </a:xfrm>
          <a:prstGeom prst="rect">
            <a:avLst/>
          </a:prstGeom>
        </p:spPr>
        <p:txBody>
          <a:bodyPr anchor="t" rtlCol="false" tIns="0" lIns="0" bIns="0" rIns="0">
            <a:spAutoFit/>
          </a:bodyPr>
          <a:lstStyle/>
          <a:p>
            <a:pPr algn="ctr">
              <a:lnSpc>
                <a:spcPts val="8341"/>
              </a:lnSpc>
            </a:pPr>
            <a:r>
              <a:rPr lang="en-US" sz="9372" spc="-318">
                <a:solidFill>
                  <a:srgbClr val="000000"/>
                </a:solidFill>
                <a:latin typeface="Amnestia"/>
                <a:ea typeface="Amnestia"/>
                <a:cs typeface="Amnestia"/>
                <a:sym typeface="Amnestia"/>
              </a:rPr>
              <a:t>RESULTS</a:t>
            </a:r>
          </a:p>
        </p:txBody>
      </p:sp>
      <p:grpSp>
        <p:nvGrpSpPr>
          <p:cNvPr name="Group 3" id="3"/>
          <p:cNvGrpSpPr/>
          <p:nvPr/>
        </p:nvGrpSpPr>
        <p:grpSpPr>
          <a:xfrm rot="-2700000">
            <a:off x="-1542831" y="2129831"/>
            <a:ext cx="4239644" cy="1613877"/>
            <a:chOff x="0" y="0"/>
            <a:chExt cx="882773" cy="336039"/>
          </a:xfrm>
        </p:grpSpPr>
        <p:sp>
          <p:nvSpPr>
            <p:cNvPr name="Freeform 4" id="4"/>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C8102E"/>
              </a:solidFill>
              <a:prstDash val="lgDash"/>
              <a:miter/>
            </a:ln>
          </p:spPr>
        </p:sp>
        <p:sp>
          <p:nvSpPr>
            <p:cNvPr name="TextBox 5" id="5"/>
            <p:cNvSpPr txBox="true"/>
            <p:nvPr/>
          </p:nvSpPr>
          <p:spPr>
            <a:xfrm>
              <a:off x="0" y="-38100"/>
              <a:ext cx="882773" cy="374139"/>
            </a:xfrm>
            <a:prstGeom prst="rect">
              <a:avLst/>
            </a:prstGeom>
          </p:spPr>
          <p:txBody>
            <a:bodyPr anchor="ctr" rtlCol="false" tIns="65336" lIns="65336" bIns="65336" rIns="65336"/>
            <a:lstStyle/>
            <a:p>
              <a:pPr algn="ctr">
                <a:lnSpc>
                  <a:spcPts val="2700"/>
                </a:lnSpc>
              </a:pPr>
            </a:p>
          </p:txBody>
        </p:sp>
      </p:grpSp>
      <p:grpSp>
        <p:nvGrpSpPr>
          <p:cNvPr name="Group 6" id="6"/>
          <p:cNvGrpSpPr/>
          <p:nvPr/>
        </p:nvGrpSpPr>
        <p:grpSpPr>
          <a:xfrm rot="-2700000">
            <a:off x="-1050249" y="561762"/>
            <a:ext cx="4239644" cy="1613877"/>
            <a:chOff x="0" y="0"/>
            <a:chExt cx="882773" cy="336039"/>
          </a:xfrm>
        </p:grpSpPr>
        <p:sp>
          <p:nvSpPr>
            <p:cNvPr name="Freeform 7" id="7"/>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C99700"/>
            </a:solidFill>
            <a:ln cap="sq">
              <a:noFill/>
              <a:prstDash val="solid"/>
              <a:miter/>
            </a:ln>
          </p:spPr>
        </p:sp>
        <p:sp>
          <p:nvSpPr>
            <p:cNvPr name="TextBox 8" id="8"/>
            <p:cNvSpPr txBox="true"/>
            <p:nvPr/>
          </p:nvSpPr>
          <p:spPr>
            <a:xfrm>
              <a:off x="0" y="-38100"/>
              <a:ext cx="882773" cy="374139"/>
            </a:xfrm>
            <a:prstGeom prst="rect">
              <a:avLst/>
            </a:prstGeom>
          </p:spPr>
          <p:txBody>
            <a:bodyPr anchor="ctr" rtlCol="false" tIns="65336" lIns="65336" bIns="65336" rIns="65336"/>
            <a:lstStyle/>
            <a:p>
              <a:pPr algn="ctr">
                <a:lnSpc>
                  <a:spcPts val="2700"/>
                </a:lnSpc>
              </a:pPr>
            </a:p>
          </p:txBody>
        </p:sp>
      </p:grpSp>
      <p:grpSp>
        <p:nvGrpSpPr>
          <p:cNvPr name="Group 9" id="9"/>
          <p:cNvGrpSpPr/>
          <p:nvPr/>
        </p:nvGrpSpPr>
        <p:grpSpPr>
          <a:xfrm rot="-2700000">
            <a:off x="14947661" y="6683428"/>
            <a:ext cx="4551046" cy="1732416"/>
            <a:chOff x="0" y="0"/>
            <a:chExt cx="882773" cy="336039"/>
          </a:xfrm>
        </p:grpSpPr>
        <p:sp>
          <p:nvSpPr>
            <p:cNvPr name="Freeform 10" id="10"/>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C8102E"/>
              </a:solidFill>
              <a:prstDash val="solid"/>
              <a:miter/>
            </a:ln>
          </p:spPr>
        </p:sp>
        <p:sp>
          <p:nvSpPr>
            <p:cNvPr name="TextBox 11" id="11"/>
            <p:cNvSpPr txBox="true"/>
            <p:nvPr/>
          </p:nvSpPr>
          <p:spPr>
            <a:xfrm>
              <a:off x="0" y="-38100"/>
              <a:ext cx="882773" cy="374139"/>
            </a:xfrm>
            <a:prstGeom prst="rect">
              <a:avLst/>
            </a:prstGeom>
          </p:spPr>
          <p:txBody>
            <a:bodyPr anchor="ctr" rtlCol="false" tIns="70135" lIns="70135" bIns="70135" rIns="70135"/>
            <a:lstStyle/>
            <a:p>
              <a:pPr algn="ctr">
                <a:lnSpc>
                  <a:spcPts val="2899"/>
                </a:lnSpc>
              </a:pPr>
            </a:p>
          </p:txBody>
        </p:sp>
      </p:grpSp>
      <p:grpSp>
        <p:nvGrpSpPr>
          <p:cNvPr name="Group 12" id="12"/>
          <p:cNvGrpSpPr/>
          <p:nvPr/>
        </p:nvGrpSpPr>
        <p:grpSpPr>
          <a:xfrm rot="-2700000">
            <a:off x="14418899" y="8366672"/>
            <a:ext cx="4551046" cy="1732416"/>
            <a:chOff x="0" y="0"/>
            <a:chExt cx="882773" cy="336039"/>
          </a:xfrm>
        </p:grpSpPr>
        <p:sp>
          <p:nvSpPr>
            <p:cNvPr name="Freeform 13" id="13"/>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807F"/>
            </a:solidFill>
            <a:ln cap="sq">
              <a:noFill/>
              <a:prstDash val="solid"/>
              <a:miter/>
            </a:ln>
          </p:spPr>
        </p:sp>
        <p:sp>
          <p:nvSpPr>
            <p:cNvPr name="TextBox 14" id="14"/>
            <p:cNvSpPr txBox="true"/>
            <p:nvPr/>
          </p:nvSpPr>
          <p:spPr>
            <a:xfrm>
              <a:off x="0" y="-38100"/>
              <a:ext cx="882773" cy="374139"/>
            </a:xfrm>
            <a:prstGeom prst="rect">
              <a:avLst/>
            </a:prstGeom>
          </p:spPr>
          <p:txBody>
            <a:bodyPr anchor="ctr" rtlCol="false" tIns="70135" lIns="70135" bIns="70135" rIns="70135"/>
            <a:lstStyle/>
            <a:p>
              <a:pPr algn="ctr">
                <a:lnSpc>
                  <a:spcPts val="2899"/>
                </a:lnSpc>
              </a:pPr>
            </a:p>
          </p:txBody>
        </p:sp>
      </p:grpSp>
      <p:sp>
        <p:nvSpPr>
          <p:cNvPr name="TextBox 15" id="15"/>
          <p:cNvSpPr txBox="true"/>
          <p:nvPr/>
        </p:nvSpPr>
        <p:spPr>
          <a:xfrm rot="0">
            <a:off x="1116860" y="2258406"/>
            <a:ext cx="16054280" cy="7668415"/>
          </a:xfrm>
          <a:prstGeom prst="rect">
            <a:avLst/>
          </a:prstGeom>
        </p:spPr>
        <p:txBody>
          <a:bodyPr anchor="t" rtlCol="false" tIns="0" lIns="0" bIns="0" rIns="0">
            <a:spAutoFit/>
          </a:bodyPr>
          <a:lstStyle/>
          <a:p>
            <a:pPr algn="l">
              <a:lnSpc>
                <a:spcPts val="4695"/>
              </a:lnSpc>
            </a:pPr>
            <a:r>
              <a:rPr lang="en-US" sz="3611" b="true">
                <a:solidFill>
                  <a:srgbClr val="00807F"/>
                </a:solidFill>
                <a:latin typeface="Roboto Condensed Bold"/>
                <a:ea typeface="Roboto Condensed Bold"/>
                <a:cs typeface="Roboto Condensed Bold"/>
                <a:sym typeface="Roboto Condensed Bold"/>
              </a:rPr>
              <a:t>Watermark</a:t>
            </a:r>
          </a:p>
          <a:p>
            <a:pPr algn="l" marL="779755" indent="-389877" lvl="1">
              <a:lnSpc>
                <a:spcPts val="4695"/>
              </a:lnSpc>
              <a:buFont typeface="Arial"/>
              <a:buChar char="•"/>
            </a:pPr>
            <a:r>
              <a:rPr lang="en-US" sz="3611">
                <a:solidFill>
                  <a:srgbClr val="000000"/>
                </a:solidFill>
                <a:latin typeface="Roboto Condensed"/>
                <a:ea typeface="Roboto Condensed"/>
                <a:cs typeface="Roboto Condensed"/>
                <a:sym typeface="Roboto Condensed"/>
              </a:rPr>
              <a:t>Results will be available the day after the evaluation period closes. </a:t>
            </a:r>
          </a:p>
          <a:p>
            <a:pPr algn="l" marL="779755" indent="-389877" lvl="1">
              <a:lnSpc>
                <a:spcPts val="4695"/>
              </a:lnSpc>
              <a:buFont typeface="Arial"/>
              <a:buChar char="•"/>
            </a:pPr>
            <a:r>
              <a:rPr lang="en-US" sz="3611">
                <a:solidFill>
                  <a:srgbClr val="000000"/>
                </a:solidFill>
                <a:latin typeface="Roboto Condensed"/>
                <a:ea typeface="Roboto Condensed"/>
                <a:cs typeface="Roboto Condensed"/>
                <a:sym typeface="Roboto Condensed"/>
              </a:rPr>
              <a:t>Results will start to stack up in the system separated by semester (i.e., Fall 2024, Spring 2025, etc.)</a:t>
            </a:r>
          </a:p>
          <a:p>
            <a:pPr algn="l" marL="779755" indent="-389877" lvl="1">
              <a:lnSpc>
                <a:spcPts val="4695"/>
              </a:lnSpc>
              <a:buFont typeface="Arial"/>
              <a:buChar char="•"/>
            </a:pPr>
            <a:r>
              <a:rPr lang="en-US" sz="3611">
                <a:solidFill>
                  <a:srgbClr val="000000"/>
                </a:solidFill>
                <a:latin typeface="Roboto Condensed"/>
                <a:ea typeface="Roboto Condensed"/>
                <a:cs typeface="Roboto Condensed"/>
                <a:sym typeface="Roboto Condensed"/>
              </a:rPr>
              <a:t>A link will always be provided for you to review basic result information, but if you’d like a different report, you can use an Instructor Survey function. Training is available on the Institutional Effectiveness website for this resource.  </a:t>
            </a:r>
          </a:p>
          <a:p>
            <a:pPr algn="l" marL="779755" indent="-389877" lvl="1">
              <a:lnSpc>
                <a:spcPts val="4695"/>
              </a:lnSpc>
              <a:buFont typeface="Arial"/>
              <a:buChar char="•"/>
            </a:pPr>
            <a:r>
              <a:rPr lang="en-US" sz="3611">
                <a:solidFill>
                  <a:srgbClr val="000000"/>
                </a:solidFill>
                <a:latin typeface="Roboto Condensed"/>
                <a:ea typeface="Roboto Condensed"/>
                <a:cs typeface="Roboto Condensed"/>
                <a:sym typeface="Roboto Condensed"/>
              </a:rPr>
              <a:t>Deans and Department Chairs will have administrator rights to view all results and comments in Watermark. This resolves the need for APEX reporting. </a:t>
            </a:r>
          </a:p>
          <a:p>
            <a:pPr algn="l">
              <a:lnSpc>
                <a:spcPts val="4695"/>
              </a:lnSpc>
            </a:pPr>
            <a:r>
              <a:rPr lang="en-US" sz="3611" b="true">
                <a:solidFill>
                  <a:srgbClr val="00807F"/>
                </a:solidFill>
                <a:latin typeface="Roboto Condensed Bold"/>
                <a:ea typeface="Roboto Condensed Bold"/>
                <a:cs typeface="Roboto Condensed Bold"/>
                <a:sym typeface="Roboto Condensed Bold"/>
              </a:rPr>
              <a:t>Blackboard </a:t>
            </a:r>
          </a:p>
          <a:p>
            <a:pPr algn="l" marL="779755" indent="-389877" lvl="1">
              <a:lnSpc>
                <a:spcPts val="4695"/>
              </a:lnSpc>
              <a:buFont typeface="Arial"/>
              <a:buChar char="•"/>
            </a:pPr>
            <a:r>
              <a:rPr lang="en-US" sz="3611">
                <a:solidFill>
                  <a:srgbClr val="000000"/>
                </a:solidFill>
                <a:latin typeface="Roboto Condensed"/>
                <a:ea typeface="Roboto Condensed"/>
                <a:cs typeface="Roboto Condensed"/>
                <a:sym typeface="Roboto Condensed"/>
              </a:rPr>
              <a:t>All prior results prior to Fall 2024 can still be viewed in Blackboard. APEX reporting and HB2504 reports will remain active. </a:t>
            </a:r>
          </a:p>
          <a:p>
            <a:pPr algn="l" marL="779755" indent="-389877" lvl="1">
              <a:lnSpc>
                <a:spcPts val="4695"/>
              </a:lnSpc>
              <a:buFont typeface="Arial"/>
              <a:buChar char="•"/>
            </a:pPr>
            <a:r>
              <a:rPr lang="en-US" sz="3611">
                <a:solidFill>
                  <a:srgbClr val="000000"/>
                </a:solidFill>
                <a:latin typeface="Roboto Condensed"/>
                <a:ea typeface="Roboto Condensed"/>
                <a:cs typeface="Roboto Condensed"/>
                <a:sym typeface="Roboto Condensed"/>
              </a:rPr>
              <a:t>Instructors can access Watermark through Blackboard if needed. </a:t>
            </a: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225704" y="607366"/>
            <a:ext cx="11355069" cy="3289761"/>
          </a:xfrm>
          <a:prstGeom prst="rect">
            <a:avLst/>
          </a:prstGeom>
        </p:spPr>
        <p:txBody>
          <a:bodyPr anchor="t" rtlCol="false" tIns="0" lIns="0" bIns="0" rIns="0">
            <a:spAutoFit/>
          </a:bodyPr>
          <a:lstStyle/>
          <a:p>
            <a:pPr algn="ctr">
              <a:lnSpc>
                <a:spcPts val="8341"/>
              </a:lnSpc>
            </a:pPr>
            <a:r>
              <a:rPr lang="en-US" sz="9372" spc="-318">
                <a:solidFill>
                  <a:srgbClr val="000000"/>
                </a:solidFill>
                <a:latin typeface="Amnestia"/>
                <a:ea typeface="Amnestia"/>
                <a:cs typeface="Amnestia"/>
                <a:sym typeface="Amnestia"/>
              </a:rPr>
              <a:t>WATERMARK COURSE EVALUATIONS &amp; SURVEYS (CES)</a:t>
            </a:r>
          </a:p>
        </p:txBody>
      </p:sp>
      <p:sp>
        <p:nvSpPr>
          <p:cNvPr name="TextBox 3" id="3"/>
          <p:cNvSpPr txBox="true"/>
          <p:nvPr/>
        </p:nvSpPr>
        <p:spPr>
          <a:xfrm rot="0">
            <a:off x="1587439" y="3859027"/>
            <a:ext cx="14631600" cy="5882337"/>
          </a:xfrm>
          <a:prstGeom prst="rect">
            <a:avLst/>
          </a:prstGeom>
        </p:spPr>
        <p:txBody>
          <a:bodyPr anchor="t" rtlCol="false" tIns="0" lIns="0" bIns="0" rIns="0">
            <a:spAutoFit/>
          </a:bodyPr>
          <a:lstStyle/>
          <a:p>
            <a:pPr algn="l" marL="779755" indent="-389878" lvl="1">
              <a:lnSpc>
                <a:spcPts val="4695"/>
              </a:lnSpc>
              <a:buFont typeface="Arial"/>
              <a:buChar char="•"/>
            </a:pPr>
            <a:r>
              <a:rPr lang="en-US" sz="3611">
                <a:solidFill>
                  <a:srgbClr val="000000"/>
                </a:solidFill>
                <a:latin typeface="Roboto Condensed"/>
                <a:ea typeface="Roboto Condensed"/>
                <a:cs typeface="Roboto Condensed"/>
                <a:sym typeface="Roboto Condensed"/>
              </a:rPr>
              <a:t>With the migration to Blackboard Ultra in 2024, SRSU was forced to consider another solution for administering course evaluations at the end of each term. </a:t>
            </a:r>
          </a:p>
          <a:p>
            <a:pPr algn="l" marL="779755" indent="-389878" lvl="1">
              <a:lnSpc>
                <a:spcPts val="4695"/>
              </a:lnSpc>
              <a:buFont typeface="Arial"/>
              <a:buChar char="•"/>
            </a:pPr>
            <a:r>
              <a:rPr lang="en-US" sz="3611">
                <a:solidFill>
                  <a:srgbClr val="000000"/>
                </a:solidFill>
                <a:latin typeface="Roboto Condensed"/>
                <a:ea typeface="Roboto Condensed"/>
                <a:cs typeface="Roboto Condensed"/>
                <a:sym typeface="Roboto Condensed"/>
              </a:rPr>
              <a:t>Academic Affairs and the Office of Institutional Effectiveness worked with various faculty committees and representatives to gain feedback on the vendor, Watermark. </a:t>
            </a:r>
          </a:p>
          <a:p>
            <a:pPr algn="l" marL="779755" indent="-389878" lvl="1">
              <a:lnSpc>
                <a:spcPts val="4695"/>
              </a:lnSpc>
              <a:buFont typeface="Arial"/>
              <a:buChar char="•"/>
            </a:pPr>
            <a:r>
              <a:rPr lang="en-US" sz="3611">
                <a:solidFill>
                  <a:srgbClr val="000000"/>
                </a:solidFill>
                <a:latin typeface="Roboto Condensed"/>
                <a:ea typeface="Roboto Condensed"/>
                <a:cs typeface="Roboto Condensed"/>
                <a:sym typeface="Roboto Condensed"/>
              </a:rPr>
              <a:t>SRSU successfully purchased the Watermark Course Evaluations &amp; Surveys (CES) package in the summer of 2024. </a:t>
            </a:r>
          </a:p>
          <a:p>
            <a:pPr algn="l" marL="779755" indent="-389878" lvl="1">
              <a:lnSpc>
                <a:spcPts val="4695"/>
              </a:lnSpc>
              <a:buFont typeface="Arial"/>
              <a:buChar char="•"/>
            </a:pPr>
            <a:r>
              <a:rPr lang="en-US" sz="3611">
                <a:solidFill>
                  <a:srgbClr val="000000"/>
                </a:solidFill>
                <a:latin typeface="Roboto Condensed"/>
                <a:ea typeface="Roboto Condensed"/>
                <a:cs typeface="Roboto Condensed"/>
                <a:sym typeface="Roboto Condensed"/>
              </a:rPr>
              <a:t>First implementation of the new course evaluation model was in the first eight-week term of the fall 2024 semester. </a:t>
            </a:r>
          </a:p>
        </p:txBody>
      </p:sp>
      <p:grpSp>
        <p:nvGrpSpPr>
          <p:cNvPr name="Group 4" id="4"/>
          <p:cNvGrpSpPr/>
          <p:nvPr/>
        </p:nvGrpSpPr>
        <p:grpSpPr>
          <a:xfrm rot="-2700000">
            <a:off x="-1542831" y="2129831"/>
            <a:ext cx="4239644" cy="1613877"/>
            <a:chOff x="0" y="0"/>
            <a:chExt cx="882773" cy="336039"/>
          </a:xfrm>
        </p:grpSpPr>
        <p:sp>
          <p:nvSpPr>
            <p:cNvPr name="Freeform 5" id="5"/>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C8102E"/>
              </a:solidFill>
              <a:prstDash val="lgDash"/>
              <a:miter/>
            </a:ln>
          </p:spPr>
        </p:sp>
        <p:sp>
          <p:nvSpPr>
            <p:cNvPr name="TextBox 6" id="6"/>
            <p:cNvSpPr txBox="true"/>
            <p:nvPr/>
          </p:nvSpPr>
          <p:spPr>
            <a:xfrm>
              <a:off x="0" y="-38100"/>
              <a:ext cx="882773" cy="374139"/>
            </a:xfrm>
            <a:prstGeom prst="rect">
              <a:avLst/>
            </a:prstGeom>
          </p:spPr>
          <p:txBody>
            <a:bodyPr anchor="ctr" rtlCol="false" tIns="65336" lIns="65336" bIns="65336" rIns="65336"/>
            <a:lstStyle/>
            <a:p>
              <a:pPr algn="ctr">
                <a:lnSpc>
                  <a:spcPts val="2700"/>
                </a:lnSpc>
              </a:pPr>
            </a:p>
          </p:txBody>
        </p:sp>
      </p:grpSp>
      <p:grpSp>
        <p:nvGrpSpPr>
          <p:cNvPr name="Group 7" id="7"/>
          <p:cNvGrpSpPr/>
          <p:nvPr/>
        </p:nvGrpSpPr>
        <p:grpSpPr>
          <a:xfrm rot="-2700000">
            <a:off x="-1050249" y="561762"/>
            <a:ext cx="4239644" cy="1613877"/>
            <a:chOff x="0" y="0"/>
            <a:chExt cx="882773" cy="336039"/>
          </a:xfrm>
        </p:grpSpPr>
        <p:sp>
          <p:nvSpPr>
            <p:cNvPr name="Freeform 8" id="8"/>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C99700"/>
            </a:solidFill>
            <a:ln cap="sq">
              <a:noFill/>
              <a:prstDash val="solid"/>
              <a:miter/>
            </a:ln>
          </p:spPr>
        </p:sp>
        <p:sp>
          <p:nvSpPr>
            <p:cNvPr name="TextBox 9" id="9"/>
            <p:cNvSpPr txBox="true"/>
            <p:nvPr/>
          </p:nvSpPr>
          <p:spPr>
            <a:xfrm>
              <a:off x="0" y="-38100"/>
              <a:ext cx="882773" cy="374139"/>
            </a:xfrm>
            <a:prstGeom prst="rect">
              <a:avLst/>
            </a:prstGeom>
          </p:spPr>
          <p:txBody>
            <a:bodyPr anchor="ctr" rtlCol="false" tIns="65336" lIns="65336" bIns="65336" rIns="65336"/>
            <a:lstStyle/>
            <a:p>
              <a:pPr algn="ctr">
                <a:lnSpc>
                  <a:spcPts val="2700"/>
                </a:lnSpc>
              </a:pPr>
            </a:p>
          </p:txBody>
        </p:sp>
      </p:grpSp>
      <p:grpSp>
        <p:nvGrpSpPr>
          <p:cNvPr name="Group 10" id="10"/>
          <p:cNvGrpSpPr/>
          <p:nvPr/>
        </p:nvGrpSpPr>
        <p:grpSpPr>
          <a:xfrm rot="-2700000">
            <a:off x="14947661" y="6683428"/>
            <a:ext cx="4551046" cy="1732416"/>
            <a:chOff x="0" y="0"/>
            <a:chExt cx="882773" cy="336039"/>
          </a:xfrm>
        </p:grpSpPr>
        <p:sp>
          <p:nvSpPr>
            <p:cNvPr name="Freeform 11" id="11"/>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C8102E"/>
              </a:solidFill>
              <a:prstDash val="solid"/>
              <a:miter/>
            </a:ln>
          </p:spPr>
        </p:sp>
        <p:sp>
          <p:nvSpPr>
            <p:cNvPr name="TextBox 12" id="12"/>
            <p:cNvSpPr txBox="true"/>
            <p:nvPr/>
          </p:nvSpPr>
          <p:spPr>
            <a:xfrm>
              <a:off x="0" y="-38100"/>
              <a:ext cx="882773" cy="374139"/>
            </a:xfrm>
            <a:prstGeom prst="rect">
              <a:avLst/>
            </a:prstGeom>
          </p:spPr>
          <p:txBody>
            <a:bodyPr anchor="ctr" rtlCol="false" tIns="70135" lIns="70135" bIns="70135" rIns="70135"/>
            <a:lstStyle/>
            <a:p>
              <a:pPr algn="ctr">
                <a:lnSpc>
                  <a:spcPts val="2899"/>
                </a:lnSpc>
              </a:pPr>
            </a:p>
          </p:txBody>
        </p:sp>
      </p:grpSp>
      <p:grpSp>
        <p:nvGrpSpPr>
          <p:cNvPr name="Group 13" id="13"/>
          <p:cNvGrpSpPr/>
          <p:nvPr/>
        </p:nvGrpSpPr>
        <p:grpSpPr>
          <a:xfrm rot="-2700000">
            <a:off x="14418899" y="8366672"/>
            <a:ext cx="4551046" cy="1732416"/>
            <a:chOff x="0" y="0"/>
            <a:chExt cx="882773" cy="336039"/>
          </a:xfrm>
        </p:grpSpPr>
        <p:sp>
          <p:nvSpPr>
            <p:cNvPr name="Freeform 14" id="14"/>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807F"/>
            </a:solidFill>
            <a:ln cap="sq">
              <a:noFill/>
              <a:prstDash val="solid"/>
              <a:miter/>
            </a:ln>
          </p:spPr>
        </p:sp>
        <p:sp>
          <p:nvSpPr>
            <p:cNvPr name="TextBox 15" id="15"/>
            <p:cNvSpPr txBox="true"/>
            <p:nvPr/>
          </p:nvSpPr>
          <p:spPr>
            <a:xfrm>
              <a:off x="0" y="-38100"/>
              <a:ext cx="882773" cy="374139"/>
            </a:xfrm>
            <a:prstGeom prst="rect">
              <a:avLst/>
            </a:prstGeom>
          </p:spPr>
          <p:txBody>
            <a:bodyPr anchor="ctr" rtlCol="false" tIns="70135" lIns="70135" bIns="70135" rIns="70135"/>
            <a:lstStyle/>
            <a:p>
              <a:pPr algn="ctr">
                <a:lnSpc>
                  <a:spcPts val="2899"/>
                </a:lnSpc>
              </a:pPr>
            </a:p>
          </p:txBody>
        </p:sp>
      </p:gr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466466" y="944400"/>
            <a:ext cx="11355069" cy="2230444"/>
          </a:xfrm>
          <a:prstGeom prst="rect">
            <a:avLst/>
          </a:prstGeom>
        </p:spPr>
        <p:txBody>
          <a:bodyPr anchor="t" rtlCol="false" tIns="0" lIns="0" bIns="0" rIns="0">
            <a:spAutoFit/>
          </a:bodyPr>
          <a:lstStyle/>
          <a:p>
            <a:pPr algn="ctr">
              <a:lnSpc>
                <a:spcPts val="8341"/>
              </a:lnSpc>
            </a:pPr>
            <a:r>
              <a:rPr lang="en-US" sz="9372" spc="-318">
                <a:solidFill>
                  <a:srgbClr val="000000"/>
                </a:solidFill>
                <a:latin typeface="Amnestia"/>
                <a:ea typeface="Amnestia"/>
                <a:cs typeface="Amnestia"/>
                <a:sym typeface="Amnestia"/>
              </a:rPr>
              <a:t>KEY FEATURES OF WATERMARK CES</a:t>
            </a:r>
          </a:p>
        </p:txBody>
      </p:sp>
      <p:grpSp>
        <p:nvGrpSpPr>
          <p:cNvPr name="Group 3" id="3"/>
          <p:cNvGrpSpPr/>
          <p:nvPr/>
        </p:nvGrpSpPr>
        <p:grpSpPr>
          <a:xfrm rot="-2700000">
            <a:off x="-1542831" y="2129831"/>
            <a:ext cx="4239644" cy="1613877"/>
            <a:chOff x="0" y="0"/>
            <a:chExt cx="882773" cy="336039"/>
          </a:xfrm>
        </p:grpSpPr>
        <p:sp>
          <p:nvSpPr>
            <p:cNvPr name="Freeform 4" id="4"/>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C8102E"/>
              </a:solidFill>
              <a:prstDash val="lgDash"/>
              <a:miter/>
            </a:ln>
          </p:spPr>
        </p:sp>
        <p:sp>
          <p:nvSpPr>
            <p:cNvPr name="TextBox 5" id="5"/>
            <p:cNvSpPr txBox="true"/>
            <p:nvPr/>
          </p:nvSpPr>
          <p:spPr>
            <a:xfrm>
              <a:off x="0" y="-38100"/>
              <a:ext cx="882773" cy="374139"/>
            </a:xfrm>
            <a:prstGeom prst="rect">
              <a:avLst/>
            </a:prstGeom>
          </p:spPr>
          <p:txBody>
            <a:bodyPr anchor="ctr" rtlCol="false" tIns="65336" lIns="65336" bIns="65336" rIns="65336"/>
            <a:lstStyle/>
            <a:p>
              <a:pPr algn="ctr">
                <a:lnSpc>
                  <a:spcPts val="2700"/>
                </a:lnSpc>
              </a:pPr>
            </a:p>
          </p:txBody>
        </p:sp>
      </p:grpSp>
      <p:grpSp>
        <p:nvGrpSpPr>
          <p:cNvPr name="Group 6" id="6"/>
          <p:cNvGrpSpPr/>
          <p:nvPr/>
        </p:nvGrpSpPr>
        <p:grpSpPr>
          <a:xfrm rot="-2700000">
            <a:off x="-1050249" y="561762"/>
            <a:ext cx="4239644" cy="1613877"/>
            <a:chOff x="0" y="0"/>
            <a:chExt cx="882773" cy="336039"/>
          </a:xfrm>
        </p:grpSpPr>
        <p:sp>
          <p:nvSpPr>
            <p:cNvPr name="Freeform 7" id="7"/>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C99700"/>
            </a:solidFill>
            <a:ln cap="sq">
              <a:noFill/>
              <a:prstDash val="solid"/>
              <a:miter/>
            </a:ln>
          </p:spPr>
        </p:sp>
        <p:sp>
          <p:nvSpPr>
            <p:cNvPr name="TextBox 8" id="8"/>
            <p:cNvSpPr txBox="true"/>
            <p:nvPr/>
          </p:nvSpPr>
          <p:spPr>
            <a:xfrm>
              <a:off x="0" y="-38100"/>
              <a:ext cx="882773" cy="374139"/>
            </a:xfrm>
            <a:prstGeom prst="rect">
              <a:avLst/>
            </a:prstGeom>
          </p:spPr>
          <p:txBody>
            <a:bodyPr anchor="ctr" rtlCol="false" tIns="65336" lIns="65336" bIns="65336" rIns="65336"/>
            <a:lstStyle/>
            <a:p>
              <a:pPr algn="ctr">
                <a:lnSpc>
                  <a:spcPts val="2700"/>
                </a:lnSpc>
              </a:pPr>
            </a:p>
          </p:txBody>
        </p:sp>
      </p:grpSp>
      <p:grpSp>
        <p:nvGrpSpPr>
          <p:cNvPr name="Group 9" id="9"/>
          <p:cNvGrpSpPr/>
          <p:nvPr/>
        </p:nvGrpSpPr>
        <p:grpSpPr>
          <a:xfrm rot="-2700000">
            <a:off x="14947661" y="6683428"/>
            <a:ext cx="4551046" cy="1732416"/>
            <a:chOff x="0" y="0"/>
            <a:chExt cx="882773" cy="336039"/>
          </a:xfrm>
        </p:grpSpPr>
        <p:sp>
          <p:nvSpPr>
            <p:cNvPr name="Freeform 10" id="10"/>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C8102E"/>
              </a:solidFill>
              <a:prstDash val="solid"/>
              <a:miter/>
            </a:ln>
          </p:spPr>
        </p:sp>
        <p:sp>
          <p:nvSpPr>
            <p:cNvPr name="TextBox 11" id="11"/>
            <p:cNvSpPr txBox="true"/>
            <p:nvPr/>
          </p:nvSpPr>
          <p:spPr>
            <a:xfrm>
              <a:off x="0" y="-38100"/>
              <a:ext cx="882773" cy="374139"/>
            </a:xfrm>
            <a:prstGeom prst="rect">
              <a:avLst/>
            </a:prstGeom>
          </p:spPr>
          <p:txBody>
            <a:bodyPr anchor="ctr" rtlCol="false" tIns="70135" lIns="70135" bIns="70135" rIns="70135"/>
            <a:lstStyle/>
            <a:p>
              <a:pPr algn="ctr">
                <a:lnSpc>
                  <a:spcPts val="2899"/>
                </a:lnSpc>
              </a:pPr>
            </a:p>
          </p:txBody>
        </p:sp>
      </p:grpSp>
      <p:grpSp>
        <p:nvGrpSpPr>
          <p:cNvPr name="Group 12" id="12"/>
          <p:cNvGrpSpPr/>
          <p:nvPr/>
        </p:nvGrpSpPr>
        <p:grpSpPr>
          <a:xfrm rot="-2700000">
            <a:off x="14418899" y="8366672"/>
            <a:ext cx="4551046" cy="1732416"/>
            <a:chOff x="0" y="0"/>
            <a:chExt cx="882773" cy="336039"/>
          </a:xfrm>
        </p:grpSpPr>
        <p:sp>
          <p:nvSpPr>
            <p:cNvPr name="Freeform 13" id="13"/>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807F"/>
            </a:solidFill>
            <a:ln cap="sq">
              <a:noFill/>
              <a:prstDash val="solid"/>
              <a:miter/>
            </a:ln>
          </p:spPr>
        </p:sp>
        <p:sp>
          <p:nvSpPr>
            <p:cNvPr name="TextBox 14" id="14"/>
            <p:cNvSpPr txBox="true"/>
            <p:nvPr/>
          </p:nvSpPr>
          <p:spPr>
            <a:xfrm>
              <a:off x="0" y="-38100"/>
              <a:ext cx="882773" cy="374139"/>
            </a:xfrm>
            <a:prstGeom prst="rect">
              <a:avLst/>
            </a:prstGeom>
          </p:spPr>
          <p:txBody>
            <a:bodyPr anchor="ctr" rtlCol="false" tIns="70135" lIns="70135" bIns="70135" rIns="70135"/>
            <a:lstStyle/>
            <a:p>
              <a:pPr algn="ctr">
                <a:lnSpc>
                  <a:spcPts val="2899"/>
                </a:lnSpc>
              </a:pPr>
            </a:p>
          </p:txBody>
        </p:sp>
      </p:grpSp>
      <p:sp>
        <p:nvSpPr>
          <p:cNvPr name="TextBox 15" id="15"/>
          <p:cNvSpPr txBox="true"/>
          <p:nvPr/>
        </p:nvSpPr>
        <p:spPr>
          <a:xfrm rot="0">
            <a:off x="1116860" y="2547087"/>
            <a:ext cx="16054280" cy="7077939"/>
          </a:xfrm>
          <a:prstGeom prst="rect">
            <a:avLst/>
          </a:prstGeom>
        </p:spPr>
        <p:txBody>
          <a:bodyPr anchor="t" rtlCol="false" tIns="0" lIns="0" bIns="0" rIns="0">
            <a:spAutoFit/>
          </a:bodyPr>
          <a:lstStyle/>
          <a:p>
            <a:pPr algn="l">
              <a:lnSpc>
                <a:spcPts val="4695"/>
              </a:lnSpc>
            </a:pPr>
            <a:r>
              <a:rPr lang="en-US" sz="3611" b="true">
                <a:solidFill>
                  <a:srgbClr val="000000"/>
                </a:solidFill>
                <a:latin typeface="Roboto Condensed Bold"/>
                <a:ea typeface="Roboto Condensed Bold"/>
                <a:cs typeface="Roboto Condensed Bold"/>
                <a:sym typeface="Roboto Condensed Bold"/>
              </a:rPr>
              <a:t>Students </a:t>
            </a:r>
          </a:p>
          <a:p>
            <a:pPr algn="l" marL="779755" indent="-389877" lvl="1">
              <a:lnSpc>
                <a:spcPts val="4695"/>
              </a:lnSpc>
              <a:buFont typeface="Arial"/>
              <a:buChar char="•"/>
            </a:pPr>
            <a:r>
              <a:rPr lang="en-US" sz="3611">
                <a:solidFill>
                  <a:srgbClr val="000000"/>
                </a:solidFill>
                <a:latin typeface="Roboto Condensed"/>
                <a:ea typeface="Roboto Condensed"/>
                <a:cs typeface="Roboto Condensed"/>
                <a:sym typeface="Roboto Condensed"/>
              </a:rPr>
              <a:t>Students will take the survey directly through Blackboard. </a:t>
            </a:r>
          </a:p>
          <a:p>
            <a:pPr algn="l" marL="779755" indent="-389877" lvl="1">
              <a:lnSpc>
                <a:spcPts val="4695"/>
              </a:lnSpc>
              <a:buFont typeface="Arial"/>
              <a:buChar char="•"/>
            </a:pPr>
            <a:r>
              <a:rPr lang="en-US" sz="3611">
                <a:solidFill>
                  <a:srgbClr val="000000"/>
                </a:solidFill>
                <a:latin typeface="Roboto Condensed"/>
                <a:ea typeface="Roboto Condensed"/>
                <a:cs typeface="Roboto Condensed"/>
                <a:sym typeface="Roboto Condensed"/>
              </a:rPr>
              <a:t>Students cannot ignore the survey until it closes without clicking a button. </a:t>
            </a:r>
          </a:p>
          <a:p>
            <a:pPr algn="l" marL="779755" indent="-389877" lvl="1">
              <a:lnSpc>
                <a:spcPts val="4695"/>
              </a:lnSpc>
              <a:buFont typeface="Arial"/>
              <a:buChar char="•"/>
            </a:pPr>
            <a:r>
              <a:rPr lang="en-US" sz="3611">
                <a:solidFill>
                  <a:srgbClr val="000000"/>
                </a:solidFill>
                <a:latin typeface="Roboto Condensed"/>
                <a:ea typeface="Roboto Condensed"/>
                <a:cs typeface="Roboto Condensed"/>
                <a:sym typeface="Roboto Condensed"/>
              </a:rPr>
              <a:t>Once finished with one course evaluation students will be returned to a survey home screen within Blackboard that will show them which surveys remain. </a:t>
            </a:r>
          </a:p>
          <a:p>
            <a:pPr algn="l">
              <a:lnSpc>
                <a:spcPts val="4695"/>
              </a:lnSpc>
            </a:pPr>
            <a:r>
              <a:rPr lang="en-US" sz="3611" b="true">
                <a:solidFill>
                  <a:srgbClr val="000000"/>
                </a:solidFill>
                <a:latin typeface="Roboto Condensed Bold"/>
                <a:ea typeface="Roboto Condensed Bold"/>
                <a:cs typeface="Roboto Condensed Bold"/>
                <a:sym typeface="Roboto Condensed Bold"/>
              </a:rPr>
              <a:t>Faculty </a:t>
            </a:r>
          </a:p>
          <a:p>
            <a:pPr algn="l" marL="779755" indent="-389877" lvl="1">
              <a:lnSpc>
                <a:spcPts val="4695"/>
              </a:lnSpc>
              <a:buFont typeface="Arial"/>
              <a:buChar char="•"/>
            </a:pPr>
            <a:r>
              <a:rPr lang="en-US" sz="3611">
                <a:solidFill>
                  <a:srgbClr val="000000"/>
                </a:solidFill>
                <a:latin typeface="Roboto Condensed"/>
                <a:ea typeface="Roboto Condensed"/>
                <a:cs typeface="Roboto Condensed"/>
                <a:sym typeface="Roboto Condensed"/>
              </a:rPr>
              <a:t>Results will be available the day after the survey closes, through the Watermark platform.</a:t>
            </a:r>
          </a:p>
          <a:p>
            <a:pPr algn="l" marL="779755" indent="-389877" lvl="1">
              <a:lnSpc>
                <a:spcPts val="4695"/>
              </a:lnSpc>
              <a:buFont typeface="Arial"/>
              <a:buChar char="•"/>
            </a:pPr>
            <a:r>
              <a:rPr lang="en-US" sz="3611">
                <a:solidFill>
                  <a:srgbClr val="000000"/>
                </a:solidFill>
                <a:latin typeface="Roboto Condensed"/>
                <a:ea typeface="Roboto Condensed"/>
                <a:cs typeface="Roboto Condensed"/>
                <a:sym typeface="Roboto Condensed"/>
              </a:rPr>
              <a:t>Course evaluations will be summarized and posted to the HB2504 site within four weeks following the end of a long semester. </a:t>
            </a:r>
          </a:p>
          <a:p>
            <a:pPr algn="l" marL="779755" indent="-389877" lvl="1">
              <a:lnSpc>
                <a:spcPts val="4695"/>
              </a:lnSpc>
              <a:buFont typeface="Arial"/>
              <a:buChar char="•"/>
            </a:pPr>
            <a:r>
              <a:rPr lang="en-US" sz="3611">
                <a:solidFill>
                  <a:srgbClr val="000000"/>
                </a:solidFill>
                <a:latin typeface="Roboto Condensed"/>
                <a:ea typeface="Roboto Condensed"/>
                <a:cs typeface="Roboto Condensed"/>
                <a:sym typeface="Roboto Condensed"/>
              </a:rPr>
              <a:t>Deans and Department Chairs will have access to all faculty results within their colleges and/or departments.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2700000">
            <a:off x="15754050" y="545150"/>
            <a:ext cx="3684570" cy="1402580"/>
            <a:chOff x="0" y="0"/>
            <a:chExt cx="882773" cy="336039"/>
          </a:xfrm>
        </p:grpSpPr>
        <p:sp>
          <p:nvSpPr>
            <p:cNvPr name="Freeform 3" id="3"/>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00807F"/>
              </a:solidFill>
              <a:prstDash val="lgDash"/>
              <a:miter/>
            </a:ln>
          </p:spPr>
        </p:sp>
        <p:sp>
          <p:nvSpPr>
            <p:cNvPr name="TextBox 4" id="4"/>
            <p:cNvSpPr txBox="true"/>
            <p:nvPr/>
          </p:nvSpPr>
          <p:spPr>
            <a:xfrm>
              <a:off x="0" y="-38100"/>
              <a:ext cx="882773" cy="374139"/>
            </a:xfrm>
            <a:prstGeom prst="rect">
              <a:avLst/>
            </a:prstGeom>
          </p:spPr>
          <p:txBody>
            <a:bodyPr anchor="ctr" rtlCol="false" tIns="56782" lIns="56782" bIns="56782" rIns="56782"/>
            <a:lstStyle/>
            <a:p>
              <a:pPr algn="ctr">
                <a:lnSpc>
                  <a:spcPts val="2347"/>
                </a:lnSpc>
              </a:pPr>
            </a:p>
          </p:txBody>
        </p:sp>
      </p:grpSp>
      <p:grpSp>
        <p:nvGrpSpPr>
          <p:cNvPr name="Group 5" id="5"/>
          <p:cNvGrpSpPr/>
          <p:nvPr/>
        </p:nvGrpSpPr>
        <p:grpSpPr>
          <a:xfrm rot="-2700000">
            <a:off x="16182141" y="-817621"/>
            <a:ext cx="3684570" cy="1402580"/>
            <a:chOff x="0" y="0"/>
            <a:chExt cx="882773" cy="336039"/>
          </a:xfrm>
        </p:grpSpPr>
        <p:sp>
          <p:nvSpPr>
            <p:cNvPr name="Freeform 6" id="6"/>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E0A4A1"/>
            </a:solidFill>
            <a:ln cap="sq">
              <a:noFill/>
              <a:prstDash val="solid"/>
              <a:miter/>
            </a:ln>
          </p:spPr>
        </p:sp>
        <p:sp>
          <p:nvSpPr>
            <p:cNvPr name="TextBox 7" id="7"/>
            <p:cNvSpPr txBox="true"/>
            <p:nvPr/>
          </p:nvSpPr>
          <p:spPr>
            <a:xfrm>
              <a:off x="0" y="-38100"/>
              <a:ext cx="882773" cy="374139"/>
            </a:xfrm>
            <a:prstGeom prst="rect">
              <a:avLst/>
            </a:prstGeom>
          </p:spPr>
          <p:txBody>
            <a:bodyPr anchor="ctr" rtlCol="false" tIns="56782" lIns="56782" bIns="56782" rIns="56782"/>
            <a:lstStyle/>
            <a:p>
              <a:pPr algn="ctr">
                <a:lnSpc>
                  <a:spcPts val="2347"/>
                </a:lnSpc>
              </a:pPr>
            </a:p>
          </p:txBody>
        </p:sp>
      </p:grpSp>
      <p:grpSp>
        <p:nvGrpSpPr>
          <p:cNvPr name="Group 8" id="8"/>
          <p:cNvGrpSpPr/>
          <p:nvPr/>
        </p:nvGrpSpPr>
        <p:grpSpPr>
          <a:xfrm rot="-2700000">
            <a:off x="15547254" y="7418153"/>
            <a:ext cx="4903646" cy="1866638"/>
            <a:chOff x="0" y="0"/>
            <a:chExt cx="882773" cy="336039"/>
          </a:xfrm>
        </p:grpSpPr>
        <p:sp>
          <p:nvSpPr>
            <p:cNvPr name="Freeform 9" id="9"/>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000000"/>
              </a:solidFill>
              <a:prstDash val="solid"/>
              <a:miter/>
            </a:ln>
          </p:spPr>
        </p:sp>
        <p:sp>
          <p:nvSpPr>
            <p:cNvPr name="TextBox 10" id="10"/>
            <p:cNvSpPr txBox="true"/>
            <p:nvPr/>
          </p:nvSpPr>
          <p:spPr>
            <a:xfrm>
              <a:off x="0" y="-38100"/>
              <a:ext cx="882773" cy="374139"/>
            </a:xfrm>
            <a:prstGeom prst="rect">
              <a:avLst/>
            </a:prstGeom>
          </p:spPr>
          <p:txBody>
            <a:bodyPr anchor="ctr" rtlCol="false" tIns="75569" lIns="75569" bIns="75569" rIns="75569"/>
            <a:lstStyle/>
            <a:p>
              <a:pPr algn="ctr">
                <a:lnSpc>
                  <a:spcPts val="3123"/>
                </a:lnSpc>
              </a:pPr>
            </a:p>
          </p:txBody>
        </p:sp>
      </p:grpSp>
      <p:grpSp>
        <p:nvGrpSpPr>
          <p:cNvPr name="Group 11" id="11"/>
          <p:cNvGrpSpPr/>
          <p:nvPr/>
        </p:nvGrpSpPr>
        <p:grpSpPr>
          <a:xfrm rot="-2700000">
            <a:off x="14977526" y="9231809"/>
            <a:ext cx="4903646" cy="1866638"/>
            <a:chOff x="0" y="0"/>
            <a:chExt cx="882773" cy="336039"/>
          </a:xfrm>
        </p:grpSpPr>
        <p:sp>
          <p:nvSpPr>
            <p:cNvPr name="Freeform 12" id="12"/>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C8102E"/>
            </a:solidFill>
            <a:ln cap="sq">
              <a:noFill/>
              <a:prstDash val="solid"/>
              <a:miter/>
            </a:ln>
          </p:spPr>
        </p:sp>
        <p:sp>
          <p:nvSpPr>
            <p:cNvPr name="TextBox 13" id="13"/>
            <p:cNvSpPr txBox="true"/>
            <p:nvPr/>
          </p:nvSpPr>
          <p:spPr>
            <a:xfrm>
              <a:off x="0" y="-38100"/>
              <a:ext cx="882773" cy="374139"/>
            </a:xfrm>
            <a:prstGeom prst="rect">
              <a:avLst/>
            </a:prstGeom>
          </p:spPr>
          <p:txBody>
            <a:bodyPr anchor="ctr" rtlCol="false" tIns="75569" lIns="75569" bIns="75569" rIns="75569"/>
            <a:lstStyle/>
            <a:p>
              <a:pPr algn="ctr">
                <a:lnSpc>
                  <a:spcPts val="3123"/>
                </a:lnSpc>
              </a:pPr>
            </a:p>
          </p:txBody>
        </p:sp>
      </p:grpSp>
      <p:grpSp>
        <p:nvGrpSpPr>
          <p:cNvPr name="Group 14" id="14"/>
          <p:cNvGrpSpPr/>
          <p:nvPr/>
        </p:nvGrpSpPr>
        <p:grpSpPr>
          <a:xfrm rot="-2700000">
            <a:off x="-1679529" y="8337149"/>
            <a:ext cx="3800633" cy="1446761"/>
            <a:chOff x="0" y="0"/>
            <a:chExt cx="882773" cy="336039"/>
          </a:xfrm>
        </p:grpSpPr>
        <p:sp>
          <p:nvSpPr>
            <p:cNvPr name="Freeform 15" id="15"/>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75787B"/>
              </a:solidFill>
              <a:prstDash val="sysDot"/>
              <a:miter/>
            </a:ln>
          </p:spPr>
        </p:sp>
        <p:sp>
          <p:nvSpPr>
            <p:cNvPr name="TextBox 16" id="16"/>
            <p:cNvSpPr txBox="true"/>
            <p:nvPr/>
          </p:nvSpPr>
          <p:spPr>
            <a:xfrm>
              <a:off x="0" y="-38100"/>
              <a:ext cx="882773" cy="374139"/>
            </a:xfrm>
            <a:prstGeom prst="rect">
              <a:avLst/>
            </a:prstGeom>
          </p:spPr>
          <p:txBody>
            <a:bodyPr anchor="ctr" rtlCol="false" tIns="70135" lIns="70135" bIns="70135" rIns="70135"/>
            <a:lstStyle/>
            <a:p>
              <a:pPr algn="ctr">
                <a:lnSpc>
                  <a:spcPts val="2899"/>
                </a:lnSpc>
              </a:pPr>
            </a:p>
          </p:txBody>
        </p:sp>
      </p:grpSp>
      <p:grpSp>
        <p:nvGrpSpPr>
          <p:cNvPr name="Group 17" id="17"/>
          <p:cNvGrpSpPr/>
          <p:nvPr/>
        </p:nvGrpSpPr>
        <p:grpSpPr>
          <a:xfrm rot="-2700000">
            <a:off x="-2121104" y="9742846"/>
            <a:ext cx="3800633" cy="1446761"/>
            <a:chOff x="0" y="0"/>
            <a:chExt cx="882773" cy="336039"/>
          </a:xfrm>
        </p:grpSpPr>
        <p:sp>
          <p:nvSpPr>
            <p:cNvPr name="Freeform 18" id="18"/>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807F"/>
            </a:solidFill>
            <a:ln cap="sq">
              <a:noFill/>
              <a:prstDash val="solid"/>
              <a:miter/>
            </a:ln>
          </p:spPr>
        </p:sp>
        <p:sp>
          <p:nvSpPr>
            <p:cNvPr name="TextBox 19" id="19"/>
            <p:cNvSpPr txBox="true"/>
            <p:nvPr/>
          </p:nvSpPr>
          <p:spPr>
            <a:xfrm>
              <a:off x="0" y="-38100"/>
              <a:ext cx="882773" cy="374139"/>
            </a:xfrm>
            <a:prstGeom prst="rect">
              <a:avLst/>
            </a:prstGeom>
          </p:spPr>
          <p:txBody>
            <a:bodyPr anchor="ctr" rtlCol="false" tIns="70135" lIns="70135" bIns="70135" rIns="70135"/>
            <a:lstStyle/>
            <a:p>
              <a:pPr algn="ctr">
                <a:lnSpc>
                  <a:spcPts val="2899"/>
                </a:lnSpc>
              </a:pPr>
            </a:p>
          </p:txBody>
        </p:sp>
      </p:grpSp>
      <p:sp>
        <p:nvSpPr>
          <p:cNvPr name="Freeform 20" id="20"/>
          <p:cNvSpPr/>
          <p:nvPr/>
        </p:nvSpPr>
        <p:spPr>
          <a:xfrm flipH="false" flipV="false" rot="0">
            <a:off x="1028700" y="1846218"/>
            <a:ext cx="14188735" cy="6505254"/>
          </a:xfrm>
          <a:custGeom>
            <a:avLst/>
            <a:gdLst/>
            <a:ahLst/>
            <a:cxnLst/>
            <a:rect r="r" b="b" t="t" l="l"/>
            <a:pathLst>
              <a:path h="6505254" w="14188735">
                <a:moveTo>
                  <a:pt x="0" y="0"/>
                </a:moveTo>
                <a:lnTo>
                  <a:pt x="14188735" y="0"/>
                </a:lnTo>
                <a:lnTo>
                  <a:pt x="14188735" y="6505254"/>
                </a:lnTo>
                <a:lnTo>
                  <a:pt x="0" y="6505254"/>
                </a:lnTo>
                <a:lnTo>
                  <a:pt x="0" y="0"/>
                </a:lnTo>
                <a:close/>
              </a:path>
            </a:pathLst>
          </a:custGeom>
          <a:blipFill>
            <a:blip r:embed="rId2"/>
            <a:stretch>
              <a:fillRect l="0" t="-16790" r="0" b="-5897"/>
            </a:stretch>
          </a:blipFill>
        </p:spPr>
      </p:sp>
      <p:sp>
        <p:nvSpPr>
          <p:cNvPr name="TextBox 21" id="21"/>
          <p:cNvSpPr txBox="true"/>
          <p:nvPr/>
        </p:nvSpPr>
        <p:spPr>
          <a:xfrm rot="0">
            <a:off x="2723851" y="737779"/>
            <a:ext cx="12840298" cy="1312597"/>
          </a:xfrm>
          <a:prstGeom prst="rect">
            <a:avLst/>
          </a:prstGeom>
        </p:spPr>
        <p:txBody>
          <a:bodyPr anchor="t" rtlCol="false" tIns="0" lIns="0" bIns="0" rIns="0">
            <a:spAutoFit/>
          </a:bodyPr>
          <a:lstStyle/>
          <a:p>
            <a:pPr algn="ctr">
              <a:lnSpc>
                <a:spcPts val="9432"/>
              </a:lnSpc>
            </a:pPr>
            <a:r>
              <a:rPr lang="en-US" sz="10598" spc="-360">
                <a:solidFill>
                  <a:srgbClr val="000000"/>
                </a:solidFill>
                <a:latin typeface="Amnestia"/>
                <a:ea typeface="Amnestia"/>
                <a:cs typeface="Amnestia"/>
                <a:sym typeface="Amnestia"/>
              </a:rPr>
              <a:t>STUDENT EXPERIENCE</a:t>
            </a:r>
          </a:p>
        </p:txBody>
      </p:sp>
      <p:sp>
        <p:nvSpPr>
          <p:cNvPr name="TextBox 22" id="22"/>
          <p:cNvSpPr txBox="true"/>
          <p:nvPr/>
        </p:nvSpPr>
        <p:spPr>
          <a:xfrm rot="0">
            <a:off x="12437782" y="5734050"/>
            <a:ext cx="5744044" cy="2334278"/>
          </a:xfrm>
          <a:prstGeom prst="rect">
            <a:avLst/>
          </a:prstGeom>
        </p:spPr>
        <p:txBody>
          <a:bodyPr anchor="t" rtlCol="false" tIns="0" lIns="0" bIns="0" rIns="0">
            <a:spAutoFit/>
          </a:bodyPr>
          <a:lstStyle/>
          <a:p>
            <a:pPr algn="r">
              <a:lnSpc>
                <a:spcPts val="4654"/>
              </a:lnSpc>
            </a:pPr>
            <a:r>
              <a:rPr lang="en-US" sz="3580">
                <a:solidFill>
                  <a:srgbClr val="000000"/>
                </a:solidFill>
                <a:latin typeface="Roboto Condensed"/>
                <a:ea typeface="Roboto Condensed"/>
                <a:cs typeface="Roboto Condensed"/>
                <a:sym typeface="Roboto Condensed"/>
              </a:rPr>
              <a:t>Once students open Blackboard they are immediately met with a banner to complete their course evaluations.</a:t>
            </a:r>
          </a:p>
        </p:txBody>
      </p:sp>
      <p:sp>
        <p:nvSpPr>
          <p:cNvPr name="TextBox 23" id="23"/>
          <p:cNvSpPr txBox="true"/>
          <p:nvPr/>
        </p:nvSpPr>
        <p:spPr>
          <a:xfrm rot="0">
            <a:off x="2280044" y="8598953"/>
            <a:ext cx="13727912" cy="1242494"/>
          </a:xfrm>
          <a:prstGeom prst="rect">
            <a:avLst/>
          </a:prstGeom>
        </p:spPr>
        <p:txBody>
          <a:bodyPr anchor="t" rtlCol="false" tIns="0" lIns="0" bIns="0" rIns="0">
            <a:spAutoFit/>
          </a:bodyPr>
          <a:lstStyle/>
          <a:p>
            <a:pPr algn="ctr">
              <a:lnSpc>
                <a:spcPts val="5011"/>
              </a:lnSpc>
              <a:spcBef>
                <a:spcPct val="0"/>
              </a:spcBef>
            </a:pPr>
            <a:r>
              <a:rPr lang="en-US" sz="3579">
                <a:solidFill>
                  <a:srgbClr val="000000"/>
                </a:solidFill>
                <a:latin typeface="Roboto Condensed"/>
                <a:ea typeface="Roboto Condensed"/>
                <a:cs typeface="Roboto Condensed"/>
                <a:sym typeface="Roboto Condensed"/>
              </a:rPr>
              <a:t>Students </a:t>
            </a:r>
            <a:r>
              <a:rPr lang="en-US" sz="3579">
                <a:solidFill>
                  <a:srgbClr val="000000"/>
                </a:solidFill>
                <a:latin typeface="Roboto Condensed"/>
                <a:ea typeface="Roboto Condensed"/>
                <a:cs typeface="Roboto Condensed"/>
                <a:sym typeface="Roboto Condensed"/>
              </a:rPr>
              <a:t>have an option to “Do It Later” but that option will go away 3 days before the survey closes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2700000">
            <a:off x="15754050" y="545150"/>
            <a:ext cx="3684570" cy="1402580"/>
            <a:chOff x="0" y="0"/>
            <a:chExt cx="882773" cy="336039"/>
          </a:xfrm>
        </p:grpSpPr>
        <p:sp>
          <p:nvSpPr>
            <p:cNvPr name="Freeform 3" id="3"/>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00807F"/>
              </a:solidFill>
              <a:prstDash val="lgDash"/>
              <a:miter/>
            </a:ln>
          </p:spPr>
        </p:sp>
        <p:sp>
          <p:nvSpPr>
            <p:cNvPr name="TextBox 4" id="4"/>
            <p:cNvSpPr txBox="true"/>
            <p:nvPr/>
          </p:nvSpPr>
          <p:spPr>
            <a:xfrm>
              <a:off x="0" y="-38100"/>
              <a:ext cx="882773" cy="374139"/>
            </a:xfrm>
            <a:prstGeom prst="rect">
              <a:avLst/>
            </a:prstGeom>
          </p:spPr>
          <p:txBody>
            <a:bodyPr anchor="ctr" rtlCol="false" tIns="56782" lIns="56782" bIns="56782" rIns="56782"/>
            <a:lstStyle/>
            <a:p>
              <a:pPr algn="ctr">
                <a:lnSpc>
                  <a:spcPts val="2347"/>
                </a:lnSpc>
              </a:pPr>
            </a:p>
          </p:txBody>
        </p:sp>
      </p:grpSp>
      <p:grpSp>
        <p:nvGrpSpPr>
          <p:cNvPr name="Group 5" id="5"/>
          <p:cNvGrpSpPr/>
          <p:nvPr/>
        </p:nvGrpSpPr>
        <p:grpSpPr>
          <a:xfrm rot="-2700000">
            <a:off x="16182141" y="-817621"/>
            <a:ext cx="3684570" cy="1402580"/>
            <a:chOff x="0" y="0"/>
            <a:chExt cx="882773" cy="336039"/>
          </a:xfrm>
        </p:grpSpPr>
        <p:sp>
          <p:nvSpPr>
            <p:cNvPr name="Freeform 6" id="6"/>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E0A4A1"/>
            </a:solidFill>
            <a:ln cap="sq">
              <a:noFill/>
              <a:prstDash val="solid"/>
              <a:miter/>
            </a:ln>
          </p:spPr>
        </p:sp>
        <p:sp>
          <p:nvSpPr>
            <p:cNvPr name="TextBox 7" id="7"/>
            <p:cNvSpPr txBox="true"/>
            <p:nvPr/>
          </p:nvSpPr>
          <p:spPr>
            <a:xfrm>
              <a:off x="0" y="-38100"/>
              <a:ext cx="882773" cy="374139"/>
            </a:xfrm>
            <a:prstGeom prst="rect">
              <a:avLst/>
            </a:prstGeom>
          </p:spPr>
          <p:txBody>
            <a:bodyPr anchor="ctr" rtlCol="false" tIns="56782" lIns="56782" bIns="56782" rIns="56782"/>
            <a:lstStyle/>
            <a:p>
              <a:pPr algn="ctr">
                <a:lnSpc>
                  <a:spcPts val="2347"/>
                </a:lnSpc>
              </a:pPr>
            </a:p>
          </p:txBody>
        </p:sp>
      </p:grpSp>
      <p:grpSp>
        <p:nvGrpSpPr>
          <p:cNvPr name="Group 8" id="8"/>
          <p:cNvGrpSpPr/>
          <p:nvPr/>
        </p:nvGrpSpPr>
        <p:grpSpPr>
          <a:xfrm rot="-2700000">
            <a:off x="15547254" y="7418153"/>
            <a:ext cx="4903646" cy="1866638"/>
            <a:chOff x="0" y="0"/>
            <a:chExt cx="882773" cy="336039"/>
          </a:xfrm>
        </p:grpSpPr>
        <p:sp>
          <p:nvSpPr>
            <p:cNvPr name="Freeform 9" id="9"/>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000000"/>
              </a:solidFill>
              <a:prstDash val="solid"/>
              <a:miter/>
            </a:ln>
          </p:spPr>
        </p:sp>
        <p:sp>
          <p:nvSpPr>
            <p:cNvPr name="TextBox 10" id="10"/>
            <p:cNvSpPr txBox="true"/>
            <p:nvPr/>
          </p:nvSpPr>
          <p:spPr>
            <a:xfrm>
              <a:off x="0" y="-38100"/>
              <a:ext cx="882773" cy="374139"/>
            </a:xfrm>
            <a:prstGeom prst="rect">
              <a:avLst/>
            </a:prstGeom>
          </p:spPr>
          <p:txBody>
            <a:bodyPr anchor="ctr" rtlCol="false" tIns="75569" lIns="75569" bIns="75569" rIns="75569"/>
            <a:lstStyle/>
            <a:p>
              <a:pPr algn="ctr">
                <a:lnSpc>
                  <a:spcPts val="3123"/>
                </a:lnSpc>
              </a:pPr>
            </a:p>
          </p:txBody>
        </p:sp>
      </p:grpSp>
      <p:grpSp>
        <p:nvGrpSpPr>
          <p:cNvPr name="Group 11" id="11"/>
          <p:cNvGrpSpPr/>
          <p:nvPr/>
        </p:nvGrpSpPr>
        <p:grpSpPr>
          <a:xfrm rot="-2700000">
            <a:off x="14977526" y="9231809"/>
            <a:ext cx="4903646" cy="1866638"/>
            <a:chOff x="0" y="0"/>
            <a:chExt cx="882773" cy="336039"/>
          </a:xfrm>
        </p:grpSpPr>
        <p:sp>
          <p:nvSpPr>
            <p:cNvPr name="Freeform 12" id="12"/>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C8102E"/>
            </a:solidFill>
            <a:ln cap="sq">
              <a:noFill/>
              <a:prstDash val="solid"/>
              <a:miter/>
            </a:ln>
          </p:spPr>
        </p:sp>
        <p:sp>
          <p:nvSpPr>
            <p:cNvPr name="TextBox 13" id="13"/>
            <p:cNvSpPr txBox="true"/>
            <p:nvPr/>
          </p:nvSpPr>
          <p:spPr>
            <a:xfrm>
              <a:off x="0" y="-38100"/>
              <a:ext cx="882773" cy="374139"/>
            </a:xfrm>
            <a:prstGeom prst="rect">
              <a:avLst/>
            </a:prstGeom>
          </p:spPr>
          <p:txBody>
            <a:bodyPr anchor="ctr" rtlCol="false" tIns="75569" lIns="75569" bIns="75569" rIns="75569"/>
            <a:lstStyle/>
            <a:p>
              <a:pPr algn="ctr">
                <a:lnSpc>
                  <a:spcPts val="3123"/>
                </a:lnSpc>
              </a:pPr>
            </a:p>
          </p:txBody>
        </p:sp>
      </p:grpSp>
      <p:grpSp>
        <p:nvGrpSpPr>
          <p:cNvPr name="Group 14" id="14"/>
          <p:cNvGrpSpPr/>
          <p:nvPr/>
        </p:nvGrpSpPr>
        <p:grpSpPr>
          <a:xfrm rot="-2700000">
            <a:off x="-1679529" y="8337149"/>
            <a:ext cx="3800633" cy="1446761"/>
            <a:chOff x="0" y="0"/>
            <a:chExt cx="882773" cy="336039"/>
          </a:xfrm>
        </p:grpSpPr>
        <p:sp>
          <p:nvSpPr>
            <p:cNvPr name="Freeform 15" id="15"/>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75787B"/>
              </a:solidFill>
              <a:prstDash val="sysDot"/>
              <a:miter/>
            </a:ln>
          </p:spPr>
        </p:sp>
        <p:sp>
          <p:nvSpPr>
            <p:cNvPr name="TextBox 16" id="16"/>
            <p:cNvSpPr txBox="true"/>
            <p:nvPr/>
          </p:nvSpPr>
          <p:spPr>
            <a:xfrm>
              <a:off x="0" y="-38100"/>
              <a:ext cx="882773" cy="374139"/>
            </a:xfrm>
            <a:prstGeom prst="rect">
              <a:avLst/>
            </a:prstGeom>
          </p:spPr>
          <p:txBody>
            <a:bodyPr anchor="ctr" rtlCol="false" tIns="70135" lIns="70135" bIns="70135" rIns="70135"/>
            <a:lstStyle/>
            <a:p>
              <a:pPr algn="ctr">
                <a:lnSpc>
                  <a:spcPts val="2899"/>
                </a:lnSpc>
              </a:pPr>
            </a:p>
          </p:txBody>
        </p:sp>
      </p:grpSp>
      <p:grpSp>
        <p:nvGrpSpPr>
          <p:cNvPr name="Group 17" id="17"/>
          <p:cNvGrpSpPr/>
          <p:nvPr/>
        </p:nvGrpSpPr>
        <p:grpSpPr>
          <a:xfrm rot="-2700000">
            <a:off x="-2121104" y="9742846"/>
            <a:ext cx="3800633" cy="1446761"/>
            <a:chOff x="0" y="0"/>
            <a:chExt cx="882773" cy="336039"/>
          </a:xfrm>
        </p:grpSpPr>
        <p:sp>
          <p:nvSpPr>
            <p:cNvPr name="Freeform 18" id="18"/>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807F"/>
            </a:solidFill>
            <a:ln cap="sq">
              <a:noFill/>
              <a:prstDash val="solid"/>
              <a:miter/>
            </a:ln>
          </p:spPr>
        </p:sp>
        <p:sp>
          <p:nvSpPr>
            <p:cNvPr name="TextBox 19" id="19"/>
            <p:cNvSpPr txBox="true"/>
            <p:nvPr/>
          </p:nvSpPr>
          <p:spPr>
            <a:xfrm>
              <a:off x="0" y="-38100"/>
              <a:ext cx="882773" cy="374139"/>
            </a:xfrm>
            <a:prstGeom prst="rect">
              <a:avLst/>
            </a:prstGeom>
          </p:spPr>
          <p:txBody>
            <a:bodyPr anchor="ctr" rtlCol="false" tIns="70135" lIns="70135" bIns="70135" rIns="70135"/>
            <a:lstStyle/>
            <a:p>
              <a:pPr algn="ctr">
                <a:lnSpc>
                  <a:spcPts val="2899"/>
                </a:lnSpc>
              </a:pPr>
            </a:p>
          </p:txBody>
        </p:sp>
      </p:grpSp>
      <p:sp>
        <p:nvSpPr>
          <p:cNvPr name="Freeform 20" id="20"/>
          <p:cNvSpPr/>
          <p:nvPr/>
        </p:nvSpPr>
        <p:spPr>
          <a:xfrm flipH="false" flipV="false" rot="0">
            <a:off x="9144000" y="2312202"/>
            <a:ext cx="6864971" cy="6488391"/>
          </a:xfrm>
          <a:custGeom>
            <a:avLst/>
            <a:gdLst/>
            <a:ahLst/>
            <a:cxnLst/>
            <a:rect r="r" b="b" t="t" l="l"/>
            <a:pathLst>
              <a:path h="6488391" w="6864971">
                <a:moveTo>
                  <a:pt x="0" y="0"/>
                </a:moveTo>
                <a:lnTo>
                  <a:pt x="6864971" y="0"/>
                </a:lnTo>
                <a:lnTo>
                  <a:pt x="6864971" y="6488391"/>
                </a:lnTo>
                <a:lnTo>
                  <a:pt x="0" y="6488391"/>
                </a:lnTo>
                <a:lnTo>
                  <a:pt x="0" y="0"/>
                </a:lnTo>
                <a:close/>
              </a:path>
            </a:pathLst>
          </a:custGeom>
          <a:blipFill>
            <a:blip r:embed="rId2"/>
            <a:stretch>
              <a:fillRect l="0" t="-17170" r="-106683" b="-5687"/>
            </a:stretch>
          </a:blipFill>
        </p:spPr>
      </p:sp>
      <p:sp>
        <p:nvSpPr>
          <p:cNvPr name="TextBox 21" id="21"/>
          <p:cNvSpPr txBox="true"/>
          <p:nvPr/>
        </p:nvSpPr>
        <p:spPr>
          <a:xfrm rot="0">
            <a:off x="2723851" y="737779"/>
            <a:ext cx="12840298" cy="1312597"/>
          </a:xfrm>
          <a:prstGeom prst="rect">
            <a:avLst/>
          </a:prstGeom>
        </p:spPr>
        <p:txBody>
          <a:bodyPr anchor="t" rtlCol="false" tIns="0" lIns="0" bIns="0" rIns="0">
            <a:spAutoFit/>
          </a:bodyPr>
          <a:lstStyle/>
          <a:p>
            <a:pPr algn="ctr">
              <a:lnSpc>
                <a:spcPts val="9432"/>
              </a:lnSpc>
            </a:pPr>
            <a:r>
              <a:rPr lang="en-US" sz="10598" spc="-360">
                <a:solidFill>
                  <a:srgbClr val="000000"/>
                </a:solidFill>
                <a:latin typeface="Amnestia"/>
                <a:ea typeface="Amnestia"/>
                <a:cs typeface="Amnestia"/>
                <a:sym typeface="Amnestia"/>
              </a:rPr>
              <a:t>STUDENT EXPERIENCE</a:t>
            </a:r>
          </a:p>
        </p:txBody>
      </p:sp>
      <p:sp>
        <p:nvSpPr>
          <p:cNvPr name="TextBox 22" id="22"/>
          <p:cNvSpPr txBox="true"/>
          <p:nvPr/>
        </p:nvSpPr>
        <p:spPr>
          <a:xfrm rot="0">
            <a:off x="2279029" y="2588657"/>
            <a:ext cx="5744044" cy="5897381"/>
          </a:xfrm>
          <a:prstGeom prst="rect">
            <a:avLst/>
          </a:prstGeom>
        </p:spPr>
        <p:txBody>
          <a:bodyPr anchor="t" rtlCol="false" tIns="0" lIns="0" bIns="0" rIns="0">
            <a:spAutoFit/>
          </a:bodyPr>
          <a:lstStyle/>
          <a:p>
            <a:pPr algn="ctr">
              <a:lnSpc>
                <a:spcPts val="4654"/>
              </a:lnSpc>
            </a:pPr>
            <a:r>
              <a:rPr lang="en-US" sz="3580">
                <a:solidFill>
                  <a:srgbClr val="000000"/>
                </a:solidFill>
                <a:latin typeface="Roboto Condensed"/>
                <a:ea typeface="Roboto Condensed"/>
                <a:cs typeface="Roboto Condensed"/>
                <a:sym typeface="Roboto Condensed"/>
              </a:rPr>
              <a:t>After a student selects a course the banner will open up to the survey itself where the 15 questions are asked.</a:t>
            </a:r>
          </a:p>
          <a:p>
            <a:pPr algn="ctr">
              <a:lnSpc>
                <a:spcPts val="4654"/>
              </a:lnSpc>
            </a:pPr>
          </a:p>
          <a:p>
            <a:pPr algn="ctr">
              <a:lnSpc>
                <a:spcPts val="4654"/>
              </a:lnSpc>
            </a:pPr>
            <a:r>
              <a:rPr lang="en-US" sz="3580">
                <a:solidFill>
                  <a:srgbClr val="000000"/>
                </a:solidFill>
                <a:latin typeface="Roboto Condensed"/>
                <a:ea typeface="Roboto Condensed"/>
                <a:cs typeface="Roboto Condensed"/>
                <a:sym typeface="Roboto Condensed"/>
              </a:rPr>
              <a:t>If there are two professor teaching a course the questions will be separated with the ability to have a responses for individual professors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98749" y="3176729"/>
            <a:ext cx="16230600" cy="3172433"/>
          </a:xfrm>
          <a:custGeom>
            <a:avLst/>
            <a:gdLst/>
            <a:ahLst/>
            <a:cxnLst/>
            <a:rect r="r" b="b" t="t" l="l"/>
            <a:pathLst>
              <a:path h="3172433" w="16230600">
                <a:moveTo>
                  <a:pt x="0" y="0"/>
                </a:moveTo>
                <a:lnTo>
                  <a:pt x="16230600" y="0"/>
                </a:lnTo>
                <a:lnTo>
                  <a:pt x="16230600" y="3172434"/>
                </a:lnTo>
                <a:lnTo>
                  <a:pt x="0" y="3172434"/>
                </a:lnTo>
                <a:lnTo>
                  <a:pt x="0" y="0"/>
                </a:lnTo>
                <a:close/>
              </a:path>
            </a:pathLst>
          </a:custGeom>
          <a:blipFill>
            <a:blip r:embed="rId2"/>
            <a:stretch>
              <a:fillRect l="0" t="-42653" r="0" b="-144780"/>
            </a:stretch>
          </a:blipFill>
        </p:spPr>
      </p:sp>
      <p:grpSp>
        <p:nvGrpSpPr>
          <p:cNvPr name="Group 3" id="3"/>
          <p:cNvGrpSpPr/>
          <p:nvPr/>
        </p:nvGrpSpPr>
        <p:grpSpPr>
          <a:xfrm rot="-2700000">
            <a:off x="15754050" y="545150"/>
            <a:ext cx="3684570" cy="1402580"/>
            <a:chOff x="0" y="0"/>
            <a:chExt cx="882773" cy="336039"/>
          </a:xfrm>
        </p:grpSpPr>
        <p:sp>
          <p:nvSpPr>
            <p:cNvPr name="Freeform 4" id="4"/>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00807F"/>
              </a:solidFill>
              <a:prstDash val="lgDash"/>
              <a:miter/>
            </a:ln>
          </p:spPr>
        </p:sp>
        <p:sp>
          <p:nvSpPr>
            <p:cNvPr name="TextBox 5" id="5"/>
            <p:cNvSpPr txBox="true"/>
            <p:nvPr/>
          </p:nvSpPr>
          <p:spPr>
            <a:xfrm>
              <a:off x="0" y="-38100"/>
              <a:ext cx="882773" cy="374139"/>
            </a:xfrm>
            <a:prstGeom prst="rect">
              <a:avLst/>
            </a:prstGeom>
          </p:spPr>
          <p:txBody>
            <a:bodyPr anchor="ctr" rtlCol="false" tIns="56782" lIns="56782" bIns="56782" rIns="56782"/>
            <a:lstStyle/>
            <a:p>
              <a:pPr algn="ctr">
                <a:lnSpc>
                  <a:spcPts val="2347"/>
                </a:lnSpc>
              </a:pPr>
            </a:p>
          </p:txBody>
        </p:sp>
      </p:grpSp>
      <p:grpSp>
        <p:nvGrpSpPr>
          <p:cNvPr name="Group 6" id="6"/>
          <p:cNvGrpSpPr/>
          <p:nvPr/>
        </p:nvGrpSpPr>
        <p:grpSpPr>
          <a:xfrm rot="-2700000">
            <a:off x="16182141" y="-817621"/>
            <a:ext cx="3684570" cy="1402580"/>
            <a:chOff x="0" y="0"/>
            <a:chExt cx="882773" cy="336039"/>
          </a:xfrm>
        </p:grpSpPr>
        <p:sp>
          <p:nvSpPr>
            <p:cNvPr name="Freeform 7" id="7"/>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E0A4A1"/>
            </a:solidFill>
            <a:ln cap="sq">
              <a:noFill/>
              <a:prstDash val="solid"/>
              <a:miter/>
            </a:ln>
          </p:spPr>
        </p:sp>
        <p:sp>
          <p:nvSpPr>
            <p:cNvPr name="TextBox 8" id="8"/>
            <p:cNvSpPr txBox="true"/>
            <p:nvPr/>
          </p:nvSpPr>
          <p:spPr>
            <a:xfrm>
              <a:off x="0" y="-38100"/>
              <a:ext cx="882773" cy="374139"/>
            </a:xfrm>
            <a:prstGeom prst="rect">
              <a:avLst/>
            </a:prstGeom>
          </p:spPr>
          <p:txBody>
            <a:bodyPr anchor="ctr" rtlCol="false" tIns="56782" lIns="56782" bIns="56782" rIns="56782"/>
            <a:lstStyle/>
            <a:p>
              <a:pPr algn="ctr">
                <a:lnSpc>
                  <a:spcPts val="2347"/>
                </a:lnSpc>
              </a:pPr>
            </a:p>
          </p:txBody>
        </p:sp>
      </p:grpSp>
      <p:grpSp>
        <p:nvGrpSpPr>
          <p:cNvPr name="Group 9" id="9"/>
          <p:cNvGrpSpPr/>
          <p:nvPr/>
        </p:nvGrpSpPr>
        <p:grpSpPr>
          <a:xfrm rot="-2700000">
            <a:off x="15547254" y="7418153"/>
            <a:ext cx="4903646" cy="1866638"/>
            <a:chOff x="0" y="0"/>
            <a:chExt cx="882773" cy="336039"/>
          </a:xfrm>
        </p:grpSpPr>
        <p:sp>
          <p:nvSpPr>
            <p:cNvPr name="Freeform 10" id="10"/>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000000"/>
              </a:solidFill>
              <a:prstDash val="solid"/>
              <a:miter/>
            </a:ln>
          </p:spPr>
        </p:sp>
        <p:sp>
          <p:nvSpPr>
            <p:cNvPr name="TextBox 11" id="11"/>
            <p:cNvSpPr txBox="true"/>
            <p:nvPr/>
          </p:nvSpPr>
          <p:spPr>
            <a:xfrm>
              <a:off x="0" y="-38100"/>
              <a:ext cx="882773" cy="374139"/>
            </a:xfrm>
            <a:prstGeom prst="rect">
              <a:avLst/>
            </a:prstGeom>
          </p:spPr>
          <p:txBody>
            <a:bodyPr anchor="ctr" rtlCol="false" tIns="75569" lIns="75569" bIns="75569" rIns="75569"/>
            <a:lstStyle/>
            <a:p>
              <a:pPr algn="ctr">
                <a:lnSpc>
                  <a:spcPts val="3123"/>
                </a:lnSpc>
              </a:pPr>
            </a:p>
          </p:txBody>
        </p:sp>
      </p:grpSp>
      <p:grpSp>
        <p:nvGrpSpPr>
          <p:cNvPr name="Group 12" id="12"/>
          <p:cNvGrpSpPr/>
          <p:nvPr/>
        </p:nvGrpSpPr>
        <p:grpSpPr>
          <a:xfrm rot="-2700000">
            <a:off x="14977526" y="9231809"/>
            <a:ext cx="4903646" cy="1866638"/>
            <a:chOff x="0" y="0"/>
            <a:chExt cx="882773" cy="336039"/>
          </a:xfrm>
        </p:grpSpPr>
        <p:sp>
          <p:nvSpPr>
            <p:cNvPr name="Freeform 13" id="13"/>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C8102E"/>
            </a:solidFill>
            <a:ln cap="sq">
              <a:noFill/>
              <a:prstDash val="solid"/>
              <a:miter/>
            </a:ln>
          </p:spPr>
        </p:sp>
        <p:sp>
          <p:nvSpPr>
            <p:cNvPr name="TextBox 14" id="14"/>
            <p:cNvSpPr txBox="true"/>
            <p:nvPr/>
          </p:nvSpPr>
          <p:spPr>
            <a:xfrm>
              <a:off x="0" y="-38100"/>
              <a:ext cx="882773" cy="374139"/>
            </a:xfrm>
            <a:prstGeom prst="rect">
              <a:avLst/>
            </a:prstGeom>
          </p:spPr>
          <p:txBody>
            <a:bodyPr anchor="ctr" rtlCol="false" tIns="75569" lIns="75569" bIns="75569" rIns="75569"/>
            <a:lstStyle/>
            <a:p>
              <a:pPr algn="ctr">
                <a:lnSpc>
                  <a:spcPts val="3123"/>
                </a:lnSpc>
              </a:pPr>
            </a:p>
          </p:txBody>
        </p:sp>
      </p:grpSp>
      <p:grpSp>
        <p:nvGrpSpPr>
          <p:cNvPr name="Group 15" id="15"/>
          <p:cNvGrpSpPr/>
          <p:nvPr/>
        </p:nvGrpSpPr>
        <p:grpSpPr>
          <a:xfrm rot="-2700000">
            <a:off x="-1679529" y="8337149"/>
            <a:ext cx="3800633" cy="1446761"/>
            <a:chOff x="0" y="0"/>
            <a:chExt cx="882773" cy="336039"/>
          </a:xfrm>
        </p:grpSpPr>
        <p:sp>
          <p:nvSpPr>
            <p:cNvPr name="Freeform 16" id="16"/>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75787B"/>
              </a:solidFill>
              <a:prstDash val="sysDot"/>
              <a:miter/>
            </a:ln>
          </p:spPr>
        </p:sp>
        <p:sp>
          <p:nvSpPr>
            <p:cNvPr name="TextBox 17" id="17"/>
            <p:cNvSpPr txBox="true"/>
            <p:nvPr/>
          </p:nvSpPr>
          <p:spPr>
            <a:xfrm>
              <a:off x="0" y="-38100"/>
              <a:ext cx="882773" cy="374139"/>
            </a:xfrm>
            <a:prstGeom prst="rect">
              <a:avLst/>
            </a:prstGeom>
          </p:spPr>
          <p:txBody>
            <a:bodyPr anchor="ctr" rtlCol="false" tIns="70135" lIns="70135" bIns="70135" rIns="70135"/>
            <a:lstStyle/>
            <a:p>
              <a:pPr algn="ctr">
                <a:lnSpc>
                  <a:spcPts val="2899"/>
                </a:lnSpc>
              </a:pPr>
            </a:p>
          </p:txBody>
        </p:sp>
      </p:grpSp>
      <p:grpSp>
        <p:nvGrpSpPr>
          <p:cNvPr name="Group 18" id="18"/>
          <p:cNvGrpSpPr/>
          <p:nvPr/>
        </p:nvGrpSpPr>
        <p:grpSpPr>
          <a:xfrm rot="-2700000">
            <a:off x="-2121104" y="9742846"/>
            <a:ext cx="3800633" cy="1446761"/>
            <a:chOff x="0" y="0"/>
            <a:chExt cx="882773" cy="336039"/>
          </a:xfrm>
        </p:grpSpPr>
        <p:sp>
          <p:nvSpPr>
            <p:cNvPr name="Freeform 19" id="19"/>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807F"/>
            </a:solidFill>
            <a:ln cap="sq">
              <a:noFill/>
              <a:prstDash val="solid"/>
              <a:miter/>
            </a:ln>
          </p:spPr>
        </p:sp>
        <p:sp>
          <p:nvSpPr>
            <p:cNvPr name="TextBox 20" id="20"/>
            <p:cNvSpPr txBox="true"/>
            <p:nvPr/>
          </p:nvSpPr>
          <p:spPr>
            <a:xfrm>
              <a:off x="0" y="-38100"/>
              <a:ext cx="882773" cy="374139"/>
            </a:xfrm>
            <a:prstGeom prst="rect">
              <a:avLst/>
            </a:prstGeom>
          </p:spPr>
          <p:txBody>
            <a:bodyPr anchor="ctr" rtlCol="false" tIns="70135" lIns="70135" bIns="70135" rIns="70135"/>
            <a:lstStyle/>
            <a:p>
              <a:pPr algn="ctr">
                <a:lnSpc>
                  <a:spcPts val="2899"/>
                </a:lnSpc>
              </a:pPr>
            </a:p>
          </p:txBody>
        </p:sp>
      </p:grpSp>
      <p:sp>
        <p:nvSpPr>
          <p:cNvPr name="TextBox 21" id="21"/>
          <p:cNvSpPr txBox="true"/>
          <p:nvPr/>
        </p:nvSpPr>
        <p:spPr>
          <a:xfrm rot="0">
            <a:off x="2723851" y="737779"/>
            <a:ext cx="12840298" cy="1312597"/>
          </a:xfrm>
          <a:prstGeom prst="rect">
            <a:avLst/>
          </a:prstGeom>
        </p:spPr>
        <p:txBody>
          <a:bodyPr anchor="t" rtlCol="false" tIns="0" lIns="0" bIns="0" rIns="0">
            <a:spAutoFit/>
          </a:bodyPr>
          <a:lstStyle/>
          <a:p>
            <a:pPr algn="ctr">
              <a:lnSpc>
                <a:spcPts val="9432"/>
              </a:lnSpc>
            </a:pPr>
            <a:r>
              <a:rPr lang="en-US" sz="10598" spc="-360">
                <a:solidFill>
                  <a:srgbClr val="000000"/>
                </a:solidFill>
                <a:latin typeface="Amnestia"/>
                <a:ea typeface="Amnestia"/>
                <a:cs typeface="Amnestia"/>
                <a:sym typeface="Amnestia"/>
              </a:rPr>
              <a:t>STUDENT EXPERIENCE</a:t>
            </a:r>
          </a:p>
        </p:txBody>
      </p:sp>
      <p:sp>
        <p:nvSpPr>
          <p:cNvPr name="TextBox 22" id="22"/>
          <p:cNvSpPr txBox="true"/>
          <p:nvPr/>
        </p:nvSpPr>
        <p:spPr>
          <a:xfrm rot="0">
            <a:off x="1960147" y="7437416"/>
            <a:ext cx="14367706" cy="1173577"/>
          </a:xfrm>
          <a:prstGeom prst="rect">
            <a:avLst/>
          </a:prstGeom>
        </p:spPr>
        <p:txBody>
          <a:bodyPr anchor="t" rtlCol="false" tIns="0" lIns="0" bIns="0" rIns="0">
            <a:spAutoFit/>
          </a:bodyPr>
          <a:lstStyle/>
          <a:p>
            <a:pPr algn="ctr">
              <a:lnSpc>
                <a:spcPts val="4654"/>
              </a:lnSpc>
            </a:pPr>
            <a:r>
              <a:rPr lang="en-US" sz="3580">
                <a:solidFill>
                  <a:srgbClr val="000000"/>
                </a:solidFill>
                <a:latin typeface="Roboto Condensed"/>
                <a:ea typeface="Roboto Condensed"/>
                <a:cs typeface="Roboto Condensed"/>
                <a:sym typeface="Roboto Condensed"/>
              </a:rPr>
              <a:t>Upon completion the student will be brought back to all faculty and course evaluations they need to complete.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2700000">
            <a:off x="15754050" y="545150"/>
            <a:ext cx="3684570" cy="1402580"/>
            <a:chOff x="0" y="0"/>
            <a:chExt cx="882773" cy="336039"/>
          </a:xfrm>
        </p:grpSpPr>
        <p:sp>
          <p:nvSpPr>
            <p:cNvPr name="Freeform 3" id="3"/>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00807F"/>
              </a:solidFill>
              <a:prstDash val="lgDash"/>
              <a:miter/>
            </a:ln>
          </p:spPr>
        </p:sp>
        <p:sp>
          <p:nvSpPr>
            <p:cNvPr name="TextBox 4" id="4"/>
            <p:cNvSpPr txBox="true"/>
            <p:nvPr/>
          </p:nvSpPr>
          <p:spPr>
            <a:xfrm>
              <a:off x="0" y="-38100"/>
              <a:ext cx="882773" cy="374139"/>
            </a:xfrm>
            <a:prstGeom prst="rect">
              <a:avLst/>
            </a:prstGeom>
          </p:spPr>
          <p:txBody>
            <a:bodyPr anchor="ctr" rtlCol="false" tIns="56782" lIns="56782" bIns="56782" rIns="56782"/>
            <a:lstStyle/>
            <a:p>
              <a:pPr algn="ctr">
                <a:lnSpc>
                  <a:spcPts val="2347"/>
                </a:lnSpc>
              </a:pPr>
            </a:p>
          </p:txBody>
        </p:sp>
      </p:grpSp>
      <p:grpSp>
        <p:nvGrpSpPr>
          <p:cNvPr name="Group 5" id="5"/>
          <p:cNvGrpSpPr/>
          <p:nvPr/>
        </p:nvGrpSpPr>
        <p:grpSpPr>
          <a:xfrm rot="-2700000">
            <a:off x="16182141" y="-817621"/>
            <a:ext cx="3684570" cy="1402580"/>
            <a:chOff x="0" y="0"/>
            <a:chExt cx="882773" cy="336039"/>
          </a:xfrm>
        </p:grpSpPr>
        <p:sp>
          <p:nvSpPr>
            <p:cNvPr name="Freeform 6" id="6"/>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E0A4A1"/>
            </a:solidFill>
            <a:ln cap="sq">
              <a:noFill/>
              <a:prstDash val="solid"/>
              <a:miter/>
            </a:ln>
          </p:spPr>
        </p:sp>
        <p:sp>
          <p:nvSpPr>
            <p:cNvPr name="TextBox 7" id="7"/>
            <p:cNvSpPr txBox="true"/>
            <p:nvPr/>
          </p:nvSpPr>
          <p:spPr>
            <a:xfrm>
              <a:off x="0" y="-38100"/>
              <a:ext cx="882773" cy="374139"/>
            </a:xfrm>
            <a:prstGeom prst="rect">
              <a:avLst/>
            </a:prstGeom>
          </p:spPr>
          <p:txBody>
            <a:bodyPr anchor="ctr" rtlCol="false" tIns="56782" lIns="56782" bIns="56782" rIns="56782"/>
            <a:lstStyle/>
            <a:p>
              <a:pPr algn="ctr">
                <a:lnSpc>
                  <a:spcPts val="2347"/>
                </a:lnSpc>
              </a:pPr>
            </a:p>
          </p:txBody>
        </p:sp>
      </p:grpSp>
      <p:grpSp>
        <p:nvGrpSpPr>
          <p:cNvPr name="Group 8" id="8"/>
          <p:cNvGrpSpPr/>
          <p:nvPr/>
        </p:nvGrpSpPr>
        <p:grpSpPr>
          <a:xfrm rot="-2700000">
            <a:off x="15547254" y="7418153"/>
            <a:ext cx="4903646" cy="1866638"/>
            <a:chOff x="0" y="0"/>
            <a:chExt cx="882773" cy="336039"/>
          </a:xfrm>
        </p:grpSpPr>
        <p:sp>
          <p:nvSpPr>
            <p:cNvPr name="Freeform 9" id="9"/>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000000"/>
              </a:solidFill>
              <a:prstDash val="solid"/>
              <a:miter/>
            </a:ln>
          </p:spPr>
        </p:sp>
        <p:sp>
          <p:nvSpPr>
            <p:cNvPr name="TextBox 10" id="10"/>
            <p:cNvSpPr txBox="true"/>
            <p:nvPr/>
          </p:nvSpPr>
          <p:spPr>
            <a:xfrm>
              <a:off x="0" y="-38100"/>
              <a:ext cx="882773" cy="374139"/>
            </a:xfrm>
            <a:prstGeom prst="rect">
              <a:avLst/>
            </a:prstGeom>
          </p:spPr>
          <p:txBody>
            <a:bodyPr anchor="ctr" rtlCol="false" tIns="75569" lIns="75569" bIns="75569" rIns="75569"/>
            <a:lstStyle/>
            <a:p>
              <a:pPr algn="ctr">
                <a:lnSpc>
                  <a:spcPts val="3123"/>
                </a:lnSpc>
              </a:pPr>
            </a:p>
          </p:txBody>
        </p:sp>
      </p:grpSp>
      <p:grpSp>
        <p:nvGrpSpPr>
          <p:cNvPr name="Group 11" id="11"/>
          <p:cNvGrpSpPr/>
          <p:nvPr/>
        </p:nvGrpSpPr>
        <p:grpSpPr>
          <a:xfrm rot="-2700000">
            <a:off x="14977526" y="9231809"/>
            <a:ext cx="4903646" cy="1866638"/>
            <a:chOff x="0" y="0"/>
            <a:chExt cx="882773" cy="336039"/>
          </a:xfrm>
        </p:grpSpPr>
        <p:sp>
          <p:nvSpPr>
            <p:cNvPr name="Freeform 12" id="12"/>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C8102E"/>
            </a:solidFill>
            <a:ln cap="sq">
              <a:noFill/>
              <a:prstDash val="solid"/>
              <a:miter/>
            </a:ln>
          </p:spPr>
        </p:sp>
        <p:sp>
          <p:nvSpPr>
            <p:cNvPr name="TextBox 13" id="13"/>
            <p:cNvSpPr txBox="true"/>
            <p:nvPr/>
          </p:nvSpPr>
          <p:spPr>
            <a:xfrm>
              <a:off x="0" y="-38100"/>
              <a:ext cx="882773" cy="374139"/>
            </a:xfrm>
            <a:prstGeom prst="rect">
              <a:avLst/>
            </a:prstGeom>
          </p:spPr>
          <p:txBody>
            <a:bodyPr anchor="ctr" rtlCol="false" tIns="75569" lIns="75569" bIns="75569" rIns="75569"/>
            <a:lstStyle/>
            <a:p>
              <a:pPr algn="ctr">
                <a:lnSpc>
                  <a:spcPts val="3123"/>
                </a:lnSpc>
              </a:pPr>
            </a:p>
          </p:txBody>
        </p:sp>
      </p:grpSp>
      <p:grpSp>
        <p:nvGrpSpPr>
          <p:cNvPr name="Group 14" id="14"/>
          <p:cNvGrpSpPr/>
          <p:nvPr/>
        </p:nvGrpSpPr>
        <p:grpSpPr>
          <a:xfrm rot="-2700000">
            <a:off x="-1679529" y="8337149"/>
            <a:ext cx="3800633" cy="1446761"/>
            <a:chOff x="0" y="0"/>
            <a:chExt cx="882773" cy="336039"/>
          </a:xfrm>
        </p:grpSpPr>
        <p:sp>
          <p:nvSpPr>
            <p:cNvPr name="Freeform 15" id="15"/>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75787B"/>
              </a:solidFill>
              <a:prstDash val="sysDot"/>
              <a:miter/>
            </a:ln>
          </p:spPr>
        </p:sp>
        <p:sp>
          <p:nvSpPr>
            <p:cNvPr name="TextBox 16" id="16"/>
            <p:cNvSpPr txBox="true"/>
            <p:nvPr/>
          </p:nvSpPr>
          <p:spPr>
            <a:xfrm>
              <a:off x="0" y="-38100"/>
              <a:ext cx="882773" cy="374139"/>
            </a:xfrm>
            <a:prstGeom prst="rect">
              <a:avLst/>
            </a:prstGeom>
          </p:spPr>
          <p:txBody>
            <a:bodyPr anchor="ctr" rtlCol="false" tIns="70135" lIns="70135" bIns="70135" rIns="70135"/>
            <a:lstStyle/>
            <a:p>
              <a:pPr algn="ctr">
                <a:lnSpc>
                  <a:spcPts val="2899"/>
                </a:lnSpc>
              </a:pPr>
            </a:p>
          </p:txBody>
        </p:sp>
      </p:grpSp>
      <p:grpSp>
        <p:nvGrpSpPr>
          <p:cNvPr name="Group 17" id="17"/>
          <p:cNvGrpSpPr/>
          <p:nvPr/>
        </p:nvGrpSpPr>
        <p:grpSpPr>
          <a:xfrm rot="-2700000">
            <a:off x="-2121104" y="9742846"/>
            <a:ext cx="3800633" cy="1446761"/>
            <a:chOff x="0" y="0"/>
            <a:chExt cx="882773" cy="336039"/>
          </a:xfrm>
        </p:grpSpPr>
        <p:sp>
          <p:nvSpPr>
            <p:cNvPr name="Freeform 18" id="18"/>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807F"/>
            </a:solidFill>
            <a:ln cap="sq">
              <a:noFill/>
              <a:prstDash val="solid"/>
              <a:miter/>
            </a:ln>
          </p:spPr>
        </p:sp>
        <p:sp>
          <p:nvSpPr>
            <p:cNvPr name="TextBox 19" id="19"/>
            <p:cNvSpPr txBox="true"/>
            <p:nvPr/>
          </p:nvSpPr>
          <p:spPr>
            <a:xfrm>
              <a:off x="0" y="-38100"/>
              <a:ext cx="882773" cy="374139"/>
            </a:xfrm>
            <a:prstGeom prst="rect">
              <a:avLst/>
            </a:prstGeom>
          </p:spPr>
          <p:txBody>
            <a:bodyPr anchor="ctr" rtlCol="false" tIns="70135" lIns="70135" bIns="70135" rIns="70135"/>
            <a:lstStyle/>
            <a:p>
              <a:pPr algn="ctr">
                <a:lnSpc>
                  <a:spcPts val="2899"/>
                </a:lnSpc>
              </a:pPr>
            </a:p>
          </p:txBody>
        </p:sp>
      </p:grpSp>
      <p:sp>
        <p:nvSpPr>
          <p:cNvPr name="Freeform 20" id="20"/>
          <p:cNvSpPr/>
          <p:nvPr/>
        </p:nvSpPr>
        <p:spPr>
          <a:xfrm flipH="false" flipV="false" rot="0">
            <a:off x="991629" y="3665883"/>
            <a:ext cx="16304742" cy="2955235"/>
          </a:xfrm>
          <a:custGeom>
            <a:avLst/>
            <a:gdLst/>
            <a:ahLst/>
            <a:cxnLst/>
            <a:rect r="r" b="b" t="t" l="l"/>
            <a:pathLst>
              <a:path h="2955235" w="16304742">
                <a:moveTo>
                  <a:pt x="0" y="0"/>
                </a:moveTo>
                <a:lnTo>
                  <a:pt x="16304742" y="0"/>
                </a:lnTo>
                <a:lnTo>
                  <a:pt x="16304742" y="2955234"/>
                </a:lnTo>
                <a:lnTo>
                  <a:pt x="0" y="2955234"/>
                </a:lnTo>
                <a:lnTo>
                  <a:pt x="0" y="0"/>
                </a:lnTo>
                <a:close/>
              </a:path>
            </a:pathLst>
          </a:custGeom>
          <a:blipFill>
            <a:blip r:embed="rId2"/>
            <a:stretch>
              <a:fillRect l="0" t="0" r="0" b="0"/>
            </a:stretch>
          </a:blipFill>
          <a:ln w="19050" cap="sq">
            <a:solidFill>
              <a:srgbClr val="000000"/>
            </a:solidFill>
            <a:prstDash val="solid"/>
            <a:miter/>
          </a:ln>
        </p:spPr>
      </p:sp>
      <p:sp>
        <p:nvSpPr>
          <p:cNvPr name="TextBox 21" id="21"/>
          <p:cNvSpPr txBox="true"/>
          <p:nvPr/>
        </p:nvSpPr>
        <p:spPr>
          <a:xfrm rot="0">
            <a:off x="2723851" y="860330"/>
            <a:ext cx="12840298" cy="2503222"/>
          </a:xfrm>
          <a:prstGeom prst="rect">
            <a:avLst/>
          </a:prstGeom>
        </p:spPr>
        <p:txBody>
          <a:bodyPr anchor="t" rtlCol="false" tIns="0" lIns="0" bIns="0" rIns="0">
            <a:spAutoFit/>
          </a:bodyPr>
          <a:lstStyle/>
          <a:p>
            <a:pPr algn="ctr">
              <a:lnSpc>
                <a:spcPts val="9432"/>
              </a:lnSpc>
            </a:pPr>
            <a:r>
              <a:rPr lang="en-US" sz="10598" spc="-360">
                <a:solidFill>
                  <a:srgbClr val="000000"/>
                </a:solidFill>
                <a:latin typeface="Amnestia"/>
                <a:ea typeface="Amnestia"/>
                <a:cs typeface="Amnestia"/>
                <a:sym typeface="Amnestia"/>
              </a:rPr>
              <a:t>WHAT TO EXPECT EACH TERM</a:t>
            </a:r>
          </a:p>
        </p:txBody>
      </p:sp>
      <p:sp>
        <p:nvSpPr>
          <p:cNvPr name="TextBox 22" id="22"/>
          <p:cNvSpPr txBox="true"/>
          <p:nvPr/>
        </p:nvSpPr>
        <p:spPr>
          <a:xfrm rot="0">
            <a:off x="1375069" y="7010413"/>
            <a:ext cx="16054280" cy="1173183"/>
          </a:xfrm>
          <a:prstGeom prst="rect">
            <a:avLst/>
          </a:prstGeom>
        </p:spPr>
        <p:txBody>
          <a:bodyPr anchor="t" rtlCol="false" tIns="0" lIns="0" bIns="0" rIns="0">
            <a:spAutoFit/>
          </a:bodyPr>
          <a:lstStyle/>
          <a:p>
            <a:pPr algn="l" marL="779755" indent="-389877" lvl="1">
              <a:lnSpc>
                <a:spcPts val="4695"/>
              </a:lnSpc>
              <a:buFont typeface="Arial"/>
              <a:buChar char="•"/>
            </a:pPr>
            <a:r>
              <a:rPr lang="en-US" sz="3611">
                <a:solidFill>
                  <a:srgbClr val="000000"/>
                </a:solidFill>
                <a:latin typeface="Roboto Condensed"/>
                <a:ea typeface="Roboto Condensed"/>
                <a:cs typeface="Roboto Condensed"/>
                <a:sym typeface="Roboto Condensed"/>
              </a:rPr>
              <a:t>An email will come from Provost 3 days prior to the survey opening with the subject “Faculty and Course Evaluations Open Soon”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128204" y="1904584"/>
            <a:ext cx="14031593" cy="5068913"/>
          </a:xfrm>
          <a:custGeom>
            <a:avLst/>
            <a:gdLst/>
            <a:ahLst/>
            <a:cxnLst/>
            <a:rect r="r" b="b" t="t" l="l"/>
            <a:pathLst>
              <a:path h="5068913" w="14031593">
                <a:moveTo>
                  <a:pt x="0" y="0"/>
                </a:moveTo>
                <a:lnTo>
                  <a:pt x="14031592" y="0"/>
                </a:lnTo>
                <a:lnTo>
                  <a:pt x="14031592" y="5068913"/>
                </a:lnTo>
                <a:lnTo>
                  <a:pt x="0" y="5068913"/>
                </a:lnTo>
                <a:lnTo>
                  <a:pt x="0" y="0"/>
                </a:lnTo>
                <a:close/>
              </a:path>
            </a:pathLst>
          </a:custGeom>
          <a:blipFill>
            <a:blip r:embed="rId2"/>
            <a:stretch>
              <a:fillRect l="0" t="0" r="0" b="0"/>
            </a:stretch>
          </a:blipFill>
          <a:ln w="19050" cap="sq">
            <a:solidFill>
              <a:srgbClr val="000000"/>
            </a:solidFill>
            <a:prstDash val="solid"/>
            <a:miter/>
          </a:ln>
        </p:spPr>
      </p:sp>
      <p:grpSp>
        <p:nvGrpSpPr>
          <p:cNvPr name="Group 3" id="3"/>
          <p:cNvGrpSpPr/>
          <p:nvPr/>
        </p:nvGrpSpPr>
        <p:grpSpPr>
          <a:xfrm rot="-2700000">
            <a:off x="15754050" y="545150"/>
            <a:ext cx="3684570" cy="1402580"/>
            <a:chOff x="0" y="0"/>
            <a:chExt cx="882773" cy="336039"/>
          </a:xfrm>
        </p:grpSpPr>
        <p:sp>
          <p:nvSpPr>
            <p:cNvPr name="Freeform 4" id="4"/>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00807F"/>
              </a:solidFill>
              <a:prstDash val="lgDash"/>
              <a:miter/>
            </a:ln>
          </p:spPr>
        </p:sp>
        <p:sp>
          <p:nvSpPr>
            <p:cNvPr name="TextBox 5" id="5"/>
            <p:cNvSpPr txBox="true"/>
            <p:nvPr/>
          </p:nvSpPr>
          <p:spPr>
            <a:xfrm>
              <a:off x="0" y="-38100"/>
              <a:ext cx="882773" cy="374139"/>
            </a:xfrm>
            <a:prstGeom prst="rect">
              <a:avLst/>
            </a:prstGeom>
          </p:spPr>
          <p:txBody>
            <a:bodyPr anchor="ctr" rtlCol="false" tIns="56782" lIns="56782" bIns="56782" rIns="56782"/>
            <a:lstStyle/>
            <a:p>
              <a:pPr algn="ctr">
                <a:lnSpc>
                  <a:spcPts val="2347"/>
                </a:lnSpc>
              </a:pPr>
            </a:p>
          </p:txBody>
        </p:sp>
      </p:grpSp>
      <p:grpSp>
        <p:nvGrpSpPr>
          <p:cNvPr name="Group 6" id="6"/>
          <p:cNvGrpSpPr/>
          <p:nvPr/>
        </p:nvGrpSpPr>
        <p:grpSpPr>
          <a:xfrm rot="-2700000">
            <a:off x="16182141" y="-817621"/>
            <a:ext cx="3684570" cy="1402580"/>
            <a:chOff x="0" y="0"/>
            <a:chExt cx="882773" cy="336039"/>
          </a:xfrm>
        </p:grpSpPr>
        <p:sp>
          <p:nvSpPr>
            <p:cNvPr name="Freeform 7" id="7"/>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E0A4A1"/>
            </a:solidFill>
            <a:ln cap="sq">
              <a:noFill/>
              <a:prstDash val="solid"/>
              <a:miter/>
            </a:ln>
          </p:spPr>
        </p:sp>
        <p:sp>
          <p:nvSpPr>
            <p:cNvPr name="TextBox 8" id="8"/>
            <p:cNvSpPr txBox="true"/>
            <p:nvPr/>
          </p:nvSpPr>
          <p:spPr>
            <a:xfrm>
              <a:off x="0" y="-38100"/>
              <a:ext cx="882773" cy="374139"/>
            </a:xfrm>
            <a:prstGeom prst="rect">
              <a:avLst/>
            </a:prstGeom>
          </p:spPr>
          <p:txBody>
            <a:bodyPr anchor="ctr" rtlCol="false" tIns="56782" lIns="56782" bIns="56782" rIns="56782"/>
            <a:lstStyle/>
            <a:p>
              <a:pPr algn="ctr">
                <a:lnSpc>
                  <a:spcPts val="2347"/>
                </a:lnSpc>
              </a:pPr>
            </a:p>
          </p:txBody>
        </p:sp>
      </p:grpSp>
      <p:grpSp>
        <p:nvGrpSpPr>
          <p:cNvPr name="Group 9" id="9"/>
          <p:cNvGrpSpPr/>
          <p:nvPr/>
        </p:nvGrpSpPr>
        <p:grpSpPr>
          <a:xfrm rot="-2700000">
            <a:off x="15547254" y="7418153"/>
            <a:ext cx="4903646" cy="1866638"/>
            <a:chOff x="0" y="0"/>
            <a:chExt cx="882773" cy="336039"/>
          </a:xfrm>
        </p:grpSpPr>
        <p:sp>
          <p:nvSpPr>
            <p:cNvPr name="Freeform 10" id="10"/>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000000"/>
              </a:solidFill>
              <a:prstDash val="solid"/>
              <a:miter/>
            </a:ln>
          </p:spPr>
        </p:sp>
        <p:sp>
          <p:nvSpPr>
            <p:cNvPr name="TextBox 11" id="11"/>
            <p:cNvSpPr txBox="true"/>
            <p:nvPr/>
          </p:nvSpPr>
          <p:spPr>
            <a:xfrm>
              <a:off x="0" y="-38100"/>
              <a:ext cx="882773" cy="374139"/>
            </a:xfrm>
            <a:prstGeom prst="rect">
              <a:avLst/>
            </a:prstGeom>
          </p:spPr>
          <p:txBody>
            <a:bodyPr anchor="ctr" rtlCol="false" tIns="75569" lIns="75569" bIns="75569" rIns="75569"/>
            <a:lstStyle/>
            <a:p>
              <a:pPr algn="ctr">
                <a:lnSpc>
                  <a:spcPts val="3123"/>
                </a:lnSpc>
              </a:pPr>
            </a:p>
          </p:txBody>
        </p:sp>
      </p:grpSp>
      <p:grpSp>
        <p:nvGrpSpPr>
          <p:cNvPr name="Group 12" id="12"/>
          <p:cNvGrpSpPr/>
          <p:nvPr/>
        </p:nvGrpSpPr>
        <p:grpSpPr>
          <a:xfrm rot="-2700000">
            <a:off x="14977526" y="9231809"/>
            <a:ext cx="4903646" cy="1866638"/>
            <a:chOff x="0" y="0"/>
            <a:chExt cx="882773" cy="336039"/>
          </a:xfrm>
        </p:grpSpPr>
        <p:sp>
          <p:nvSpPr>
            <p:cNvPr name="Freeform 13" id="13"/>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C8102E"/>
            </a:solidFill>
            <a:ln cap="sq">
              <a:noFill/>
              <a:prstDash val="solid"/>
              <a:miter/>
            </a:ln>
          </p:spPr>
        </p:sp>
        <p:sp>
          <p:nvSpPr>
            <p:cNvPr name="TextBox 14" id="14"/>
            <p:cNvSpPr txBox="true"/>
            <p:nvPr/>
          </p:nvSpPr>
          <p:spPr>
            <a:xfrm>
              <a:off x="0" y="-38100"/>
              <a:ext cx="882773" cy="374139"/>
            </a:xfrm>
            <a:prstGeom prst="rect">
              <a:avLst/>
            </a:prstGeom>
          </p:spPr>
          <p:txBody>
            <a:bodyPr anchor="ctr" rtlCol="false" tIns="75569" lIns="75569" bIns="75569" rIns="75569"/>
            <a:lstStyle/>
            <a:p>
              <a:pPr algn="ctr">
                <a:lnSpc>
                  <a:spcPts val="3123"/>
                </a:lnSpc>
              </a:pPr>
            </a:p>
          </p:txBody>
        </p:sp>
      </p:grpSp>
      <p:grpSp>
        <p:nvGrpSpPr>
          <p:cNvPr name="Group 15" id="15"/>
          <p:cNvGrpSpPr/>
          <p:nvPr/>
        </p:nvGrpSpPr>
        <p:grpSpPr>
          <a:xfrm rot="-2700000">
            <a:off x="-1679529" y="8337149"/>
            <a:ext cx="3800633" cy="1446761"/>
            <a:chOff x="0" y="0"/>
            <a:chExt cx="882773" cy="336039"/>
          </a:xfrm>
        </p:grpSpPr>
        <p:sp>
          <p:nvSpPr>
            <p:cNvPr name="Freeform 16" id="16"/>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75787B"/>
              </a:solidFill>
              <a:prstDash val="sysDot"/>
              <a:miter/>
            </a:ln>
          </p:spPr>
        </p:sp>
        <p:sp>
          <p:nvSpPr>
            <p:cNvPr name="TextBox 17" id="17"/>
            <p:cNvSpPr txBox="true"/>
            <p:nvPr/>
          </p:nvSpPr>
          <p:spPr>
            <a:xfrm>
              <a:off x="0" y="-38100"/>
              <a:ext cx="882773" cy="374139"/>
            </a:xfrm>
            <a:prstGeom prst="rect">
              <a:avLst/>
            </a:prstGeom>
          </p:spPr>
          <p:txBody>
            <a:bodyPr anchor="ctr" rtlCol="false" tIns="70135" lIns="70135" bIns="70135" rIns="70135"/>
            <a:lstStyle/>
            <a:p>
              <a:pPr algn="ctr">
                <a:lnSpc>
                  <a:spcPts val="2899"/>
                </a:lnSpc>
              </a:pPr>
            </a:p>
          </p:txBody>
        </p:sp>
      </p:grpSp>
      <p:grpSp>
        <p:nvGrpSpPr>
          <p:cNvPr name="Group 18" id="18"/>
          <p:cNvGrpSpPr/>
          <p:nvPr/>
        </p:nvGrpSpPr>
        <p:grpSpPr>
          <a:xfrm rot="-2700000">
            <a:off x="-2121104" y="9742846"/>
            <a:ext cx="3800633" cy="1446761"/>
            <a:chOff x="0" y="0"/>
            <a:chExt cx="882773" cy="336039"/>
          </a:xfrm>
        </p:grpSpPr>
        <p:sp>
          <p:nvSpPr>
            <p:cNvPr name="Freeform 19" id="19"/>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807F"/>
            </a:solidFill>
            <a:ln cap="sq">
              <a:noFill/>
              <a:prstDash val="solid"/>
              <a:miter/>
            </a:ln>
          </p:spPr>
        </p:sp>
        <p:sp>
          <p:nvSpPr>
            <p:cNvPr name="TextBox 20" id="20"/>
            <p:cNvSpPr txBox="true"/>
            <p:nvPr/>
          </p:nvSpPr>
          <p:spPr>
            <a:xfrm>
              <a:off x="0" y="-38100"/>
              <a:ext cx="882773" cy="374139"/>
            </a:xfrm>
            <a:prstGeom prst="rect">
              <a:avLst/>
            </a:prstGeom>
          </p:spPr>
          <p:txBody>
            <a:bodyPr anchor="ctr" rtlCol="false" tIns="70135" lIns="70135" bIns="70135" rIns="70135"/>
            <a:lstStyle/>
            <a:p>
              <a:pPr algn="ctr">
                <a:lnSpc>
                  <a:spcPts val="2899"/>
                </a:lnSpc>
              </a:pPr>
            </a:p>
          </p:txBody>
        </p:sp>
      </p:grpSp>
      <p:sp>
        <p:nvSpPr>
          <p:cNvPr name="TextBox 21" id="21"/>
          <p:cNvSpPr txBox="true"/>
          <p:nvPr/>
        </p:nvSpPr>
        <p:spPr>
          <a:xfrm rot="0">
            <a:off x="2723851" y="737779"/>
            <a:ext cx="12840298" cy="1312597"/>
          </a:xfrm>
          <a:prstGeom prst="rect">
            <a:avLst/>
          </a:prstGeom>
        </p:spPr>
        <p:txBody>
          <a:bodyPr anchor="t" rtlCol="false" tIns="0" lIns="0" bIns="0" rIns="0">
            <a:spAutoFit/>
          </a:bodyPr>
          <a:lstStyle/>
          <a:p>
            <a:pPr algn="ctr">
              <a:lnSpc>
                <a:spcPts val="9432"/>
              </a:lnSpc>
            </a:pPr>
            <a:r>
              <a:rPr lang="en-US" sz="10598" spc="-360">
                <a:solidFill>
                  <a:srgbClr val="000000"/>
                </a:solidFill>
                <a:latin typeface="Amnestia"/>
                <a:ea typeface="Amnestia"/>
                <a:cs typeface="Amnestia"/>
                <a:sym typeface="Amnestia"/>
              </a:rPr>
              <a:t>NON-RESPONDENTS</a:t>
            </a:r>
          </a:p>
        </p:txBody>
      </p:sp>
      <p:sp>
        <p:nvSpPr>
          <p:cNvPr name="TextBox 22" id="22"/>
          <p:cNvSpPr txBox="true"/>
          <p:nvPr/>
        </p:nvSpPr>
        <p:spPr>
          <a:xfrm rot="0">
            <a:off x="2128204" y="7119638"/>
            <a:ext cx="14031593" cy="2944610"/>
          </a:xfrm>
          <a:prstGeom prst="rect">
            <a:avLst/>
          </a:prstGeom>
        </p:spPr>
        <p:txBody>
          <a:bodyPr anchor="t" rtlCol="false" tIns="0" lIns="0" bIns="0" rIns="0">
            <a:spAutoFit/>
          </a:bodyPr>
          <a:lstStyle/>
          <a:p>
            <a:pPr algn="l" marL="779755" indent="-389877" lvl="1">
              <a:lnSpc>
                <a:spcPts val="4695"/>
              </a:lnSpc>
              <a:buFont typeface="Arial"/>
              <a:buChar char="•"/>
            </a:pPr>
            <a:r>
              <a:rPr lang="en-US" sz="3611">
                <a:solidFill>
                  <a:srgbClr val="000000"/>
                </a:solidFill>
                <a:latin typeface="Roboto Condensed"/>
                <a:ea typeface="Roboto Condensed"/>
                <a:cs typeface="Roboto Condensed"/>
                <a:sym typeface="Roboto Condensed"/>
              </a:rPr>
              <a:t>Halfway through the administering of the survey an email will come from IE titled “Non-Respondents for 2024 Fall Faculty and Course Evaluations” containing a course summary chart indicating the percentage with which each of their courses have received student evaluation responses, this serves as a notice to remind your students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493371" y="2836267"/>
            <a:ext cx="11301259" cy="3559897"/>
          </a:xfrm>
          <a:custGeom>
            <a:avLst/>
            <a:gdLst/>
            <a:ahLst/>
            <a:cxnLst/>
            <a:rect r="r" b="b" t="t" l="l"/>
            <a:pathLst>
              <a:path h="3559897" w="11301259">
                <a:moveTo>
                  <a:pt x="0" y="0"/>
                </a:moveTo>
                <a:lnTo>
                  <a:pt x="11301258" y="0"/>
                </a:lnTo>
                <a:lnTo>
                  <a:pt x="11301258" y="3559897"/>
                </a:lnTo>
                <a:lnTo>
                  <a:pt x="0" y="3559897"/>
                </a:lnTo>
                <a:lnTo>
                  <a:pt x="0" y="0"/>
                </a:lnTo>
                <a:close/>
              </a:path>
            </a:pathLst>
          </a:custGeom>
          <a:blipFill>
            <a:blip r:embed="rId2"/>
            <a:stretch>
              <a:fillRect l="0" t="0" r="0" b="0"/>
            </a:stretch>
          </a:blipFill>
          <a:ln w="19050" cap="rnd">
            <a:solidFill>
              <a:srgbClr val="000000"/>
            </a:solidFill>
            <a:prstDash val="solid"/>
            <a:round/>
          </a:ln>
        </p:spPr>
      </p:sp>
      <p:sp>
        <p:nvSpPr>
          <p:cNvPr name="TextBox 3" id="3"/>
          <p:cNvSpPr txBox="true"/>
          <p:nvPr/>
        </p:nvSpPr>
        <p:spPr>
          <a:xfrm rot="0">
            <a:off x="2723851" y="737779"/>
            <a:ext cx="12840298" cy="1312597"/>
          </a:xfrm>
          <a:prstGeom prst="rect">
            <a:avLst/>
          </a:prstGeom>
        </p:spPr>
        <p:txBody>
          <a:bodyPr anchor="t" rtlCol="false" tIns="0" lIns="0" bIns="0" rIns="0">
            <a:spAutoFit/>
          </a:bodyPr>
          <a:lstStyle/>
          <a:p>
            <a:pPr algn="ctr">
              <a:lnSpc>
                <a:spcPts val="9432"/>
              </a:lnSpc>
            </a:pPr>
            <a:r>
              <a:rPr lang="en-US" sz="10598" spc="-360">
                <a:solidFill>
                  <a:srgbClr val="000000"/>
                </a:solidFill>
                <a:latin typeface="Amnestia"/>
                <a:ea typeface="Amnestia"/>
                <a:cs typeface="Amnestia"/>
                <a:sym typeface="Amnestia"/>
              </a:rPr>
              <a:t>COURSE SUMMARIES</a:t>
            </a:r>
          </a:p>
        </p:txBody>
      </p:sp>
      <p:grpSp>
        <p:nvGrpSpPr>
          <p:cNvPr name="Group 4" id="4"/>
          <p:cNvGrpSpPr/>
          <p:nvPr/>
        </p:nvGrpSpPr>
        <p:grpSpPr>
          <a:xfrm rot="-2700000">
            <a:off x="15754050" y="545150"/>
            <a:ext cx="3684570" cy="1402580"/>
            <a:chOff x="0" y="0"/>
            <a:chExt cx="882773" cy="336039"/>
          </a:xfrm>
        </p:grpSpPr>
        <p:sp>
          <p:nvSpPr>
            <p:cNvPr name="Freeform 5" id="5"/>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00807F"/>
              </a:solidFill>
              <a:prstDash val="lgDash"/>
              <a:miter/>
            </a:ln>
          </p:spPr>
        </p:sp>
        <p:sp>
          <p:nvSpPr>
            <p:cNvPr name="TextBox 6" id="6"/>
            <p:cNvSpPr txBox="true"/>
            <p:nvPr/>
          </p:nvSpPr>
          <p:spPr>
            <a:xfrm>
              <a:off x="0" y="-38100"/>
              <a:ext cx="882773" cy="374139"/>
            </a:xfrm>
            <a:prstGeom prst="rect">
              <a:avLst/>
            </a:prstGeom>
          </p:spPr>
          <p:txBody>
            <a:bodyPr anchor="ctr" rtlCol="false" tIns="56782" lIns="56782" bIns="56782" rIns="56782"/>
            <a:lstStyle/>
            <a:p>
              <a:pPr algn="ctr">
                <a:lnSpc>
                  <a:spcPts val="2347"/>
                </a:lnSpc>
              </a:pPr>
            </a:p>
          </p:txBody>
        </p:sp>
      </p:grpSp>
      <p:grpSp>
        <p:nvGrpSpPr>
          <p:cNvPr name="Group 7" id="7"/>
          <p:cNvGrpSpPr/>
          <p:nvPr/>
        </p:nvGrpSpPr>
        <p:grpSpPr>
          <a:xfrm rot="-2700000">
            <a:off x="16182141" y="-817621"/>
            <a:ext cx="3684570" cy="1402580"/>
            <a:chOff x="0" y="0"/>
            <a:chExt cx="882773" cy="336039"/>
          </a:xfrm>
        </p:grpSpPr>
        <p:sp>
          <p:nvSpPr>
            <p:cNvPr name="Freeform 8" id="8"/>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E0A4A1"/>
            </a:solidFill>
            <a:ln cap="sq">
              <a:noFill/>
              <a:prstDash val="solid"/>
              <a:miter/>
            </a:ln>
          </p:spPr>
        </p:sp>
        <p:sp>
          <p:nvSpPr>
            <p:cNvPr name="TextBox 9" id="9"/>
            <p:cNvSpPr txBox="true"/>
            <p:nvPr/>
          </p:nvSpPr>
          <p:spPr>
            <a:xfrm>
              <a:off x="0" y="-38100"/>
              <a:ext cx="882773" cy="374139"/>
            </a:xfrm>
            <a:prstGeom prst="rect">
              <a:avLst/>
            </a:prstGeom>
          </p:spPr>
          <p:txBody>
            <a:bodyPr anchor="ctr" rtlCol="false" tIns="56782" lIns="56782" bIns="56782" rIns="56782"/>
            <a:lstStyle/>
            <a:p>
              <a:pPr algn="ctr">
                <a:lnSpc>
                  <a:spcPts val="2347"/>
                </a:lnSpc>
              </a:pPr>
            </a:p>
          </p:txBody>
        </p:sp>
      </p:grpSp>
      <p:grpSp>
        <p:nvGrpSpPr>
          <p:cNvPr name="Group 10" id="10"/>
          <p:cNvGrpSpPr/>
          <p:nvPr/>
        </p:nvGrpSpPr>
        <p:grpSpPr>
          <a:xfrm rot="-2700000">
            <a:off x="15547254" y="7418153"/>
            <a:ext cx="4903646" cy="1866638"/>
            <a:chOff x="0" y="0"/>
            <a:chExt cx="882773" cy="336039"/>
          </a:xfrm>
        </p:grpSpPr>
        <p:sp>
          <p:nvSpPr>
            <p:cNvPr name="Freeform 11" id="11"/>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000000"/>
              </a:solidFill>
              <a:prstDash val="solid"/>
              <a:miter/>
            </a:ln>
          </p:spPr>
        </p:sp>
        <p:sp>
          <p:nvSpPr>
            <p:cNvPr name="TextBox 12" id="12"/>
            <p:cNvSpPr txBox="true"/>
            <p:nvPr/>
          </p:nvSpPr>
          <p:spPr>
            <a:xfrm>
              <a:off x="0" y="-38100"/>
              <a:ext cx="882773" cy="374139"/>
            </a:xfrm>
            <a:prstGeom prst="rect">
              <a:avLst/>
            </a:prstGeom>
          </p:spPr>
          <p:txBody>
            <a:bodyPr anchor="ctr" rtlCol="false" tIns="75569" lIns="75569" bIns="75569" rIns="75569"/>
            <a:lstStyle/>
            <a:p>
              <a:pPr algn="ctr">
                <a:lnSpc>
                  <a:spcPts val="3123"/>
                </a:lnSpc>
              </a:pPr>
            </a:p>
          </p:txBody>
        </p:sp>
      </p:grpSp>
      <p:grpSp>
        <p:nvGrpSpPr>
          <p:cNvPr name="Group 13" id="13"/>
          <p:cNvGrpSpPr/>
          <p:nvPr/>
        </p:nvGrpSpPr>
        <p:grpSpPr>
          <a:xfrm rot="-2700000">
            <a:off x="14977526" y="9231809"/>
            <a:ext cx="4903646" cy="1866638"/>
            <a:chOff x="0" y="0"/>
            <a:chExt cx="882773" cy="336039"/>
          </a:xfrm>
        </p:grpSpPr>
        <p:sp>
          <p:nvSpPr>
            <p:cNvPr name="Freeform 14" id="14"/>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C8102E"/>
            </a:solidFill>
            <a:ln cap="sq">
              <a:noFill/>
              <a:prstDash val="solid"/>
              <a:miter/>
            </a:ln>
          </p:spPr>
        </p:sp>
        <p:sp>
          <p:nvSpPr>
            <p:cNvPr name="TextBox 15" id="15"/>
            <p:cNvSpPr txBox="true"/>
            <p:nvPr/>
          </p:nvSpPr>
          <p:spPr>
            <a:xfrm>
              <a:off x="0" y="-38100"/>
              <a:ext cx="882773" cy="374139"/>
            </a:xfrm>
            <a:prstGeom prst="rect">
              <a:avLst/>
            </a:prstGeom>
          </p:spPr>
          <p:txBody>
            <a:bodyPr anchor="ctr" rtlCol="false" tIns="75569" lIns="75569" bIns="75569" rIns="75569"/>
            <a:lstStyle/>
            <a:p>
              <a:pPr algn="ctr">
                <a:lnSpc>
                  <a:spcPts val="3123"/>
                </a:lnSpc>
              </a:pPr>
            </a:p>
          </p:txBody>
        </p:sp>
      </p:grpSp>
      <p:grpSp>
        <p:nvGrpSpPr>
          <p:cNvPr name="Group 16" id="16"/>
          <p:cNvGrpSpPr/>
          <p:nvPr/>
        </p:nvGrpSpPr>
        <p:grpSpPr>
          <a:xfrm rot="-2700000">
            <a:off x="-1679529" y="8337149"/>
            <a:ext cx="3800633" cy="1446761"/>
            <a:chOff x="0" y="0"/>
            <a:chExt cx="882773" cy="336039"/>
          </a:xfrm>
        </p:grpSpPr>
        <p:sp>
          <p:nvSpPr>
            <p:cNvPr name="Freeform 17" id="17"/>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0000">
                <a:alpha val="0"/>
              </a:srgbClr>
            </a:solidFill>
            <a:ln w="19050" cap="sq">
              <a:solidFill>
                <a:srgbClr val="75787B"/>
              </a:solidFill>
              <a:prstDash val="sysDot"/>
              <a:miter/>
            </a:ln>
          </p:spPr>
        </p:sp>
        <p:sp>
          <p:nvSpPr>
            <p:cNvPr name="TextBox 18" id="18"/>
            <p:cNvSpPr txBox="true"/>
            <p:nvPr/>
          </p:nvSpPr>
          <p:spPr>
            <a:xfrm>
              <a:off x="0" y="-38100"/>
              <a:ext cx="882773" cy="374139"/>
            </a:xfrm>
            <a:prstGeom prst="rect">
              <a:avLst/>
            </a:prstGeom>
          </p:spPr>
          <p:txBody>
            <a:bodyPr anchor="ctr" rtlCol="false" tIns="70135" lIns="70135" bIns="70135" rIns="70135"/>
            <a:lstStyle/>
            <a:p>
              <a:pPr algn="ctr">
                <a:lnSpc>
                  <a:spcPts val="2899"/>
                </a:lnSpc>
              </a:pPr>
            </a:p>
          </p:txBody>
        </p:sp>
      </p:grpSp>
      <p:grpSp>
        <p:nvGrpSpPr>
          <p:cNvPr name="Group 19" id="19"/>
          <p:cNvGrpSpPr/>
          <p:nvPr/>
        </p:nvGrpSpPr>
        <p:grpSpPr>
          <a:xfrm rot="-2700000">
            <a:off x="-2121104" y="9742846"/>
            <a:ext cx="3800633" cy="1446761"/>
            <a:chOff x="0" y="0"/>
            <a:chExt cx="882773" cy="336039"/>
          </a:xfrm>
        </p:grpSpPr>
        <p:sp>
          <p:nvSpPr>
            <p:cNvPr name="Freeform 20" id="20"/>
            <p:cNvSpPr/>
            <p:nvPr/>
          </p:nvSpPr>
          <p:spPr>
            <a:xfrm flipH="false" flipV="false" rot="0">
              <a:off x="0" y="0"/>
              <a:ext cx="882773" cy="336039"/>
            </a:xfrm>
            <a:custGeom>
              <a:avLst/>
              <a:gdLst/>
              <a:ahLst/>
              <a:cxnLst/>
              <a:rect r="r" b="b" t="t" l="l"/>
              <a:pathLst>
                <a:path h="336039" w="882773">
                  <a:moveTo>
                    <a:pt x="679573" y="0"/>
                  </a:moveTo>
                  <a:cubicBezTo>
                    <a:pt x="791798" y="0"/>
                    <a:pt x="882773" y="75225"/>
                    <a:pt x="882773" y="168020"/>
                  </a:cubicBezTo>
                  <a:cubicBezTo>
                    <a:pt x="882773" y="260814"/>
                    <a:pt x="791798" y="336039"/>
                    <a:pt x="679573" y="336039"/>
                  </a:cubicBezTo>
                  <a:lnTo>
                    <a:pt x="203200" y="336039"/>
                  </a:lnTo>
                  <a:cubicBezTo>
                    <a:pt x="90976" y="336039"/>
                    <a:pt x="0" y="260814"/>
                    <a:pt x="0" y="168020"/>
                  </a:cubicBezTo>
                  <a:cubicBezTo>
                    <a:pt x="0" y="75225"/>
                    <a:pt x="90976" y="0"/>
                    <a:pt x="203200" y="0"/>
                  </a:cubicBezTo>
                  <a:close/>
                </a:path>
              </a:pathLst>
            </a:custGeom>
            <a:solidFill>
              <a:srgbClr val="00807F"/>
            </a:solidFill>
            <a:ln cap="sq">
              <a:noFill/>
              <a:prstDash val="solid"/>
              <a:miter/>
            </a:ln>
          </p:spPr>
        </p:sp>
        <p:sp>
          <p:nvSpPr>
            <p:cNvPr name="TextBox 21" id="21"/>
            <p:cNvSpPr txBox="true"/>
            <p:nvPr/>
          </p:nvSpPr>
          <p:spPr>
            <a:xfrm>
              <a:off x="0" y="-38100"/>
              <a:ext cx="882773" cy="374139"/>
            </a:xfrm>
            <a:prstGeom prst="rect">
              <a:avLst/>
            </a:prstGeom>
          </p:spPr>
          <p:txBody>
            <a:bodyPr anchor="ctr" rtlCol="false" tIns="70135" lIns="70135" bIns="70135" rIns="70135"/>
            <a:lstStyle/>
            <a:p>
              <a:pPr algn="ctr">
                <a:lnSpc>
                  <a:spcPts val="2899"/>
                </a:lnSpc>
              </a:pPr>
            </a:p>
          </p:txBody>
        </p:sp>
      </p:grpSp>
      <p:sp>
        <p:nvSpPr>
          <p:cNvPr name="TextBox 22" id="22"/>
          <p:cNvSpPr txBox="true"/>
          <p:nvPr/>
        </p:nvSpPr>
        <p:spPr>
          <a:xfrm rot="0">
            <a:off x="3493371" y="6396164"/>
            <a:ext cx="11301259" cy="2944610"/>
          </a:xfrm>
          <a:prstGeom prst="rect">
            <a:avLst/>
          </a:prstGeom>
        </p:spPr>
        <p:txBody>
          <a:bodyPr anchor="t" rtlCol="false" tIns="0" lIns="0" bIns="0" rIns="0">
            <a:spAutoFit/>
          </a:bodyPr>
          <a:lstStyle/>
          <a:p>
            <a:pPr algn="l" marL="779755" indent="-389877" lvl="1">
              <a:lnSpc>
                <a:spcPts val="4695"/>
              </a:lnSpc>
              <a:buFont typeface="Arial"/>
              <a:buChar char="•"/>
            </a:pPr>
            <a:r>
              <a:rPr lang="en-US" sz="3611">
                <a:solidFill>
                  <a:srgbClr val="000000"/>
                </a:solidFill>
                <a:latin typeface="Roboto Condensed"/>
                <a:ea typeface="Roboto Condensed"/>
                <a:cs typeface="Roboto Condensed"/>
                <a:sym typeface="Roboto Condensed"/>
              </a:rPr>
              <a:t>Course evaluations will typically run for 10 business days. </a:t>
            </a:r>
          </a:p>
          <a:p>
            <a:pPr algn="l" marL="779755" indent="-389877" lvl="1">
              <a:lnSpc>
                <a:spcPts val="4695"/>
              </a:lnSpc>
              <a:buFont typeface="Arial"/>
              <a:buChar char="•"/>
            </a:pPr>
            <a:r>
              <a:rPr lang="en-US" sz="3611">
                <a:solidFill>
                  <a:srgbClr val="000000"/>
                </a:solidFill>
                <a:latin typeface="Roboto Condensed"/>
                <a:ea typeface="Roboto Condensed"/>
                <a:cs typeface="Roboto Condensed"/>
                <a:sym typeface="Roboto Condensed"/>
              </a:rPr>
              <a:t>When the course evaluations close, faculty will receive an email “2024 Fall Faculty and Course Evaluation Results” with a link to view their completed term results in Watermark.</a:t>
            </a:r>
          </a:p>
        </p:txBody>
      </p:sp>
      <p:sp>
        <p:nvSpPr>
          <p:cNvPr name="Freeform 23" id="23"/>
          <p:cNvSpPr/>
          <p:nvPr/>
        </p:nvSpPr>
        <p:spPr>
          <a:xfrm flipH="true" flipV="true" rot="2700000">
            <a:off x="3978223" y="2613732"/>
            <a:ext cx="540321" cy="540321"/>
          </a:xfrm>
          <a:custGeom>
            <a:avLst/>
            <a:gdLst/>
            <a:ahLst/>
            <a:cxnLst/>
            <a:rect r="r" b="b" t="t" l="l"/>
            <a:pathLst>
              <a:path h="540321" w="540321">
                <a:moveTo>
                  <a:pt x="540321" y="540321"/>
                </a:moveTo>
                <a:lnTo>
                  <a:pt x="0" y="540321"/>
                </a:lnTo>
                <a:lnTo>
                  <a:pt x="0" y="0"/>
                </a:lnTo>
                <a:lnTo>
                  <a:pt x="540321" y="0"/>
                </a:lnTo>
                <a:lnTo>
                  <a:pt x="540321" y="540321"/>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DAGWVHQp2Uc</dc:identifier>
  <dcterms:modified xsi:type="dcterms:W3CDTF">2011-08-01T06:04:30Z</dcterms:modified>
  <cp:revision>1</cp:revision>
  <dc:title>Watermark Course Evaluations Presentation</dc:title>
</cp:coreProperties>
</file>