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57" r:id="rId4"/>
    <p:sldId id="269" r:id="rId5"/>
    <p:sldId id="258" r:id="rId6"/>
    <p:sldId id="259" r:id="rId7"/>
    <p:sldId id="270" r:id="rId8"/>
    <p:sldId id="261" r:id="rId9"/>
    <p:sldId id="268" r:id="rId10"/>
    <p:sldId id="260" r:id="rId11"/>
    <p:sldId id="262" r:id="rId12"/>
    <p:sldId id="271" r:id="rId13"/>
    <p:sldId id="263" r:id="rId14"/>
    <p:sldId id="273" r:id="rId15"/>
    <p:sldId id="266" r:id="rId16"/>
    <p:sldId id="265" r:id="rId17"/>
    <p:sldId id="272" r:id="rId18"/>
    <p:sldId id="267" r:id="rId19"/>
    <p:sldId id="275" r:id="rId20"/>
    <p:sldId id="274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, Audrey" initials="T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otter.a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ptzero.substack.com/" TargetMode="External"/><Relationship Id="rId3" Type="http://schemas.openxmlformats.org/officeDocument/2006/relationships/hyperlink" Target="https://www.teqsa.gov.au/preventing-contract-cheating/what-contract-cheating-and-methods-reduce-it#:~:text=TEQSA%20defines%20contract%20cheating%20as,student%2C%20family%20member%20or%20acquaintance" TargetMode="External"/><Relationship Id="rId7" Type="http://schemas.openxmlformats.org/officeDocument/2006/relationships/hyperlink" Target="https://www.newyorker.com/tech/annals-of-technology/chatgpt-is-a-blurry-jpeg-of-the-web" TargetMode="External"/><Relationship Id="rId12" Type="http://schemas.openxmlformats.org/officeDocument/2006/relationships/hyperlink" Target="https://medium.com/geekculture/how-to-detect-if-an-essay-was-generated-by-openais-chatgpt-58bb8adc8461" TargetMode="External"/><Relationship Id="rId2" Type="http://schemas.openxmlformats.org/officeDocument/2006/relationships/hyperlink" Target="https://pupp.uqo.ca/en/artificial-intelligence-and-plagiarism/?fbclid=IwAR1DwLhGCTxzFBMq3I_xKZZZy6d-5ztwhkDWJbuYGXE6TnuCr0groDp7eW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torow.medium.com/googles-chatbot-panic-d8edfb4f7f8f" TargetMode="External"/><Relationship Id="rId11" Type="http://schemas.openxmlformats.org/officeDocument/2006/relationships/hyperlink" Target="https://www.tvo.org/video/does-chatgpt-change-everything?fbclid=IwAR2qAyZIK4gbtGrlBZsV0KFYOfbm-fVAln-ELK7CYh84I5u_NYHOmfiXesg" TargetMode="External"/><Relationship Id="rId5" Type="http://schemas.openxmlformats.org/officeDocument/2006/relationships/hyperlink" Target="https://www.nytimes.com/2023/02/02/opinion/ai-human-education.html" TargetMode="External"/><Relationship Id="rId10" Type="http://schemas.openxmlformats.org/officeDocument/2006/relationships/hyperlink" Target="https://originality.ai/" TargetMode="External"/><Relationship Id="rId4" Type="http://schemas.openxmlformats.org/officeDocument/2006/relationships/hyperlink" Target="https://www.johnbiggs.com.au/academic/solo-taxonomy/" TargetMode="External"/><Relationship Id="rId9" Type="http://schemas.openxmlformats.org/officeDocument/2006/relationships/hyperlink" Target="https://openai-openai-detector.hf.spac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hat-gpt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EFA5-9273-4A92-BC48-09E8AAF94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1794001"/>
          </a:xfrm>
        </p:spPr>
        <p:txBody>
          <a:bodyPr/>
          <a:lstStyle/>
          <a:p>
            <a:r>
              <a:rPr lang="en-US" dirty="0"/>
              <a:t>Chat </a:t>
            </a:r>
            <a:r>
              <a:rPr lang="en-US" dirty="0" err="1"/>
              <a:t>Gpt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881C5-256C-4F54-A79F-B4C567BC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Audrey.taylor@sulross.edu</a:t>
            </a:r>
          </a:p>
        </p:txBody>
      </p:sp>
    </p:spTree>
    <p:extLst>
      <p:ext uri="{BB962C8B-B14F-4D97-AF65-F5344CB8AC3E}">
        <p14:creationId xmlns:p14="http://schemas.microsoft.com/office/powerpoint/2010/main" val="38325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D777-B2CC-4DE1-BF04-D5FC6CB7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paper….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78894F-CE0C-48C5-A08F-5ADD6FB06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699" y="129540"/>
            <a:ext cx="6934501" cy="65145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178FDC-EDE4-4107-BFEA-48D3394323E2}"/>
              </a:ext>
            </a:extLst>
          </p:cNvPr>
          <p:cNvSpPr txBox="1"/>
          <p:nvPr/>
        </p:nvSpPr>
        <p:spPr>
          <a:xfrm>
            <a:off x="685800" y="2545927"/>
            <a:ext cx="3229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Notice….</a:t>
            </a:r>
          </a:p>
          <a:p>
            <a:endParaRPr lang="en-US" dirty="0"/>
          </a:p>
          <a:p>
            <a:r>
              <a:rPr lang="en-US" dirty="0"/>
              <a:t>No quotes, </a:t>
            </a:r>
          </a:p>
          <a:p>
            <a:endParaRPr lang="en-US" dirty="0"/>
          </a:p>
          <a:p>
            <a:r>
              <a:rPr lang="en-US" dirty="0"/>
              <a:t>BUT</a:t>
            </a:r>
          </a:p>
          <a:p>
            <a:endParaRPr lang="en-US" dirty="0"/>
          </a:p>
          <a:p>
            <a:r>
              <a:rPr lang="en-US" dirty="0"/>
              <a:t> Well written, appropriate content, correct details. </a:t>
            </a:r>
          </a:p>
        </p:txBody>
      </p:sp>
    </p:spTree>
    <p:extLst>
      <p:ext uri="{BB962C8B-B14F-4D97-AF65-F5344CB8AC3E}">
        <p14:creationId xmlns:p14="http://schemas.microsoft.com/office/powerpoint/2010/main" val="267814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E907-A5B1-4682-B3AC-C876BE6D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2871131" cy="4222459"/>
          </a:xfrm>
        </p:spPr>
        <p:txBody>
          <a:bodyPr>
            <a:normAutofit/>
          </a:bodyPr>
          <a:lstStyle/>
          <a:p>
            <a:r>
              <a:rPr lang="en-US" dirty="0"/>
              <a:t>Even a comparison is no good….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29FF82-B409-413A-A57A-9F356835F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5236" y="302231"/>
            <a:ext cx="7041020" cy="6253538"/>
          </a:xfrm>
        </p:spPr>
      </p:pic>
    </p:spTree>
    <p:extLst>
      <p:ext uri="{BB962C8B-B14F-4D97-AF65-F5344CB8AC3E}">
        <p14:creationId xmlns:p14="http://schemas.microsoft.com/office/powerpoint/2010/main" val="160095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65A5B-43CA-4C18-A4DF-D68080D6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tackle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FD71-5968-43B5-9FDE-585A81A4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between performance and learning. </a:t>
            </a:r>
          </a:p>
          <a:p>
            <a:endParaRPr lang="en-US" dirty="0"/>
          </a:p>
          <a:p>
            <a:r>
              <a:rPr lang="en-US" dirty="0"/>
              <a:t>A tool can replicate the artifact we have traditionally used to show learning, so what will replace it?</a:t>
            </a:r>
          </a:p>
          <a:p>
            <a:endParaRPr lang="en-US" dirty="0"/>
          </a:p>
          <a:p>
            <a:r>
              <a:rPr lang="en-US" dirty="0"/>
              <a:t>Challenge ourselves to be a learning community, how are we relevant, and why? How do we show that to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CEB2-EEA0-478A-8F46-E82AD72E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89" y="64316"/>
            <a:ext cx="10131425" cy="824917"/>
          </a:xfrm>
        </p:spPr>
        <p:txBody>
          <a:bodyPr/>
          <a:lstStyle/>
          <a:p>
            <a:r>
              <a:rPr lang="en-US" dirty="0"/>
              <a:t>So what can you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C2D7-28E5-4747-8340-0621F720F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89233"/>
            <a:ext cx="10131425" cy="4901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Discussion with </a:t>
            </a:r>
            <a:r>
              <a:rPr lang="en-US" dirty="0" err="1"/>
              <a:t>y’all</a:t>
            </a:r>
            <a:r>
              <a:rPr lang="en-US" dirty="0"/>
              <a:t> afterwards….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But some ideas:</a:t>
            </a:r>
          </a:p>
          <a:p>
            <a:pPr lvl="1"/>
            <a:r>
              <a:rPr lang="en-US" dirty="0"/>
              <a:t>Include tasks that require critical thinking, creativity, practical applications</a:t>
            </a:r>
          </a:p>
          <a:p>
            <a:pPr lvl="1"/>
            <a:r>
              <a:rPr lang="en-US" dirty="0"/>
              <a:t>Creative projects (presentation, poster, prototype, etc.)</a:t>
            </a:r>
          </a:p>
          <a:p>
            <a:pPr lvl="1"/>
            <a:r>
              <a:rPr lang="en-US" dirty="0"/>
              <a:t>Conducting a survey or an experiment and analyzing the results </a:t>
            </a:r>
          </a:p>
          <a:p>
            <a:pPr lvl="1"/>
            <a:r>
              <a:rPr lang="en-US" dirty="0"/>
              <a:t>Solving complex problems in a real-world context, like ethical </a:t>
            </a:r>
            <a:r>
              <a:rPr lang="en-US" dirty="0" err="1"/>
              <a:t>dilemas</a:t>
            </a:r>
            <a:r>
              <a:rPr lang="en-US" dirty="0"/>
              <a:t> or design challenges</a:t>
            </a:r>
          </a:p>
          <a:p>
            <a:pPr lvl="1"/>
            <a:r>
              <a:rPr lang="en-US" dirty="0"/>
              <a:t>Developing original arguments or persuading others to take a specific stance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Basically, multi step or offline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easier for some than for others!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4A2C7-4039-4127-BCBE-050FD004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891" y="5039901"/>
            <a:ext cx="1576217" cy="15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C583-7B47-4E1B-8A5D-2ECF1C36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67" y="609601"/>
            <a:ext cx="9395317" cy="5023103"/>
          </a:xfrm>
        </p:spPr>
        <p:txBody>
          <a:bodyPr>
            <a:normAutofit fontScale="90000"/>
          </a:bodyPr>
          <a:lstStyle/>
          <a:p>
            <a:r>
              <a:rPr lang="en-US" dirty="0"/>
              <a:t>“Many of the "alternative" assignments that are proposed as a way of dealing with </a:t>
            </a:r>
            <a:r>
              <a:rPr lang="en-US" dirty="0" err="1"/>
              <a:t>ChatGPT</a:t>
            </a:r>
            <a:r>
              <a:rPr lang="en-US" dirty="0"/>
              <a:t> (</a:t>
            </a:r>
            <a:r>
              <a:rPr lang="en-US" dirty="0" err="1"/>
              <a:t>e.g</a:t>
            </a:r>
            <a:r>
              <a:rPr lang="en-US" dirty="0"/>
              <a:t>, oral exams, projects with multi-step components) are not feasible in large classes, for those without sufficient/competent support from teaching assistants and/or for part-time faculty or others who do not have as much time. In addition, designing these new alternatives is time-consuming...  How do we balance this with the "deep learning" and "higher order thinking" that we ideally want students to do in order to genuinely learn?”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Professor Rowena Harper, Deputy Vice-Chancellor (Education), Edith Cowan University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03D02-4AD5-45C5-B8F6-4CAC9614B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4145" y="5524499"/>
            <a:ext cx="10152367" cy="1447800"/>
          </a:xfrm>
        </p:spPr>
        <p:txBody>
          <a:bodyPr/>
          <a:lstStyle/>
          <a:p>
            <a:r>
              <a:rPr lang="en-US" dirty="0"/>
              <a:t>Food for thought….</a:t>
            </a:r>
          </a:p>
        </p:txBody>
      </p:sp>
    </p:spTree>
    <p:extLst>
      <p:ext uri="{BB962C8B-B14F-4D97-AF65-F5344CB8AC3E}">
        <p14:creationId xmlns:p14="http://schemas.microsoft.com/office/powerpoint/2010/main" val="17471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8DF8-DB7D-40E3-8121-FDA98B49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want to avoid: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37780-0339-4C31-938A-C9C5DED1A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8" y="609600"/>
            <a:ext cx="10131425" cy="3649133"/>
          </a:xfrm>
        </p:spPr>
        <p:txBody>
          <a:bodyPr/>
          <a:lstStyle/>
          <a:p>
            <a:r>
              <a:rPr lang="en-US" dirty="0"/>
              <a:t>Things that only require language processing or regurgitating facts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91" y="3441700"/>
            <a:ext cx="6605675" cy="26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91A1-0B83-486B-B2DC-BF5F1EBB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AI itself say?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0C59B-E24F-4C3A-9291-FC65076E6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488" y="2141538"/>
            <a:ext cx="5165563" cy="4452608"/>
          </a:xfrm>
        </p:spPr>
      </p:pic>
    </p:spTree>
    <p:extLst>
      <p:ext uri="{BB962C8B-B14F-4D97-AF65-F5344CB8AC3E}">
        <p14:creationId xmlns:p14="http://schemas.microsoft.com/office/powerpoint/2010/main" val="63135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B10C-DCD5-494C-8C9F-74F74DEE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anything positive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4FEA7-B51F-49B7-8C0F-A933E5897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course! </a:t>
            </a:r>
          </a:p>
          <a:p>
            <a:r>
              <a:rPr lang="en-US" dirty="0"/>
              <a:t>This is collaborative intelligence at its best: the intersection between human and machine learning.</a:t>
            </a:r>
          </a:p>
          <a:p>
            <a:r>
              <a:rPr lang="en-US" dirty="0"/>
              <a:t> Empathy, communication, problem identification, and learning are all human skills. How can AI help?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Otter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1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5184-1288-4581-931B-7C6CDB29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integrate 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D819D5-63F9-4AC0-B99B-567BEA8D0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4262" y="98298"/>
            <a:ext cx="3257337" cy="66614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7CAA29-7570-4B27-9B2D-DE8C329C69D1}"/>
              </a:ext>
            </a:extLst>
          </p:cNvPr>
          <p:cNvSpPr txBox="1"/>
          <p:nvPr/>
        </p:nvSpPr>
        <p:spPr>
          <a:xfrm>
            <a:off x="1320800" y="2921000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suggestion from another professor…:</a:t>
            </a:r>
          </a:p>
        </p:txBody>
      </p:sp>
    </p:spTree>
    <p:extLst>
      <p:ext uri="{BB962C8B-B14F-4D97-AF65-F5344CB8AC3E}">
        <p14:creationId xmlns:p14="http://schemas.microsoft.com/office/powerpoint/2010/main" val="3337094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F57DAE-7CF8-4B4B-8CC0-931466C9D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2596">
            <a:off x="3686455" y="932156"/>
            <a:ext cx="7961480" cy="1160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2AEB-04EC-4B69-B1ED-08D83FCB6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041229"/>
          </a:xfrm>
        </p:spPr>
        <p:txBody>
          <a:bodyPr/>
          <a:lstStyle/>
          <a:p>
            <a:r>
              <a:rPr lang="en-US" dirty="0"/>
              <a:t>Critical information literacies, how do these chatbots work?</a:t>
            </a:r>
          </a:p>
          <a:p>
            <a:endParaRPr lang="en-US" dirty="0"/>
          </a:p>
          <a:p>
            <a:r>
              <a:rPr lang="en-US" dirty="0"/>
              <a:t> Analyze the output critically, what does it or doesn’t it do? </a:t>
            </a:r>
          </a:p>
          <a:p>
            <a:pPr lvl="1"/>
            <a:r>
              <a:rPr lang="en-US" dirty="0"/>
              <a:t>It does do: statistically likely answer, lists, summarizing </a:t>
            </a:r>
          </a:p>
          <a:p>
            <a:pPr lvl="1"/>
            <a:endParaRPr lang="en-US" dirty="0"/>
          </a:p>
          <a:p>
            <a:r>
              <a:rPr lang="en-US" dirty="0"/>
              <a:t>Not good at divergent thinking, </a:t>
            </a:r>
          </a:p>
          <a:p>
            <a:pPr lvl="1"/>
            <a:r>
              <a:rPr lang="en-US" dirty="0"/>
              <a:t>So ask, what did it not think about?</a:t>
            </a:r>
          </a:p>
          <a:p>
            <a:pPr lvl="1"/>
            <a:endParaRPr lang="en-US" dirty="0"/>
          </a:p>
          <a:p>
            <a:r>
              <a:rPr lang="en-US" dirty="0"/>
              <a:t>Persuasive writing, the ability to argue and reassure through writing is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this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quick talk from me on some basics, with some questions, and some resources.</a:t>
            </a:r>
          </a:p>
          <a:p>
            <a:endParaRPr lang="en-US" dirty="0"/>
          </a:p>
          <a:p>
            <a:r>
              <a:rPr lang="en-US" dirty="0"/>
              <a:t>Questions/ comments/ ideas from </a:t>
            </a:r>
            <a:r>
              <a:rPr lang="en-US" b="1" dirty="0"/>
              <a:t>you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006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C26F-BDFE-4D41-B27B-F5CD1B49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1022"/>
            <a:ext cx="10131425" cy="1305017"/>
          </a:xfrm>
        </p:spPr>
        <p:txBody>
          <a:bodyPr/>
          <a:lstStyle/>
          <a:p>
            <a:r>
              <a:rPr lang="en-US" dirty="0"/>
              <a:t>We can’t hide it so….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C982-6C99-4B7E-898A-FE7EE2085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87262"/>
            <a:ext cx="10131425" cy="488271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Help students to understand the tools, what do they do, and not do. </a:t>
            </a:r>
          </a:p>
          <a:p>
            <a:pPr lvl="1"/>
            <a:r>
              <a:rPr lang="en-US" dirty="0"/>
              <a:t>Also the ethical implications: where did all the data it is built on come from? The content that trained the model? The art? </a:t>
            </a:r>
          </a:p>
          <a:p>
            <a:endParaRPr lang="en-US" dirty="0"/>
          </a:p>
          <a:p>
            <a:r>
              <a:rPr lang="en-US" dirty="0"/>
              <a:t>Chat GPT doesn’t actually write, it doesn’t have creative agency, it statistically matches words to other words</a:t>
            </a:r>
          </a:p>
          <a:p>
            <a:pPr lvl="1"/>
            <a:r>
              <a:rPr lang="en-US" dirty="0"/>
              <a:t>Original research, data, creativity are still needed  </a:t>
            </a:r>
          </a:p>
          <a:p>
            <a:endParaRPr lang="en-US" dirty="0"/>
          </a:p>
          <a:p>
            <a:r>
              <a:rPr lang="en-US" dirty="0"/>
              <a:t>Think about:</a:t>
            </a:r>
          </a:p>
          <a:p>
            <a:pPr lvl="1"/>
            <a:r>
              <a:rPr lang="en-US" dirty="0"/>
              <a:t>There’s a lot of jobs coming down the line that we can’t even imagine, how do we enable students to curate their own learning journeys?</a:t>
            </a:r>
          </a:p>
          <a:p>
            <a:pPr lvl="1"/>
            <a:endParaRPr lang="en-US" dirty="0"/>
          </a:p>
          <a:p>
            <a:r>
              <a:rPr lang="en-US" dirty="0"/>
              <a:t>Teach students to be critical, what if your calculator told you that 2+2=5?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0970-C88B-4975-9ACF-584942FA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6" y="-237564"/>
            <a:ext cx="10131425" cy="145626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E3E0-2E31-40E5-AF1D-7E8BA50A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75765"/>
            <a:ext cx="10131425" cy="5150223"/>
          </a:xfrm>
        </p:spPr>
        <p:txBody>
          <a:bodyPr>
            <a:normAutofit lnSpcReduction="10000"/>
          </a:bodyPr>
          <a:lstStyle/>
          <a:p>
            <a:r>
              <a:rPr lang="en-US" sz="2300" b="1" dirty="0">
                <a:hlinkClick r:id="rId2"/>
              </a:rPr>
              <a:t>LOTS of resources</a:t>
            </a:r>
            <a:endParaRPr lang="en-US" sz="2300" b="1" dirty="0"/>
          </a:p>
          <a:p>
            <a:r>
              <a:rPr lang="en-US" sz="2300" i="1" dirty="0"/>
              <a:t>The Tipping Point: How Little Things Can Make a Big Difference </a:t>
            </a:r>
            <a:r>
              <a:rPr lang="en-US" sz="2300" dirty="0"/>
              <a:t>by Malcolm Gladwell</a:t>
            </a:r>
          </a:p>
          <a:p>
            <a:r>
              <a:rPr lang="en-US" sz="2300" dirty="0"/>
              <a:t> “Contract cheating” a </a:t>
            </a:r>
            <a:r>
              <a:rPr lang="en-US" sz="2300" dirty="0">
                <a:hlinkClick r:id="rId3"/>
              </a:rPr>
              <a:t>guide</a:t>
            </a:r>
            <a:r>
              <a:rPr lang="en-US" sz="2300" dirty="0"/>
              <a:t> </a:t>
            </a:r>
          </a:p>
          <a:p>
            <a:r>
              <a:rPr lang="en-US" sz="2300" dirty="0">
                <a:hlinkClick r:id="rId4"/>
              </a:rPr>
              <a:t>Solo Taxonomy </a:t>
            </a:r>
            <a:endParaRPr lang="en-US" sz="2300" dirty="0"/>
          </a:p>
          <a:p>
            <a:r>
              <a:rPr lang="en-US" sz="2300" dirty="0"/>
              <a:t>“</a:t>
            </a:r>
            <a:r>
              <a:rPr lang="en-US" sz="2300" dirty="0">
                <a:hlinkClick r:id="rId5"/>
              </a:rPr>
              <a:t>In the Age of AI, Major in Being Human</a:t>
            </a:r>
            <a:r>
              <a:rPr lang="en-US" sz="2300" dirty="0"/>
              <a:t>”</a:t>
            </a:r>
          </a:p>
          <a:p>
            <a:r>
              <a:rPr lang="en-US" sz="2300" dirty="0">
                <a:hlinkClick r:id="rId6"/>
              </a:rPr>
              <a:t>Cory Doctorow </a:t>
            </a:r>
            <a:endParaRPr lang="en-US" sz="2300" dirty="0"/>
          </a:p>
          <a:p>
            <a:r>
              <a:rPr lang="en-US" sz="2300" dirty="0"/>
              <a:t>“</a:t>
            </a:r>
            <a:r>
              <a:rPr lang="en-US" sz="2300" dirty="0">
                <a:hlinkClick r:id="rId7"/>
              </a:rPr>
              <a:t>Chat GPT is a Blurry JPG of the Web</a:t>
            </a:r>
            <a:r>
              <a:rPr lang="en-US" sz="2300" dirty="0"/>
              <a:t>” by Ted Chiang </a:t>
            </a:r>
          </a:p>
          <a:p>
            <a:r>
              <a:rPr lang="en-US" sz="2300" dirty="0"/>
              <a:t>AI/Human </a:t>
            </a:r>
            <a:r>
              <a:rPr lang="en-US" sz="2300" dirty="0">
                <a:hlinkClick r:id="rId8"/>
              </a:rPr>
              <a:t>detector</a:t>
            </a:r>
            <a:r>
              <a:rPr lang="en-US" sz="2300" dirty="0"/>
              <a:t>, and </a:t>
            </a:r>
            <a:r>
              <a:rPr lang="en-US" sz="2300" dirty="0">
                <a:hlinkClick r:id="rId9"/>
              </a:rPr>
              <a:t>this </a:t>
            </a:r>
            <a:r>
              <a:rPr lang="en-US" sz="2300" dirty="0"/>
              <a:t>one, and </a:t>
            </a:r>
            <a:r>
              <a:rPr lang="en-US" sz="2300" dirty="0">
                <a:hlinkClick r:id="rId10"/>
              </a:rPr>
              <a:t>this </a:t>
            </a:r>
            <a:r>
              <a:rPr lang="en-US" sz="2300" dirty="0"/>
              <a:t>(but this one costs)</a:t>
            </a:r>
          </a:p>
          <a:p>
            <a:r>
              <a:rPr lang="en-US" sz="2300" dirty="0"/>
              <a:t>A </a:t>
            </a:r>
            <a:r>
              <a:rPr lang="en-US" sz="2300" dirty="0">
                <a:hlinkClick r:id="rId11"/>
              </a:rPr>
              <a:t>video</a:t>
            </a:r>
            <a:r>
              <a:rPr lang="en-US" sz="2300" dirty="0"/>
              <a:t>: “Does Chat GPT Change Everything?” </a:t>
            </a:r>
          </a:p>
          <a:p>
            <a:r>
              <a:rPr lang="en-US" sz="2300" dirty="0">
                <a:hlinkClick r:id="rId12"/>
              </a:rPr>
              <a:t>“How to Detect OpenAI’s ChatGPT Output</a:t>
            </a:r>
            <a:r>
              <a:rPr lang="en-US" sz="2300" dirty="0"/>
              <a:t>”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9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B57D-E85A-4F80-A62C-0169BA52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A3A6E-5EAE-4633-84FF-C9BF2858D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119" y="2141538"/>
            <a:ext cx="3792786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84E3-67B2-4878-983A-CF004525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breath…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BF4C8-CD09-4D1E-B927-EF78165F0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yourself:</a:t>
            </a:r>
          </a:p>
          <a:p>
            <a:pPr lvl="1"/>
            <a:r>
              <a:rPr lang="en-US" dirty="0"/>
              <a:t>What are we as faculty?</a:t>
            </a:r>
          </a:p>
          <a:p>
            <a:pPr lvl="1"/>
            <a:r>
              <a:rPr lang="en-US" dirty="0"/>
              <a:t>What do we want students to learn?</a:t>
            </a:r>
          </a:p>
          <a:p>
            <a:pPr lvl="1"/>
            <a:r>
              <a:rPr lang="en-US" dirty="0"/>
              <a:t> How do we reflect that in assessment?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breaking moment, how will we shape higher ed to meet this new challenge?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a crisis but it’s also an opportunity </a:t>
            </a:r>
          </a:p>
          <a:p>
            <a:pPr lvl="2"/>
            <a:r>
              <a:rPr lang="en-US" dirty="0"/>
              <a:t>(Yes we’re busy, yes it’s not ideal but….here it is…)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A0760-1D49-4143-9CBE-6CA7D5478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826" y="46566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D9525-BAD6-43E2-B18E-5BE08EA5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people are concerned….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0B02-0A0C-41B7-97DD-D8EB08D7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821266"/>
          </a:xfrm>
        </p:spPr>
        <p:txBody>
          <a:bodyPr/>
          <a:lstStyle/>
          <a:p>
            <a:r>
              <a:rPr lang="en-US" dirty="0"/>
              <a:t>Is this the end of Higher Ed as we know it?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9B3DE-5812-4BFD-9889-C83E0FA6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400" y="1790032"/>
            <a:ext cx="4509611" cy="460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91" y="3352800"/>
            <a:ext cx="4780924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D93F-E5A1-4F10-8FA1-3EC2F0DE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6" y="0"/>
            <a:ext cx="10131425" cy="1456267"/>
          </a:xfrm>
        </p:spPr>
        <p:txBody>
          <a:bodyPr/>
          <a:lstStyle/>
          <a:p>
            <a:r>
              <a:rPr lang="en-US" dirty="0"/>
              <a:t>Other people are talking about it too….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352245-4477-4534-8B18-0B747FED6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218" y="1208566"/>
            <a:ext cx="2552024" cy="552598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F22B3D-AA19-47E4-96EF-27A84996D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39" b="15569"/>
          <a:stretch/>
        </p:blipFill>
        <p:spPr>
          <a:xfrm>
            <a:off x="8770858" y="1208566"/>
            <a:ext cx="3167180" cy="5362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26428-B877-4700-B083-289D06268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65" t="6321" r="265" b="57838"/>
          <a:stretch/>
        </p:blipFill>
        <p:spPr>
          <a:xfrm>
            <a:off x="3346341" y="2259435"/>
            <a:ext cx="3167180" cy="2457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7DFD0B-DC26-432F-BDF2-385031798108}"/>
              </a:ext>
            </a:extLst>
          </p:cNvPr>
          <p:cNvSpPr txBox="1"/>
          <p:nvPr/>
        </p:nvSpPr>
        <p:spPr>
          <a:xfrm>
            <a:off x="3781887" y="5557421"/>
            <a:ext cx="404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industries are actually excited!</a:t>
            </a:r>
          </a:p>
        </p:txBody>
      </p:sp>
    </p:spTree>
    <p:extLst>
      <p:ext uri="{BB962C8B-B14F-4D97-AF65-F5344CB8AC3E}">
        <p14:creationId xmlns:p14="http://schemas.microsoft.com/office/powerpoint/2010/main" val="199961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1B18-3A55-4C8E-ADDF-38F77F60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2" y="0"/>
            <a:ext cx="8815316" cy="1456267"/>
          </a:xfrm>
        </p:spPr>
        <p:txBody>
          <a:bodyPr/>
          <a:lstStyle/>
          <a:p>
            <a:r>
              <a:rPr lang="en-US" dirty="0"/>
              <a:t>It’s rocking lots of industries, not just ours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794A2-C083-4C62-8352-3D045BB1A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8" b="78483"/>
          <a:stretch/>
        </p:blipFill>
        <p:spPr>
          <a:xfrm>
            <a:off x="5566874" y="1066801"/>
            <a:ext cx="3167180" cy="1025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AAEBB-3A0B-4945-8685-0DB8FA3A3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22" b="39029"/>
          <a:stretch/>
        </p:blipFill>
        <p:spPr>
          <a:xfrm>
            <a:off x="8813536" y="204185"/>
            <a:ext cx="3167180" cy="3391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65642D-9E01-4649-8C78-08CC21B9E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3" r="4489"/>
          <a:stretch/>
        </p:blipFill>
        <p:spPr>
          <a:xfrm>
            <a:off x="27466" y="1305765"/>
            <a:ext cx="5459926" cy="5303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6C2618-0F9A-4458-8C49-56700D85F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393" y="5510716"/>
            <a:ext cx="5578323" cy="1143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56" y="2523068"/>
            <a:ext cx="3864344" cy="26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6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D346-E233-4009-A1B4-EEC57674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</a:t>
            </a:r>
            <a:r>
              <a:rPr lang="en-US" dirty="0">
                <a:hlinkClick r:id="rId2"/>
              </a:rPr>
              <a:t>it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BEDF-5303-4D82-9229-6A9D8E009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how does it work?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60653-9ADF-4150-B1A9-FA9BA4708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" t="13519" r="-2765" b="59259"/>
          <a:stretch/>
        </p:blipFill>
        <p:spPr>
          <a:xfrm>
            <a:off x="2737598" y="2065867"/>
            <a:ext cx="9314702" cy="23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3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5F21-DEEB-4F92-8504-A584894A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3007310" cy="4813300"/>
          </a:xfrm>
        </p:spPr>
        <p:txBody>
          <a:bodyPr/>
          <a:lstStyle/>
          <a:p>
            <a:r>
              <a:rPr lang="en-US" dirty="0"/>
              <a:t>I asked it to write a</a:t>
            </a:r>
            <a:br>
              <a:rPr lang="en-US" dirty="0"/>
            </a:br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about itself…..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5481-ABBF-40F3-BD76-FEE7963F4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23" y="2988733"/>
            <a:ext cx="901699" cy="3649133"/>
          </a:xfrm>
        </p:spPr>
        <p:txBody>
          <a:bodyPr/>
          <a:lstStyle/>
          <a:p>
            <a:r>
              <a:rPr lang="en-US" dirty="0"/>
              <a:t>And it did!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62C3B-95CA-458D-9D03-168D79330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645" y="0"/>
            <a:ext cx="8436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04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274</TotalTime>
  <Words>829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Celestial</vt:lpstr>
      <vt:lpstr>Chat Gpt</vt:lpstr>
      <vt:lpstr>How will this go?</vt:lpstr>
      <vt:lpstr>Don’t </vt:lpstr>
      <vt:lpstr>Take a breath…</vt:lpstr>
      <vt:lpstr>Other people are concerned….</vt:lpstr>
      <vt:lpstr>Other people are talking about it too….</vt:lpstr>
      <vt:lpstr>It’s rocking lots of industries, not just ours</vt:lpstr>
      <vt:lpstr>So what is it?</vt:lpstr>
      <vt:lpstr>I asked it to write a presentation  about itself…..</vt:lpstr>
      <vt:lpstr>A Sample paper….</vt:lpstr>
      <vt:lpstr>Even a comparison is no good….</vt:lpstr>
      <vt:lpstr>So how do we tackle this?</vt:lpstr>
      <vt:lpstr>So what can you do? </vt:lpstr>
      <vt:lpstr>“Many of the "alternative" assignments that are proposed as a way of dealing with ChatGPT (e.g, oral exams, projects with multi-step components) are not feasible in large classes, for those without sufficient/competent support from teaching assistants and/or for part-time faculty or others who do not have as much time. In addition, designing these new alternatives is time-consuming...  How do we balance this with the "deep learning" and "higher order thinking" that we ideally want students to do in order to genuinely learn?”  Professor Rowena Harper, Deputy Vice-Chancellor (Education), Edith Cowan University </vt:lpstr>
      <vt:lpstr>You want to avoid:   </vt:lpstr>
      <vt:lpstr>What does the AI itself say? </vt:lpstr>
      <vt:lpstr>Is there anything positive here?</vt:lpstr>
      <vt:lpstr>How to integrate it</vt:lpstr>
      <vt:lpstr>PowerPoint Presentation</vt:lpstr>
      <vt:lpstr>We can’t hide it so….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 Gpt</dc:title>
  <dc:creator>Taylor, Audrey</dc:creator>
  <cp:lastModifiedBy>Taylor, Audrey</cp:lastModifiedBy>
  <cp:revision>19</cp:revision>
  <dcterms:created xsi:type="dcterms:W3CDTF">2023-03-02T22:10:28Z</dcterms:created>
  <dcterms:modified xsi:type="dcterms:W3CDTF">2023-03-03T03:44:50Z</dcterms:modified>
</cp:coreProperties>
</file>