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60"/>
  </p:normalViewPr>
  <p:slideViewPr>
    <p:cSldViewPr snapToGrid="0">
      <p:cViewPr varScale="1">
        <p:scale>
          <a:sx n="84" d="100"/>
          <a:sy n="84" d="100"/>
        </p:scale>
        <p:origin x="6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ggoner, Kayla" userId="1dba5113-4725-4ed5-ada1-c99ba48bf67c" providerId="ADAL" clId="{2D93CC1C-6934-4376-A4D0-E77E29E6CC41}"/>
    <pc:docChg chg="undo custSel addSld delSld modSld sldOrd">
      <pc:chgData name="Waggoner, Kayla" userId="1dba5113-4725-4ed5-ada1-c99ba48bf67c" providerId="ADAL" clId="{2D93CC1C-6934-4376-A4D0-E77E29E6CC41}" dt="2023-03-03T16:21:09.392" v="9902" actId="403"/>
      <pc:docMkLst>
        <pc:docMk/>
      </pc:docMkLst>
      <pc:sldChg chg="modSp">
        <pc:chgData name="Waggoner, Kayla" userId="1dba5113-4725-4ed5-ada1-c99ba48bf67c" providerId="ADAL" clId="{2D93CC1C-6934-4376-A4D0-E77E29E6CC41}" dt="2023-03-03T16:19:20.085" v="9857" actId="403"/>
        <pc:sldMkLst>
          <pc:docMk/>
          <pc:sldMk cId="3324225378" sldId="266"/>
        </pc:sldMkLst>
        <pc:spChg chg="mod">
          <ac:chgData name="Waggoner, Kayla" userId="1dba5113-4725-4ed5-ada1-c99ba48bf67c" providerId="ADAL" clId="{2D93CC1C-6934-4376-A4D0-E77E29E6CC41}" dt="2023-03-03T16:19:20.085" v="9857" actId="403"/>
          <ac:spMkLst>
            <pc:docMk/>
            <pc:sldMk cId="3324225378" sldId="266"/>
            <ac:spMk id="2" creationId="{852AC02E-4419-4152-9411-A48C99A75BBD}"/>
          </ac:spMkLst>
        </pc:spChg>
      </pc:sldChg>
      <pc:sldChg chg="modSp">
        <pc:chgData name="Waggoner, Kayla" userId="1dba5113-4725-4ed5-ada1-c99ba48bf67c" providerId="ADAL" clId="{2D93CC1C-6934-4376-A4D0-E77E29E6CC41}" dt="2023-03-03T16:19:24.584" v="9858" actId="403"/>
        <pc:sldMkLst>
          <pc:docMk/>
          <pc:sldMk cId="638777601" sldId="267"/>
        </pc:sldMkLst>
        <pc:spChg chg="mod">
          <ac:chgData name="Waggoner, Kayla" userId="1dba5113-4725-4ed5-ada1-c99ba48bf67c" providerId="ADAL" clId="{2D93CC1C-6934-4376-A4D0-E77E29E6CC41}" dt="2023-03-03T16:19:24.584" v="9858" actId="403"/>
          <ac:spMkLst>
            <pc:docMk/>
            <pc:sldMk cId="638777601" sldId="267"/>
            <ac:spMk id="2" creationId="{852AC02E-4419-4152-9411-A48C99A75BBD}"/>
          </ac:spMkLst>
        </pc:spChg>
      </pc:sldChg>
      <pc:sldChg chg="modSp">
        <pc:chgData name="Waggoner, Kayla" userId="1dba5113-4725-4ed5-ada1-c99ba48bf67c" providerId="ADAL" clId="{2D93CC1C-6934-4376-A4D0-E77E29E6CC41}" dt="2023-03-03T16:19:27.880" v="9859" actId="403"/>
        <pc:sldMkLst>
          <pc:docMk/>
          <pc:sldMk cId="42952675" sldId="268"/>
        </pc:sldMkLst>
        <pc:spChg chg="mod">
          <ac:chgData name="Waggoner, Kayla" userId="1dba5113-4725-4ed5-ada1-c99ba48bf67c" providerId="ADAL" clId="{2D93CC1C-6934-4376-A4D0-E77E29E6CC41}" dt="2023-03-03T16:19:27.880" v="9859" actId="403"/>
          <ac:spMkLst>
            <pc:docMk/>
            <pc:sldMk cId="42952675" sldId="268"/>
            <ac:spMk id="2" creationId="{852AC02E-4419-4152-9411-A48C99A75BBD}"/>
          </ac:spMkLst>
        </pc:spChg>
      </pc:sldChg>
      <pc:sldChg chg="modSp">
        <pc:chgData name="Waggoner, Kayla" userId="1dba5113-4725-4ed5-ada1-c99ba48bf67c" providerId="ADAL" clId="{2D93CC1C-6934-4376-A4D0-E77E29E6CC41}" dt="2023-03-03T16:19:30.664" v="9860" actId="403"/>
        <pc:sldMkLst>
          <pc:docMk/>
          <pc:sldMk cId="2943338275" sldId="269"/>
        </pc:sldMkLst>
        <pc:spChg chg="mod">
          <ac:chgData name="Waggoner, Kayla" userId="1dba5113-4725-4ed5-ada1-c99ba48bf67c" providerId="ADAL" clId="{2D93CC1C-6934-4376-A4D0-E77E29E6CC41}" dt="2023-03-03T16:19:30.664" v="9860" actId="403"/>
          <ac:spMkLst>
            <pc:docMk/>
            <pc:sldMk cId="2943338275" sldId="269"/>
            <ac:spMk id="2" creationId="{852AC02E-4419-4152-9411-A48C99A75BBD}"/>
          </ac:spMkLst>
        </pc:spChg>
      </pc:sldChg>
      <pc:sldChg chg="modSp">
        <pc:chgData name="Waggoner, Kayla" userId="1dba5113-4725-4ed5-ada1-c99ba48bf67c" providerId="ADAL" clId="{2D93CC1C-6934-4376-A4D0-E77E29E6CC41}" dt="2023-03-03T16:19:34.792" v="9863" actId="403"/>
        <pc:sldMkLst>
          <pc:docMk/>
          <pc:sldMk cId="3068894443" sldId="270"/>
        </pc:sldMkLst>
        <pc:spChg chg="mod">
          <ac:chgData name="Waggoner, Kayla" userId="1dba5113-4725-4ed5-ada1-c99ba48bf67c" providerId="ADAL" clId="{2D93CC1C-6934-4376-A4D0-E77E29E6CC41}" dt="2023-03-03T16:19:34.792" v="9863" actId="403"/>
          <ac:spMkLst>
            <pc:docMk/>
            <pc:sldMk cId="3068894443" sldId="270"/>
            <ac:spMk id="2" creationId="{852AC02E-4419-4152-9411-A48C99A75BBD}"/>
          </ac:spMkLst>
        </pc:spChg>
      </pc:sldChg>
      <pc:sldChg chg="modSp">
        <pc:chgData name="Waggoner, Kayla" userId="1dba5113-4725-4ed5-ada1-c99ba48bf67c" providerId="ADAL" clId="{2D93CC1C-6934-4376-A4D0-E77E29E6CC41}" dt="2023-03-03T16:19:39.513" v="9865" actId="403"/>
        <pc:sldMkLst>
          <pc:docMk/>
          <pc:sldMk cId="4133557068" sldId="271"/>
        </pc:sldMkLst>
        <pc:spChg chg="mod">
          <ac:chgData name="Waggoner, Kayla" userId="1dba5113-4725-4ed5-ada1-c99ba48bf67c" providerId="ADAL" clId="{2D93CC1C-6934-4376-A4D0-E77E29E6CC41}" dt="2023-03-03T16:19:39.513" v="9865" actId="403"/>
          <ac:spMkLst>
            <pc:docMk/>
            <pc:sldMk cId="4133557068" sldId="271"/>
            <ac:spMk id="2" creationId="{852AC02E-4419-4152-9411-A48C99A75BBD}"/>
          </ac:spMkLst>
        </pc:spChg>
      </pc:sldChg>
      <pc:sldChg chg="modSp">
        <pc:chgData name="Waggoner, Kayla" userId="1dba5113-4725-4ed5-ada1-c99ba48bf67c" providerId="ADAL" clId="{2D93CC1C-6934-4376-A4D0-E77E29E6CC41}" dt="2023-03-03T16:19:43.987" v="9866" actId="403"/>
        <pc:sldMkLst>
          <pc:docMk/>
          <pc:sldMk cId="1145243860" sldId="273"/>
        </pc:sldMkLst>
        <pc:spChg chg="mod">
          <ac:chgData name="Waggoner, Kayla" userId="1dba5113-4725-4ed5-ada1-c99ba48bf67c" providerId="ADAL" clId="{2D93CC1C-6934-4376-A4D0-E77E29E6CC41}" dt="2023-03-03T16:19:43.987" v="9866" actId="403"/>
          <ac:spMkLst>
            <pc:docMk/>
            <pc:sldMk cId="1145243860" sldId="273"/>
            <ac:spMk id="2" creationId="{852AC02E-4419-4152-9411-A48C99A75BBD}"/>
          </ac:spMkLst>
        </pc:spChg>
      </pc:sldChg>
      <pc:sldChg chg="modSp">
        <pc:chgData name="Waggoner, Kayla" userId="1dba5113-4725-4ed5-ada1-c99ba48bf67c" providerId="ADAL" clId="{2D93CC1C-6934-4376-A4D0-E77E29E6CC41}" dt="2023-03-03T16:19:46.880" v="9867" actId="403"/>
        <pc:sldMkLst>
          <pc:docMk/>
          <pc:sldMk cId="4067785706" sldId="274"/>
        </pc:sldMkLst>
        <pc:spChg chg="mod">
          <ac:chgData name="Waggoner, Kayla" userId="1dba5113-4725-4ed5-ada1-c99ba48bf67c" providerId="ADAL" clId="{2D93CC1C-6934-4376-A4D0-E77E29E6CC41}" dt="2023-03-03T16:19:46.880" v="9867" actId="403"/>
          <ac:spMkLst>
            <pc:docMk/>
            <pc:sldMk cId="4067785706" sldId="274"/>
            <ac:spMk id="2" creationId="{852AC02E-4419-4152-9411-A48C99A75BBD}"/>
          </ac:spMkLst>
        </pc:spChg>
      </pc:sldChg>
      <pc:sldChg chg="modSp">
        <pc:chgData name="Waggoner, Kayla" userId="1dba5113-4725-4ed5-ada1-c99ba48bf67c" providerId="ADAL" clId="{2D93CC1C-6934-4376-A4D0-E77E29E6CC41}" dt="2023-03-03T16:19:49.692" v="9868" actId="403"/>
        <pc:sldMkLst>
          <pc:docMk/>
          <pc:sldMk cId="1154623608" sldId="275"/>
        </pc:sldMkLst>
        <pc:spChg chg="mod">
          <ac:chgData name="Waggoner, Kayla" userId="1dba5113-4725-4ed5-ada1-c99ba48bf67c" providerId="ADAL" clId="{2D93CC1C-6934-4376-A4D0-E77E29E6CC41}" dt="2023-03-03T16:19:49.692" v="9868" actId="403"/>
          <ac:spMkLst>
            <pc:docMk/>
            <pc:sldMk cId="1154623608" sldId="275"/>
            <ac:spMk id="2" creationId="{852AC02E-4419-4152-9411-A48C99A75BBD}"/>
          </ac:spMkLst>
        </pc:spChg>
      </pc:sldChg>
      <pc:sldChg chg="modSp">
        <pc:chgData name="Waggoner, Kayla" userId="1dba5113-4725-4ed5-ada1-c99ba48bf67c" providerId="ADAL" clId="{2D93CC1C-6934-4376-A4D0-E77E29E6CC41}" dt="2023-03-03T16:19:52.465" v="9869" actId="403"/>
        <pc:sldMkLst>
          <pc:docMk/>
          <pc:sldMk cId="1483448830" sldId="276"/>
        </pc:sldMkLst>
        <pc:spChg chg="mod">
          <ac:chgData name="Waggoner, Kayla" userId="1dba5113-4725-4ed5-ada1-c99ba48bf67c" providerId="ADAL" clId="{2D93CC1C-6934-4376-A4D0-E77E29E6CC41}" dt="2023-03-03T16:19:52.465" v="9869" actId="403"/>
          <ac:spMkLst>
            <pc:docMk/>
            <pc:sldMk cId="1483448830" sldId="276"/>
            <ac:spMk id="2" creationId="{852AC02E-4419-4152-9411-A48C99A75BBD}"/>
          </ac:spMkLst>
        </pc:spChg>
      </pc:sldChg>
      <pc:sldChg chg="modSp">
        <pc:chgData name="Waggoner, Kayla" userId="1dba5113-4725-4ed5-ada1-c99ba48bf67c" providerId="ADAL" clId="{2D93CC1C-6934-4376-A4D0-E77E29E6CC41}" dt="2023-03-03T16:19:55.369" v="9870" actId="403"/>
        <pc:sldMkLst>
          <pc:docMk/>
          <pc:sldMk cId="236762198" sldId="277"/>
        </pc:sldMkLst>
        <pc:spChg chg="mod">
          <ac:chgData name="Waggoner, Kayla" userId="1dba5113-4725-4ed5-ada1-c99ba48bf67c" providerId="ADAL" clId="{2D93CC1C-6934-4376-A4D0-E77E29E6CC41}" dt="2023-03-03T16:19:55.369" v="9870" actId="403"/>
          <ac:spMkLst>
            <pc:docMk/>
            <pc:sldMk cId="236762198" sldId="277"/>
            <ac:spMk id="2" creationId="{852AC02E-4419-4152-9411-A48C99A75BBD}"/>
          </ac:spMkLst>
        </pc:spChg>
      </pc:sldChg>
      <pc:sldChg chg="modSp">
        <pc:chgData name="Waggoner, Kayla" userId="1dba5113-4725-4ed5-ada1-c99ba48bf67c" providerId="ADAL" clId="{2D93CC1C-6934-4376-A4D0-E77E29E6CC41}" dt="2023-03-03T16:19:58.245" v="9871" actId="403"/>
        <pc:sldMkLst>
          <pc:docMk/>
          <pc:sldMk cId="2491996283" sldId="278"/>
        </pc:sldMkLst>
        <pc:spChg chg="mod">
          <ac:chgData name="Waggoner, Kayla" userId="1dba5113-4725-4ed5-ada1-c99ba48bf67c" providerId="ADAL" clId="{2D93CC1C-6934-4376-A4D0-E77E29E6CC41}" dt="2023-03-03T16:19:58.245" v="9871" actId="403"/>
          <ac:spMkLst>
            <pc:docMk/>
            <pc:sldMk cId="2491996283" sldId="278"/>
            <ac:spMk id="2" creationId="{852AC02E-4419-4152-9411-A48C99A75BBD}"/>
          </ac:spMkLst>
        </pc:spChg>
      </pc:sldChg>
      <pc:sldChg chg="modSp">
        <pc:chgData name="Waggoner, Kayla" userId="1dba5113-4725-4ed5-ada1-c99ba48bf67c" providerId="ADAL" clId="{2D93CC1C-6934-4376-A4D0-E77E29E6CC41}" dt="2023-03-03T16:20:03.122" v="9872" actId="403"/>
        <pc:sldMkLst>
          <pc:docMk/>
          <pc:sldMk cId="2515562516" sldId="279"/>
        </pc:sldMkLst>
        <pc:spChg chg="mod">
          <ac:chgData name="Waggoner, Kayla" userId="1dba5113-4725-4ed5-ada1-c99ba48bf67c" providerId="ADAL" clId="{2D93CC1C-6934-4376-A4D0-E77E29E6CC41}" dt="2023-03-03T16:20:03.122" v="9872" actId="403"/>
          <ac:spMkLst>
            <pc:docMk/>
            <pc:sldMk cId="2515562516" sldId="279"/>
            <ac:spMk id="2" creationId="{852AC02E-4419-4152-9411-A48C99A75BBD}"/>
          </ac:spMkLst>
        </pc:spChg>
      </pc:sldChg>
      <pc:sldChg chg="modSp">
        <pc:chgData name="Waggoner, Kayla" userId="1dba5113-4725-4ed5-ada1-c99ba48bf67c" providerId="ADAL" clId="{2D93CC1C-6934-4376-A4D0-E77E29E6CC41}" dt="2023-03-03T16:20:05.693" v="9873" actId="403"/>
        <pc:sldMkLst>
          <pc:docMk/>
          <pc:sldMk cId="4064657289" sldId="281"/>
        </pc:sldMkLst>
        <pc:spChg chg="mod">
          <ac:chgData name="Waggoner, Kayla" userId="1dba5113-4725-4ed5-ada1-c99ba48bf67c" providerId="ADAL" clId="{2D93CC1C-6934-4376-A4D0-E77E29E6CC41}" dt="2023-03-03T16:20:05.693" v="9873" actId="403"/>
          <ac:spMkLst>
            <pc:docMk/>
            <pc:sldMk cId="4064657289" sldId="281"/>
            <ac:spMk id="2" creationId="{852AC02E-4419-4152-9411-A48C99A75BBD}"/>
          </ac:spMkLst>
        </pc:spChg>
      </pc:sldChg>
      <pc:sldChg chg="modSp add">
        <pc:chgData name="Waggoner, Kayla" userId="1dba5113-4725-4ed5-ada1-c99ba48bf67c" providerId="ADAL" clId="{2D93CC1C-6934-4376-A4D0-E77E29E6CC41}" dt="2023-03-03T16:20:08.431" v="9874" actId="403"/>
        <pc:sldMkLst>
          <pc:docMk/>
          <pc:sldMk cId="307684722" sldId="282"/>
        </pc:sldMkLst>
        <pc:spChg chg="mod">
          <ac:chgData name="Waggoner, Kayla" userId="1dba5113-4725-4ed5-ada1-c99ba48bf67c" providerId="ADAL" clId="{2D93CC1C-6934-4376-A4D0-E77E29E6CC41}" dt="2023-03-03T16:20:08.431" v="9874" actId="403"/>
          <ac:spMkLst>
            <pc:docMk/>
            <pc:sldMk cId="307684722" sldId="282"/>
            <ac:spMk id="2" creationId="{852AC02E-4419-4152-9411-A48C99A75BBD}"/>
          </ac:spMkLst>
        </pc:spChg>
        <pc:spChg chg="mod">
          <ac:chgData name="Waggoner, Kayla" userId="1dba5113-4725-4ed5-ada1-c99ba48bf67c" providerId="ADAL" clId="{2D93CC1C-6934-4376-A4D0-E77E29E6CC41}" dt="2023-03-03T15:36:27.689" v="1038" actId="404"/>
          <ac:spMkLst>
            <pc:docMk/>
            <pc:sldMk cId="307684722" sldId="282"/>
            <ac:spMk id="3" creationId="{1138B789-7956-42A5-BD1F-7F0ECA3A442D}"/>
          </ac:spMkLst>
        </pc:spChg>
      </pc:sldChg>
      <pc:sldChg chg="modSp add">
        <pc:chgData name="Waggoner, Kayla" userId="1dba5113-4725-4ed5-ada1-c99ba48bf67c" providerId="ADAL" clId="{2D93CC1C-6934-4376-A4D0-E77E29E6CC41}" dt="2023-03-03T16:20:11.417" v="9875" actId="403"/>
        <pc:sldMkLst>
          <pc:docMk/>
          <pc:sldMk cId="1267103980" sldId="283"/>
        </pc:sldMkLst>
        <pc:spChg chg="mod">
          <ac:chgData name="Waggoner, Kayla" userId="1dba5113-4725-4ed5-ada1-c99ba48bf67c" providerId="ADAL" clId="{2D93CC1C-6934-4376-A4D0-E77E29E6CC41}" dt="2023-03-03T16:20:11.417" v="9875" actId="403"/>
          <ac:spMkLst>
            <pc:docMk/>
            <pc:sldMk cId="1267103980" sldId="283"/>
            <ac:spMk id="2" creationId="{852AC02E-4419-4152-9411-A48C99A75BBD}"/>
          </ac:spMkLst>
        </pc:spChg>
        <pc:spChg chg="mod">
          <ac:chgData name="Waggoner, Kayla" userId="1dba5113-4725-4ed5-ada1-c99ba48bf67c" providerId="ADAL" clId="{2D93CC1C-6934-4376-A4D0-E77E29E6CC41}" dt="2023-03-03T15:41:14.082" v="2022" actId="14100"/>
          <ac:spMkLst>
            <pc:docMk/>
            <pc:sldMk cId="1267103980" sldId="283"/>
            <ac:spMk id="3" creationId="{1138B789-7956-42A5-BD1F-7F0ECA3A442D}"/>
          </ac:spMkLst>
        </pc:spChg>
      </pc:sldChg>
      <pc:sldChg chg="addSp modSp add">
        <pc:chgData name="Waggoner, Kayla" userId="1dba5113-4725-4ed5-ada1-c99ba48bf67c" providerId="ADAL" clId="{2D93CC1C-6934-4376-A4D0-E77E29E6CC41}" dt="2023-03-03T16:20:15.554" v="9877" actId="404"/>
        <pc:sldMkLst>
          <pc:docMk/>
          <pc:sldMk cId="3960876222" sldId="284"/>
        </pc:sldMkLst>
        <pc:spChg chg="mod">
          <ac:chgData name="Waggoner, Kayla" userId="1dba5113-4725-4ed5-ada1-c99ba48bf67c" providerId="ADAL" clId="{2D93CC1C-6934-4376-A4D0-E77E29E6CC41}" dt="2023-03-03T16:20:15.554" v="9877" actId="404"/>
          <ac:spMkLst>
            <pc:docMk/>
            <pc:sldMk cId="3960876222" sldId="284"/>
            <ac:spMk id="2" creationId="{852AC02E-4419-4152-9411-A48C99A75BBD}"/>
          </ac:spMkLst>
        </pc:spChg>
        <pc:spChg chg="mod">
          <ac:chgData name="Waggoner, Kayla" userId="1dba5113-4725-4ed5-ada1-c99ba48bf67c" providerId="ADAL" clId="{2D93CC1C-6934-4376-A4D0-E77E29E6CC41}" dt="2023-03-03T15:44:10.205" v="2427" actId="403"/>
          <ac:spMkLst>
            <pc:docMk/>
            <pc:sldMk cId="3960876222" sldId="284"/>
            <ac:spMk id="3" creationId="{1138B789-7956-42A5-BD1F-7F0ECA3A442D}"/>
          </ac:spMkLst>
        </pc:spChg>
        <pc:picChg chg="add mod ord modCrop">
          <ac:chgData name="Waggoner, Kayla" userId="1dba5113-4725-4ed5-ada1-c99ba48bf67c" providerId="ADAL" clId="{2D93CC1C-6934-4376-A4D0-E77E29E6CC41}" dt="2023-03-03T15:44:14.436" v="2428" actId="1076"/>
          <ac:picMkLst>
            <pc:docMk/>
            <pc:sldMk cId="3960876222" sldId="284"/>
            <ac:picMk id="4" creationId="{03895068-8EC1-43A1-9BB7-71AFF005F83B}"/>
          </ac:picMkLst>
        </pc:picChg>
      </pc:sldChg>
      <pc:sldChg chg="modSp add ord">
        <pc:chgData name="Waggoner, Kayla" userId="1dba5113-4725-4ed5-ada1-c99ba48bf67c" providerId="ADAL" clId="{2D93CC1C-6934-4376-A4D0-E77E29E6CC41}" dt="2023-03-03T16:20:18.135" v="9878" actId="403"/>
        <pc:sldMkLst>
          <pc:docMk/>
          <pc:sldMk cId="2372810338" sldId="285"/>
        </pc:sldMkLst>
        <pc:spChg chg="mod">
          <ac:chgData name="Waggoner, Kayla" userId="1dba5113-4725-4ed5-ada1-c99ba48bf67c" providerId="ADAL" clId="{2D93CC1C-6934-4376-A4D0-E77E29E6CC41}" dt="2023-03-03T16:20:18.135" v="9878" actId="403"/>
          <ac:spMkLst>
            <pc:docMk/>
            <pc:sldMk cId="2372810338" sldId="285"/>
            <ac:spMk id="2" creationId="{852AC02E-4419-4152-9411-A48C99A75BBD}"/>
          </ac:spMkLst>
        </pc:spChg>
        <pc:spChg chg="mod">
          <ac:chgData name="Waggoner, Kayla" userId="1dba5113-4725-4ed5-ada1-c99ba48bf67c" providerId="ADAL" clId="{2D93CC1C-6934-4376-A4D0-E77E29E6CC41}" dt="2023-03-03T15:46:49.470" v="3102" actId="255"/>
          <ac:spMkLst>
            <pc:docMk/>
            <pc:sldMk cId="2372810338" sldId="285"/>
            <ac:spMk id="3" creationId="{1138B789-7956-42A5-BD1F-7F0ECA3A442D}"/>
          </ac:spMkLst>
        </pc:spChg>
      </pc:sldChg>
      <pc:sldChg chg="addSp modSp add">
        <pc:chgData name="Waggoner, Kayla" userId="1dba5113-4725-4ed5-ada1-c99ba48bf67c" providerId="ADAL" clId="{2D93CC1C-6934-4376-A4D0-E77E29E6CC41}" dt="2023-03-03T16:20:20.734" v="9879" actId="403"/>
        <pc:sldMkLst>
          <pc:docMk/>
          <pc:sldMk cId="2049429718" sldId="286"/>
        </pc:sldMkLst>
        <pc:spChg chg="mod">
          <ac:chgData name="Waggoner, Kayla" userId="1dba5113-4725-4ed5-ada1-c99ba48bf67c" providerId="ADAL" clId="{2D93CC1C-6934-4376-A4D0-E77E29E6CC41}" dt="2023-03-03T16:20:20.734" v="9879" actId="403"/>
          <ac:spMkLst>
            <pc:docMk/>
            <pc:sldMk cId="2049429718" sldId="286"/>
            <ac:spMk id="2" creationId="{852AC02E-4419-4152-9411-A48C99A75BBD}"/>
          </ac:spMkLst>
        </pc:spChg>
        <pc:spChg chg="mod">
          <ac:chgData name="Waggoner, Kayla" userId="1dba5113-4725-4ed5-ada1-c99ba48bf67c" providerId="ADAL" clId="{2D93CC1C-6934-4376-A4D0-E77E29E6CC41}" dt="2023-03-03T15:51:04.475" v="3785" actId="14100"/>
          <ac:spMkLst>
            <pc:docMk/>
            <pc:sldMk cId="2049429718" sldId="286"/>
            <ac:spMk id="3" creationId="{1138B789-7956-42A5-BD1F-7F0ECA3A442D}"/>
          </ac:spMkLst>
        </pc:spChg>
        <pc:picChg chg="add mod">
          <ac:chgData name="Waggoner, Kayla" userId="1dba5113-4725-4ed5-ada1-c99ba48bf67c" providerId="ADAL" clId="{2D93CC1C-6934-4376-A4D0-E77E29E6CC41}" dt="2023-03-03T15:51:10.523" v="3788" actId="1076"/>
          <ac:picMkLst>
            <pc:docMk/>
            <pc:sldMk cId="2049429718" sldId="286"/>
            <ac:picMk id="4" creationId="{EA7F26E4-2D51-48A0-9103-1B283881726C}"/>
          </ac:picMkLst>
        </pc:picChg>
      </pc:sldChg>
      <pc:sldChg chg="add del">
        <pc:chgData name="Waggoner, Kayla" userId="1dba5113-4725-4ed5-ada1-c99ba48bf67c" providerId="ADAL" clId="{2D93CC1C-6934-4376-A4D0-E77E29E6CC41}" dt="2023-03-03T15:46:59.513" v="3104" actId="2696"/>
        <pc:sldMkLst>
          <pc:docMk/>
          <pc:sldMk cId="3901658332" sldId="286"/>
        </pc:sldMkLst>
      </pc:sldChg>
      <pc:sldChg chg="addSp modSp add ord">
        <pc:chgData name="Waggoner, Kayla" userId="1dba5113-4725-4ed5-ada1-c99ba48bf67c" providerId="ADAL" clId="{2D93CC1C-6934-4376-A4D0-E77E29E6CC41}" dt="2023-03-03T16:20:23.558" v="9880" actId="403"/>
        <pc:sldMkLst>
          <pc:docMk/>
          <pc:sldMk cId="3689754217" sldId="287"/>
        </pc:sldMkLst>
        <pc:spChg chg="mod">
          <ac:chgData name="Waggoner, Kayla" userId="1dba5113-4725-4ed5-ada1-c99ba48bf67c" providerId="ADAL" clId="{2D93CC1C-6934-4376-A4D0-E77E29E6CC41}" dt="2023-03-03T16:20:23.558" v="9880" actId="403"/>
          <ac:spMkLst>
            <pc:docMk/>
            <pc:sldMk cId="3689754217" sldId="287"/>
            <ac:spMk id="2" creationId="{852AC02E-4419-4152-9411-A48C99A75BBD}"/>
          </ac:spMkLst>
        </pc:spChg>
        <pc:spChg chg="mod">
          <ac:chgData name="Waggoner, Kayla" userId="1dba5113-4725-4ed5-ada1-c99ba48bf67c" providerId="ADAL" clId="{2D93CC1C-6934-4376-A4D0-E77E29E6CC41}" dt="2023-03-03T15:53:46.395" v="4494" actId="14100"/>
          <ac:spMkLst>
            <pc:docMk/>
            <pc:sldMk cId="3689754217" sldId="287"/>
            <ac:spMk id="3" creationId="{1138B789-7956-42A5-BD1F-7F0ECA3A442D}"/>
          </ac:spMkLst>
        </pc:spChg>
        <pc:picChg chg="add mod ord">
          <ac:chgData name="Waggoner, Kayla" userId="1dba5113-4725-4ed5-ada1-c99ba48bf67c" providerId="ADAL" clId="{2D93CC1C-6934-4376-A4D0-E77E29E6CC41}" dt="2023-03-03T15:53:53.322" v="4497" actId="167"/>
          <ac:picMkLst>
            <pc:docMk/>
            <pc:sldMk cId="3689754217" sldId="287"/>
            <ac:picMk id="4" creationId="{4B06E599-EB8C-45CC-AA3E-F1CE50F20E37}"/>
          </ac:picMkLst>
        </pc:picChg>
      </pc:sldChg>
      <pc:sldChg chg="add del">
        <pc:chgData name="Waggoner, Kayla" userId="1dba5113-4725-4ed5-ada1-c99ba48bf67c" providerId="ADAL" clId="{2D93CC1C-6934-4376-A4D0-E77E29E6CC41}" dt="2023-03-03T15:54:04.284" v="4499" actId="2696"/>
        <pc:sldMkLst>
          <pc:docMk/>
          <pc:sldMk cId="1988169958" sldId="288"/>
        </pc:sldMkLst>
      </pc:sldChg>
      <pc:sldChg chg="addSp delSp modSp add">
        <pc:chgData name="Waggoner, Kayla" userId="1dba5113-4725-4ed5-ada1-c99ba48bf67c" providerId="ADAL" clId="{2D93CC1C-6934-4376-A4D0-E77E29E6CC41}" dt="2023-03-03T16:20:42.859" v="9890" actId="403"/>
        <pc:sldMkLst>
          <pc:docMk/>
          <pc:sldMk cId="2967334830" sldId="288"/>
        </pc:sldMkLst>
        <pc:spChg chg="mod">
          <ac:chgData name="Waggoner, Kayla" userId="1dba5113-4725-4ed5-ada1-c99ba48bf67c" providerId="ADAL" clId="{2D93CC1C-6934-4376-A4D0-E77E29E6CC41}" dt="2023-03-03T16:20:42.859" v="9890" actId="403"/>
          <ac:spMkLst>
            <pc:docMk/>
            <pc:sldMk cId="2967334830" sldId="288"/>
            <ac:spMk id="2" creationId="{852AC02E-4419-4152-9411-A48C99A75BBD}"/>
          </ac:spMkLst>
        </pc:spChg>
        <pc:spChg chg="mod">
          <ac:chgData name="Waggoner, Kayla" userId="1dba5113-4725-4ed5-ada1-c99ba48bf67c" providerId="ADAL" clId="{2D93CC1C-6934-4376-A4D0-E77E29E6CC41}" dt="2023-03-03T15:56:55.431" v="4881" actId="115"/>
          <ac:spMkLst>
            <pc:docMk/>
            <pc:sldMk cId="2967334830" sldId="288"/>
            <ac:spMk id="3" creationId="{1138B789-7956-42A5-BD1F-7F0ECA3A442D}"/>
          </ac:spMkLst>
        </pc:spChg>
        <pc:picChg chg="del">
          <ac:chgData name="Waggoner, Kayla" userId="1dba5113-4725-4ed5-ada1-c99ba48bf67c" providerId="ADAL" clId="{2D93CC1C-6934-4376-A4D0-E77E29E6CC41}" dt="2023-03-03T15:54:17.008" v="4524" actId="478"/>
          <ac:picMkLst>
            <pc:docMk/>
            <pc:sldMk cId="2967334830" sldId="288"/>
            <ac:picMk id="4" creationId="{4B06E599-EB8C-45CC-AA3E-F1CE50F20E37}"/>
          </ac:picMkLst>
        </pc:picChg>
        <pc:picChg chg="ord">
          <ac:chgData name="Waggoner, Kayla" userId="1dba5113-4725-4ed5-ada1-c99ba48bf67c" providerId="ADAL" clId="{2D93CC1C-6934-4376-A4D0-E77E29E6CC41}" dt="2023-03-03T15:55:23.799" v="4542" actId="166"/>
          <ac:picMkLst>
            <pc:docMk/>
            <pc:sldMk cId="2967334830" sldId="288"/>
            <ac:picMk id="5" creationId="{855454C8-5E04-41E9-A19E-A0E12715B655}"/>
          </ac:picMkLst>
        </pc:picChg>
        <pc:picChg chg="add mod ord">
          <ac:chgData name="Waggoner, Kayla" userId="1dba5113-4725-4ed5-ada1-c99ba48bf67c" providerId="ADAL" clId="{2D93CC1C-6934-4376-A4D0-E77E29E6CC41}" dt="2023-03-03T16:20:41.224" v="9886" actId="167"/>
          <ac:picMkLst>
            <pc:docMk/>
            <pc:sldMk cId="2967334830" sldId="288"/>
            <ac:picMk id="6" creationId="{C592B341-B718-4708-BC48-16BDD7D74C47}"/>
          </ac:picMkLst>
        </pc:picChg>
      </pc:sldChg>
      <pc:sldChg chg="modSp add ord">
        <pc:chgData name="Waggoner, Kayla" userId="1dba5113-4725-4ed5-ada1-c99ba48bf67c" providerId="ADAL" clId="{2D93CC1C-6934-4376-A4D0-E77E29E6CC41}" dt="2023-03-03T16:20:45.806" v="9891" actId="403"/>
        <pc:sldMkLst>
          <pc:docMk/>
          <pc:sldMk cId="2365980336" sldId="289"/>
        </pc:sldMkLst>
        <pc:spChg chg="mod">
          <ac:chgData name="Waggoner, Kayla" userId="1dba5113-4725-4ed5-ada1-c99ba48bf67c" providerId="ADAL" clId="{2D93CC1C-6934-4376-A4D0-E77E29E6CC41}" dt="2023-03-03T16:20:45.806" v="9891" actId="403"/>
          <ac:spMkLst>
            <pc:docMk/>
            <pc:sldMk cId="2365980336" sldId="289"/>
            <ac:spMk id="2" creationId="{852AC02E-4419-4152-9411-A48C99A75BBD}"/>
          </ac:spMkLst>
        </pc:spChg>
        <pc:spChg chg="mod">
          <ac:chgData name="Waggoner, Kayla" userId="1dba5113-4725-4ed5-ada1-c99ba48bf67c" providerId="ADAL" clId="{2D93CC1C-6934-4376-A4D0-E77E29E6CC41}" dt="2023-03-03T15:58:43.516" v="5528" actId="20577"/>
          <ac:spMkLst>
            <pc:docMk/>
            <pc:sldMk cId="2365980336" sldId="289"/>
            <ac:spMk id="3" creationId="{1138B789-7956-42A5-BD1F-7F0ECA3A442D}"/>
          </ac:spMkLst>
        </pc:spChg>
      </pc:sldChg>
      <pc:sldChg chg="modSp add">
        <pc:chgData name="Waggoner, Kayla" userId="1dba5113-4725-4ed5-ada1-c99ba48bf67c" providerId="ADAL" clId="{2D93CC1C-6934-4376-A4D0-E77E29E6CC41}" dt="2023-03-03T16:20:48.198" v="9892" actId="403"/>
        <pc:sldMkLst>
          <pc:docMk/>
          <pc:sldMk cId="1850931607" sldId="290"/>
        </pc:sldMkLst>
        <pc:spChg chg="mod">
          <ac:chgData name="Waggoner, Kayla" userId="1dba5113-4725-4ed5-ada1-c99ba48bf67c" providerId="ADAL" clId="{2D93CC1C-6934-4376-A4D0-E77E29E6CC41}" dt="2023-03-03T16:20:48.198" v="9892" actId="403"/>
          <ac:spMkLst>
            <pc:docMk/>
            <pc:sldMk cId="1850931607" sldId="290"/>
            <ac:spMk id="2" creationId="{852AC02E-4419-4152-9411-A48C99A75BBD}"/>
          </ac:spMkLst>
        </pc:spChg>
        <pc:spChg chg="mod">
          <ac:chgData name="Waggoner, Kayla" userId="1dba5113-4725-4ed5-ada1-c99ba48bf67c" providerId="ADAL" clId="{2D93CC1C-6934-4376-A4D0-E77E29E6CC41}" dt="2023-03-03T16:01:35.176" v="6151" actId="403"/>
          <ac:spMkLst>
            <pc:docMk/>
            <pc:sldMk cId="1850931607" sldId="290"/>
            <ac:spMk id="3" creationId="{1138B789-7956-42A5-BD1F-7F0ECA3A442D}"/>
          </ac:spMkLst>
        </pc:spChg>
      </pc:sldChg>
      <pc:sldChg chg="modSp add">
        <pc:chgData name="Waggoner, Kayla" userId="1dba5113-4725-4ed5-ada1-c99ba48bf67c" providerId="ADAL" clId="{2D93CC1C-6934-4376-A4D0-E77E29E6CC41}" dt="2023-03-03T16:20:51.141" v="9893" actId="403"/>
        <pc:sldMkLst>
          <pc:docMk/>
          <pc:sldMk cId="619247346" sldId="291"/>
        </pc:sldMkLst>
        <pc:spChg chg="mod">
          <ac:chgData name="Waggoner, Kayla" userId="1dba5113-4725-4ed5-ada1-c99ba48bf67c" providerId="ADAL" clId="{2D93CC1C-6934-4376-A4D0-E77E29E6CC41}" dt="2023-03-03T16:20:51.141" v="9893" actId="403"/>
          <ac:spMkLst>
            <pc:docMk/>
            <pc:sldMk cId="619247346" sldId="291"/>
            <ac:spMk id="2" creationId="{852AC02E-4419-4152-9411-A48C99A75BBD}"/>
          </ac:spMkLst>
        </pc:spChg>
        <pc:spChg chg="mod">
          <ac:chgData name="Waggoner, Kayla" userId="1dba5113-4725-4ed5-ada1-c99ba48bf67c" providerId="ADAL" clId="{2D93CC1C-6934-4376-A4D0-E77E29E6CC41}" dt="2023-03-03T16:04:02.850" v="6831" actId="6549"/>
          <ac:spMkLst>
            <pc:docMk/>
            <pc:sldMk cId="619247346" sldId="291"/>
            <ac:spMk id="3" creationId="{1138B789-7956-42A5-BD1F-7F0ECA3A442D}"/>
          </ac:spMkLst>
        </pc:spChg>
      </pc:sldChg>
      <pc:sldChg chg="modSp add">
        <pc:chgData name="Waggoner, Kayla" userId="1dba5113-4725-4ed5-ada1-c99ba48bf67c" providerId="ADAL" clId="{2D93CC1C-6934-4376-A4D0-E77E29E6CC41}" dt="2023-03-03T16:20:53.974" v="9894" actId="403"/>
        <pc:sldMkLst>
          <pc:docMk/>
          <pc:sldMk cId="2300931991" sldId="292"/>
        </pc:sldMkLst>
        <pc:spChg chg="mod">
          <ac:chgData name="Waggoner, Kayla" userId="1dba5113-4725-4ed5-ada1-c99ba48bf67c" providerId="ADAL" clId="{2D93CC1C-6934-4376-A4D0-E77E29E6CC41}" dt="2023-03-03T16:20:53.974" v="9894" actId="403"/>
          <ac:spMkLst>
            <pc:docMk/>
            <pc:sldMk cId="2300931991" sldId="292"/>
            <ac:spMk id="2" creationId="{852AC02E-4419-4152-9411-A48C99A75BBD}"/>
          </ac:spMkLst>
        </pc:spChg>
        <pc:spChg chg="mod">
          <ac:chgData name="Waggoner, Kayla" userId="1dba5113-4725-4ed5-ada1-c99ba48bf67c" providerId="ADAL" clId="{2D93CC1C-6934-4376-A4D0-E77E29E6CC41}" dt="2023-03-03T16:06:51.714" v="7630" actId="20577"/>
          <ac:spMkLst>
            <pc:docMk/>
            <pc:sldMk cId="2300931991" sldId="292"/>
            <ac:spMk id="3" creationId="{1138B789-7956-42A5-BD1F-7F0ECA3A442D}"/>
          </ac:spMkLst>
        </pc:spChg>
      </pc:sldChg>
      <pc:sldChg chg="add del">
        <pc:chgData name="Waggoner, Kayla" userId="1dba5113-4725-4ed5-ada1-c99ba48bf67c" providerId="ADAL" clId="{2D93CC1C-6934-4376-A4D0-E77E29E6CC41}" dt="2023-03-03T16:07:01" v="7632" actId="2696"/>
        <pc:sldMkLst>
          <pc:docMk/>
          <pc:sldMk cId="752845713" sldId="293"/>
        </pc:sldMkLst>
      </pc:sldChg>
      <pc:sldChg chg="addSp modSp add">
        <pc:chgData name="Waggoner, Kayla" userId="1dba5113-4725-4ed5-ada1-c99ba48bf67c" providerId="ADAL" clId="{2D93CC1C-6934-4376-A4D0-E77E29E6CC41}" dt="2023-03-03T16:20:57.247" v="9897" actId="403"/>
        <pc:sldMkLst>
          <pc:docMk/>
          <pc:sldMk cId="1280387335" sldId="293"/>
        </pc:sldMkLst>
        <pc:spChg chg="mod">
          <ac:chgData name="Waggoner, Kayla" userId="1dba5113-4725-4ed5-ada1-c99ba48bf67c" providerId="ADAL" clId="{2D93CC1C-6934-4376-A4D0-E77E29E6CC41}" dt="2023-03-03T16:20:57.247" v="9897" actId="403"/>
          <ac:spMkLst>
            <pc:docMk/>
            <pc:sldMk cId="1280387335" sldId="293"/>
            <ac:spMk id="2" creationId="{852AC02E-4419-4152-9411-A48C99A75BBD}"/>
          </ac:spMkLst>
        </pc:spChg>
        <pc:spChg chg="mod">
          <ac:chgData name="Waggoner, Kayla" userId="1dba5113-4725-4ed5-ada1-c99ba48bf67c" providerId="ADAL" clId="{2D93CC1C-6934-4376-A4D0-E77E29E6CC41}" dt="2023-03-03T16:09:16.462" v="8350" actId="14100"/>
          <ac:spMkLst>
            <pc:docMk/>
            <pc:sldMk cId="1280387335" sldId="293"/>
            <ac:spMk id="3" creationId="{1138B789-7956-42A5-BD1F-7F0ECA3A442D}"/>
          </ac:spMkLst>
        </pc:spChg>
        <pc:picChg chg="add mod ord">
          <ac:chgData name="Waggoner, Kayla" userId="1dba5113-4725-4ed5-ada1-c99ba48bf67c" providerId="ADAL" clId="{2D93CC1C-6934-4376-A4D0-E77E29E6CC41}" dt="2023-03-03T16:09:18.376" v="8351" actId="1076"/>
          <ac:picMkLst>
            <pc:docMk/>
            <pc:sldMk cId="1280387335" sldId="293"/>
            <ac:picMk id="4" creationId="{8EDD72C9-0613-4BDE-BAAA-CD59C8DC7D87}"/>
          </ac:picMkLst>
        </pc:picChg>
      </pc:sldChg>
      <pc:sldChg chg="modSp add ord">
        <pc:chgData name="Waggoner, Kayla" userId="1dba5113-4725-4ed5-ada1-c99ba48bf67c" providerId="ADAL" clId="{2D93CC1C-6934-4376-A4D0-E77E29E6CC41}" dt="2023-03-03T16:21:02.398" v="9900" actId="403"/>
        <pc:sldMkLst>
          <pc:docMk/>
          <pc:sldMk cId="1204271448" sldId="294"/>
        </pc:sldMkLst>
        <pc:spChg chg="mod">
          <ac:chgData name="Waggoner, Kayla" userId="1dba5113-4725-4ed5-ada1-c99ba48bf67c" providerId="ADAL" clId="{2D93CC1C-6934-4376-A4D0-E77E29E6CC41}" dt="2023-03-03T16:21:02.398" v="9900" actId="403"/>
          <ac:spMkLst>
            <pc:docMk/>
            <pc:sldMk cId="1204271448" sldId="294"/>
            <ac:spMk id="2" creationId="{852AC02E-4419-4152-9411-A48C99A75BBD}"/>
          </ac:spMkLst>
        </pc:spChg>
        <pc:spChg chg="mod">
          <ac:chgData name="Waggoner, Kayla" userId="1dba5113-4725-4ed5-ada1-c99ba48bf67c" providerId="ADAL" clId="{2D93CC1C-6934-4376-A4D0-E77E29E6CC41}" dt="2023-03-03T16:11:36.396" v="9047" actId="255"/>
          <ac:spMkLst>
            <pc:docMk/>
            <pc:sldMk cId="1204271448" sldId="294"/>
            <ac:spMk id="3" creationId="{1138B789-7956-42A5-BD1F-7F0ECA3A442D}"/>
          </ac:spMkLst>
        </pc:spChg>
      </pc:sldChg>
      <pc:sldChg chg="modSp add">
        <pc:chgData name="Waggoner, Kayla" userId="1dba5113-4725-4ed5-ada1-c99ba48bf67c" providerId="ADAL" clId="{2D93CC1C-6934-4376-A4D0-E77E29E6CC41}" dt="2023-03-03T16:21:06.833" v="9901" actId="403"/>
        <pc:sldMkLst>
          <pc:docMk/>
          <pc:sldMk cId="3402026314" sldId="295"/>
        </pc:sldMkLst>
        <pc:spChg chg="mod">
          <ac:chgData name="Waggoner, Kayla" userId="1dba5113-4725-4ed5-ada1-c99ba48bf67c" providerId="ADAL" clId="{2D93CC1C-6934-4376-A4D0-E77E29E6CC41}" dt="2023-03-03T16:21:06.833" v="9901" actId="403"/>
          <ac:spMkLst>
            <pc:docMk/>
            <pc:sldMk cId="3402026314" sldId="295"/>
            <ac:spMk id="2" creationId="{852AC02E-4419-4152-9411-A48C99A75BBD}"/>
          </ac:spMkLst>
        </pc:spChg>
        <pc:spChg chg="mod">
          <ac:chgData name="Waggoner, Kayla" userId="1dba5113-4725-4ed5-ada1-c99ba48bf67c" providerId="ADAL" clId="{2D93CC1C-6934-4376-A4D0-E77E29E6CC41}" dt="2023-03-03T16:13:18.537" v="9625" actId="20577"/>
          <ac:spMkLst>
            <pc:docMk/>
            <pc:sldMk cId="3402026314" sldId="295"/>
            <ac:spMk id="3" creationId="{1138B789-7956-42A5-BD1F-7F0ECA3A442D}"/>
          </ac:spMkLst>
        </pc:spChg>
      </pc:sldChg>
      <pc:sldChg chg="modSp add">
        <pc:chgData name="Waggoner, Kayla" userId="1dba5113-4725-4ed5-ada1-c99ba48bf67c" providerId="ADAL" clId="{2D93CC1C-6934-4376-A4D0-E77E29E6CC41}" dt="2023-03-03T16:21:09.392" v="9902" actId="403"/>
        <pc:sldMkLst>
          <pc:docMk/>
          <pc:sldMk cId="3126303668" sldId="296"/>
        </pc:sldMkLst>
        <pc:spChg chg="mod">
          <ac:chgData name="Waggoner, Kayla" userId="1dba5113-4725-4ed5-ada1-c99ba48bf67c" providerId="ADAL" clId="{2D93CC1C-6934-4376-A4D0-E77E29E6CC41}" dt="2023-03-03T16:21:09.392" v="9902" actId="403"/>
          <ac:spMkLst>
            <pc:docMk/>
            <pc:sldMk cId="3126303668" sldId="296"/>
            <ac:spMk id="2" creationId="{852AC02E-4419-4152-9411-A48C99A75BBD}"/>
          </ac:spMkLst>
        </pc:spChg>
        <pc:spChg chg="mod">
          <ac:chgData name="Waggoner, Kayla" userId="1dba5113-4725-4ed5-ada1-c99ba48bf67c" providerId="ADAL" clId="{2D93CC1C-6934-4376-A4D0-E77E29E6CC41}" dt="2023-03-03T16:14:45.645" v="9856" actId="403"/>
          <ac:spMkLst>
            <pc:docMk/>
            <pc:sldMk cId="3126303668" sldId="296"/>
            <ac:spMk id="3" creationId="{1138B789-7956-42A5-BD1F-7F0ECA3A442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46763D-3A07-4080-9183-D502D26BAA2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5228-E09C-4EC5-A628-9701DA06FF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62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6763D-3A07-4080-9183-D502D26BAA2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5228-E09C-4EC5-A628-9701DA06FF47}" type="slidenum">
              <a:rPr lang="en-US" smtClean="0"/>
              <a:t>‹#›</a:t>
            </a:fld>
            <a:endParaRPr lang="en-US"/>
          </a:p>
        </p:txBody>
      </p:sp>
    </p:spTree>
    <p:extLst>
      <p:ext uri="{BB962C8B-B14F-4D97-AF65-F5344CB8AC3E}">
        <p14:creationId xmlns:p14="http://schemas.microsoft.com/office/powerpoint/2010/main" val="3947794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6763D-3A07-4080-9183-D502D26BAA2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5228-E09C-4EC5-A628-9701DA06FF47}" type="slidenum">
              <a:rPr lang="en-US" smtClean="0"/>
              <a:t>‹#›</a:t>
            </a:fld>
            <a:endParaRPr lang="en-US"/>
          </a:p>
        </p:txBody>
      </p:sp>
    </p:spTree>
    <p:extLst>
      <p:ext uri="{BB962C8B-B14F-4D97-AF65-F5344CB8AC3E}">
        <p14:creationId xmlns:p14="http://schemas.microsoft.com/office/powerpoint/2010/main" val="402416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46763D-3A07-4080-9183-D502D26BAA2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5228-E09C-4EC5-A628-9701DA06FF47}" type="slidenum">
              <a:rPr lang="en-US" smtClean="0"/>
              <a:t>‹#›</a:t>
            </a:fld>
            <a:endParaRPr lang="en-US"/>
          </a:p>
        </p:txBody>
      </p:sp>
    </p:spTree>
    <p:extLst>
      <p:ext uri="{BB962C8B-B14F-4D97-AF65-F5344CB8AC3E}">
        <p14:creationId xmlns:p14="http://schemas.microsoft.com/office/powerpoint/2010/main" val="198351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46763D-3A07-4080-9183-D502D26BAA29}"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685228-E09C-4EC5-A628-9701DA06FF4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41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46763D-3A07-4080-9183-D502D26BAA29}"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85228-E09C-4EC5-A628-9701DA06FF47}" type="slidenum">
              <a:rPr lang="en-US" smtClean="0"/>
              <a:t>‹#›</a:t>
            </a:fld>
            <a:endParaRPr lang="en-US"/>
          </a:p>
        </p:txBody>
      </p:sp>
    </p:spTree>
    <p:extLst>
      <p:ext uri="{BB962C8B-B14F-4D97-AF65-F5344CB8AC3E}">
        <p14:creationId xmlns:p14="http://schemas.microsoft.com/office/powerpoint/2010/main" val="213384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46763D-3A07-4080-9183-D502D26BAA29}" type="datetimeFigureOut">
              <a:rPr lang="en-US" smtClean="0"/>
              <a:t>3/3/2023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685228-E09C-4EC5-A628-9701DA06FF47}" type="slidenum">
              <a:rPr lang="en-US" smtClean="0"/>
              <a:t>‹#›</a:t>
            </a:fld>
            <a:endParaRPr lang="en-US"/>
          </a:p>
        </p:txBody>
      </p:sp>
    </p:spTree>
    <p:extLst>
      <p:ext uri="{BB962C8B-B14F-4D97-AF65-F5344CB8AC3E}">
        <p14:creationId xmlns:p14="http://schemas.microsoft.com/office/powerpoint/2010/main" val="268515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46763D-3A07-4080-9183-D502D26BAA29}" type="datetimeFigureOut">
              <a:rPr lang="en-US" smtClean="0"/>
              <a:t>3/3/2023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685228-E09C-4EC5-A628-9701DA06FF47}" type="slidenum">
              <a:rPr lang="en-US" smtClean="0"/>
              <a:t>‹#›</a:t>
            </a:fld>
            <a:endParaRPr lang="en-US"/>
          </a:p>
        </p:txBody>
      </p:sp>
    </p:spTree>
    <p:extLst>
      <p:ext uri="{BB962C8B-B14F-4D97-AF65-F5344CB8AC3E}">
        <p14:creationId xmlns:p14="http://schemas.microsoft.com/office/powerpoint/2010/main" val="950874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46763D-3A07-4080-9183-D502D26BAA29}" type="datetimeFigureOut">
              <a:rPr lang="en-US" smtClean="0"/>
              <a:t>3/3/2023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685228-E09C-4EC5-A628-9701DA06FF47}" type="slidenum">
              <a:rPr lang="en-US" smtClean="0"/>
              <a:t>‹#›</a:t>
            </a:fld>
            <a:endParaRPr lang="en-US"/>
          </a:p>
        </p:txBody>
      </p:sp>
    </p:spTree>
    <p:extLst>
      <p:ext uri="{BB962C8B-B14F-4D97-AF65-F5344CB8AC3E}">
        <p14:creationId xmlns:p14="http://schemas.microsoft.com/office/powerpoint/2010/main" val="240606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346763D-3A07-4080-9183-D502D26BAA29}" type="datetimeFigureOut">
              <a:rPr lang="en-US" smtClean="0"/>
              <a:t>3/3/2023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685228-E09C-4EC5-A628-9701DA06FF47}" type="slidenum">
              <a:rPr lang="en-US" smtClean="0"/>
              <a:t>‹#›</a:t>
            </a:fld>
            <a:endParaRPr lang="en-US"/>
          </a:p>
        </p:txBody>
      </p:sp>
    </p:spTree>
    <p:extLst>
      <p:ext uri="{BB962C8B-B14F-4D97-AF65-F5344CB8AC3E}">
        <p14:creationId xmlns:p14="http://schemas.microsoft.com/office/powerpoint/2010/main" val="393213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346763D-3A07-4080-9183-D502D26BAA29}" type="datetimeFigureOut">
              <a:rPr lang="en-US" smtClean="0"/>
              <a:t>3/3/2023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685228-E09C-4EC5-A628-9701DA06FF47}" type="slidenum">
              <a:rPr lang="en-US" smtClean="0"/>
              <a:t>‹#›</a:t>
            </a:fld>
            <a:endParaRPr lang="en-US"/>
          </a:p>
        </p:txBody>
      </p:sp>
    </p:spTree>
    <p:extLst>
      <p:ext uri="{BB962C8B-B14F-4D97-AF65-F5344CB8AC3E}">
        <p14:creationId xmlns:p14="http://schemas.microsoft.com/office/powerpoint/2010/main" val="51186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346763D-3A07-4080-9183-D502D26BAA29}" type="datetimeFigureOut">
              <a:rPr lang="en-US" smtClean="0"/>
              <a:t>3/3/2023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685228-E09C-4EC5-A628-9701DA06FF47}"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23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orkquest.com/abou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window.state.tx.us/procurement/prog/cmbl/"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https://mycpa.cpa.state.tx.us/coa/Index.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cpa.cpa.state.tx.us/coa/Index.html" TargetMode="Externa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cpa.cpa.state.tx.us/coa/Index.html"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mycpa.cpa.state.tx.us/coa/Index.html"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1zyo2o8kyjaow.cloudfront.net/wp-content/uploads/2020/12/missing_receipt._doc._problem_resolution_-_sul_ross.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1zyo2o8kyjaow.cloudfront.net/wp-content/uploads/2020/12/missing_receipt._doc._problem_resolution_-_sul_ross.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rsupcard@SHSU.edu" TargetMode="External"/><Relationship Id="rId2" Type="http://schemas.openxmlformats.org/officeDocument/2006/relationships/hyperlink" Target="https://d1zyo2o8kyjaow.cloudfront.net/wp-content/uploads/2020/12/citi_cardholder_dispute_form.pdf" TargetMode="Externa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1zyo2o8kyjaow.cloudfront.net/wp-content/uploads/2020/12/citi_cardholder_dispute_form.pdf"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1zyo2o8kyjaow.cloudfront.net/wp-content/uploads/2020/12/srsu_p-card_transaction_log1.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kxr085@shsu.edu" TargetMode="External"/><Relationship Id="rId2" Type="http://schemas.openxmlformats.org/officeDocument/2006/relationships/hyperlink" Target="mailto:srsupcard@shsu.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1zyo2o8kyjaow.cloudfront.net/wp-content/uploads/2020/12/request_for_p-card_credit_limit_increase_-_sul_ros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AEE1B-0DC5-4BAD-8920-7A19A6C9A081}"/>
              </a:ext>
            </a:extLst>
          </p:cNvPr>
          <p:cNvSpPr>
            <a:spLocks noGrp="1"/>
          </p:cNvSpPr>
          <p:nvPr>
            <p:ph type="ctrTitle" idx="4294967295"/>
          </p:nvPr>
        </p:nvSpPr>
        <p:spPr>
          <a:xfrm>
            <a:off x="1523998" y="708574"/>
            <a:ext cx="9144000" cy="1781175"/>
          </a:xfrm>
        </p:spPr>
        <p:txBody>
          <a:bodyPr>
            <a:normAutofit/>
          </a:bodyPr>
          <a:lstStyle/>
          <a:p>
            <a:pPr algn="ctr"/>
            <a:r>
              <a:rPr lang="en-US" sz="5400" dirty="0">
                <a:latin typeface="Arial" panose="020B0604020202020204" pitchFamily="34" charset="0"/>
                <a:cs typeface="Arial" panose="020B0604020202020204" pitchFamily="34" charset="0"/>
              </a:rPr>
              <a:t>Sul Ross State University </a:t>
            </a: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P-Card Training</a:t>
            </a:r>
          </a:p>
        </p:txBody>
      </p:sp>
      <p:sp>
        <p:nvSpPr>
          <p:cNvPr id="3" name="Subtitle 2">
            <a:extLst>
              <a:ext uri="{FF2B5EF4-FFF2-40B4-BE49-F238E27FC236}">
                <a16:creationId xmlns:a16="http://schemas.microsoft.com/office/drawing/2014/main" id="{AB83B5AF-BBFE-4798-9F99-C3062D502397}"/>
              </a:ext>
            </a:extLst>
          </p:cNvPr>
          <p:cNvSpPr>
            <a:spLocks noGrp="1"/>
          </p:cNvSpPr>
          <p:nvPr>
            <p:ph type="subTitle" idx="4294967295"/>
          </p:nvPr>
        </p:nvSpPr>
        <p:spPr>
          <a:xfrm>
            <a:off x="0" y="5915025"/>
            <a:ext cx="9144000" cy="422275"/>
          </a:xfrm>
        </p:spPr>
        <p:txBody>
          <a:bodyPr>
            <a:normAutofit/>
          </a:bodyPr>
          <a:lstStyle/>
          <a:p>
            <a:pPr algn="l"/>
            <a:r>
              <a:rPr lang="en-US" sz="2000" dirty="0">
                <a:latin typeface="Arial" panose="020B0604020202020204" pitchFamily="34" charset="0"/>
                <a:cs typeface="Arial" panose="020B0604020202020204" pitchFamily="34" charset="0"/>
              </a:rPr>
              <a:t>In Association with Sam Houston State University (SHSU)</a:t>
            </a:r>
          </a:p>
        </p:txBody>
      </p:sp>
      <p:pic>
        <p:nvPicPr>
          <p:cNvPr id="4" name="Picture 3">
            <a:extLst>
              <a:ext uri="{FF2B5EF4-FFF2-40B4-BE49-F238E27FC236}">
                <a16:creationId xmlns:a16="http://schemas.microsoft.com/office/drawing/2014/main" id="{35A4B5D6-BC31-4651-982E-1316761E4698}"/>
              </a:ext>
            </a:extLst>
          </p:cNvPr>
          <p:cNvPicPr>
            <a:picLocks noChangeAspect="1"/>
          </p:cNvPicPr>
          <p:nvPr/>
        </p:nvPicPr>
        <p:blipFill>
          <a:blip r:embed="rId2"/>
          <a:stretch>
            <a:fillRect/>
          </a:stretch>
        </p:blipFill>
        <p:spPr>
          <a:xfrm>
            <a:off x="3527208" y="2677625"/>
            <a:ext cx="5137581" cy="2861649"/>
          </a:xfrm>
          <a:prstGeom prst="rect">
            <a:avLst/>
          </a:prstGeom>
        </p:spPr>
      </p:pic>
      <p:pic>
        <p:nvPicPr>
          <p:cNvPr id="6" name="Picture 5">
            <a:extLst>
              <a:ext uri="{FF2B5EF4-FFF2-40B4-BE49-F238E27FC236}">
                <a16:creationId xmlns:a16="http://schemas.microsoft.com/office/drawing/2014/main" id="{3ECA8810-5037-4C50-B30A-13ED34856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2203081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P-Card Controls/Restricted Vendors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Vendors are assigned a Merchant Category Code (MCC) based on the type of business they operate.</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Four-digit # assigned to a business by a bank or institution when the business begins accepting credit card payment. </a:t>
            </a:r>
          </a:p>
          <a:p>
            <a:pPr>
              <a:buFont typeface="Arial" panose="020B0604020202020204" pitchFamily="34" charset="0"/>
              <a:buChar char="•"/>
            </a:pPr>
            <a:r>
              <a:rPr lang="en-US" dirty="0">
                <a:latin typeface="Arial" panose="020B0604020202020204" pitchFamily="34" charset="0"/>
                <a:cs typeface="Arial" panose="020B0604020202020204" pitchFamily="34" charset="0"/>
              </a:rPr>
              <a:t>The P-Card Program is restricted from use with certain types of suppliers and merchants. If the P-Card is presented for payment to these vendors, the authorization request will be declined. </a:t>
            </a:r>
          </a:p>
          <a:p>
            <a:pPr>
              <a:buFont typeface="Arial" panose="020B0604020202020204" pitchFamily="34" charset="0"/>
              <a:buChar char="•"/>
            </a:pPr>
            <a:r>
              <a:rPr lang="en-US" b="1" dirty="0">
                <a:latin typeface="Arial" panose="020B0604020202020204" pitchFamily="34" charset="0"/>
                <a:cs typeface="Arial" panose="020B0604020202020204" pitchFamily="34" charset="0"/>
              </a:rPr>
              <a:t>If this happens and the purchase is within guidelines, call the SHSU Card Services Administrator while still at the vendor’s place of business during normal working hours M-F 8:00 a.m. to 5:00 p.m.</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136352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Lost/Stolen Cards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If a P-Card is lost or stolen, the Delegate must immediately contact </a:t>
            </a:r>
            <a:r>
              <a:rPr lang="en-US" b="1" dirty="0">
                <a:latin typeface="Arial" panose="020B0604020202020204" pitchFamily="34" charset="0"/>
                <a:cs typeface="Arial" panose="020B0604020202020204" pitchFamily="34" charset="0"/>
              </a:rPr>
              <a:t>Citi Customer Service at 1-800-248-4553. </a:t>
            </a:r>
          </a:p>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After contacting Citi, notify: </a:t>
            </a:r>
          </a:p>
          <a:p>
            <a:pPr lvl="1">
              <a:buFont typeface="Arial" panose="020B0604020202020204" pitchFamily="34" charset="0"/>
              <a:buChar char="•"/>
            </a:pPr>
            <a:r>
              <a:rPr lang="en-US" b="1" dirty="0" err="1">
                <a:latin typeface="Arial" panose="020B0604020202020204" pitchFamily="34" charset="0"/>
                <a:cs typeface="Arial" panose="020B0604020202020204" pitchFamily="34" charset="0"/>
              </a:rPr>
              <a:t>Univeristy</a:t>
            </a:r>
            <a:r>
              <a:rPr lang="en-US" b="1" dirty="0">
                <a:latin typeface="Arial" panose="020B0604020202020204" pitchFamily="34" charset="0"/>
                <a:cs typeface="Arial" panose="020B0604020202020204" pitchFamily="34" charset="0"/>
              </a:rPr>
              <a:t> Police </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SHSU Card Service Administrator </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SRSU Account Manager/dept. Head </a:t>
            </a:r>
          </a:p>
          <a:p>
            <a:pPr>
              <a:buFont typeface="Arial" panose="020B0604020202020204" pitchFamily="34" charset="0"/>
              <a:buChar char="•"/>
            </a:pPr>
            <a:r>
              <a:rPr lang="en-US" dirty="0">
                <a:latin typeface="Arial" panose="020B0604020202020204" pitchFamily="34" charset="0"/>
                <a:cs typeface="Arial" panose="020B0604020202020204" pitchFamily="34" charset="0"/>
              </a:rPr>
              <a:t> Prompt, immediate action will reduce the possibility of fraud activity. </a:t>
            </a:r>
          </a:p>
          <a:p>
            <a:pPr>
              <a:buFont typeface="Arial" panose="020B0604020202020204" pitchFamily="34" charset="0"/>
              <a:buChar char="•"/>
            </a:pPr>
            <a:r>
              <a:rPr lang="en-US" dirty="0">
                <a:latin typeface="Arial" panose="020B0604020202020204" pitchFamily="34" charset="0"/>
                <a:cs typeface="Arial" panose="020B0604020202020204" pitchFamily="34" charset="0"/>
              </a:rPr>
              <a:t>The Account Manager may be required to reimburse SRSU for any charge resulting from failure of the Delegate to immediately report the loss or theft of a card.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The dept. may be subject to suspension or termination of the dept. procurement card for failure to report the card lost or stolen. </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332422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Lost/Stolen Cards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Any fraudulent charges made on a lost or stolen card should be reported to the University Police Department and the SHSU Card Services Administrator. </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The SHSU Card Services Administrator will report fraudulent activity to Citi to file a dispute and to the Office of Audits and Analysis if such fraudulent activity is related to purchases made by an employee of SRSU. </a:t>
            </a:r>
          </a:p>
          <a:p>
            <a:pPr>
              <a:buFont typeface="Arial" panose="020B0604020202020204" pitchFamily="34" charset="0"/>
              <a:buChar char="•"/>
            </a:pPr>
            <a:r>
              <a:rPr lang="en-US" dirty="0">
                <a:latin typeface="Arial" panose="020B0604020202020204" pitchFamily="34" charset="0"/>
                <a:cs typeface="Arial" panose="020B0604020202020204" pitchFamily="34" charset="0"/>
              </a:rPr>
              <a:t> Keep in mind that the department may have to pay the full amount of card charges and work through the legal system to receive reimbursement.</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638777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Delegate Transfer/Termination</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It is imperative that in either of the following cases the Department Head or his/her designee ensure that the SHSU Card Services Administrator is notified. </a:t>
            </a:r>
          </a:p>
          <a:p>
            <a:pPr lvl="3">
              <a:buFont typeface="Arial" panose="020B0604020202020204" pitchFamily="34" charset="0"/>
              <a:buChar char="•"/>
            </a:pPr>
            <a:r>
              <a:rPr lang="en-US" sz="2000" dirty="0">
                <a:latin typeface="Arial" panose="020B0604020202020204" pitchFamily="34" charset="0"/>
                <a:cs typeface="Arial" panose="020B0604020202020204" pitchFamily="34" charset="0"/>
              </a:rPr>
              <a:t>Upon Delegate transfer to another University Department </a:t>
            </a:r>
          </a:p>
          <a:p>
            <a:pPr lvl="3">
              <a:buFont typeface="Arial" panose="020B0604020202020204" pitchFamily="34" charset="0"/>
              <a:buChar char="•"/>
            </a:pPr>
            <a:r>
              <a:rPr lang="en-US" sz="2000" dirty="0">
                <a:latin typeface="Arial" panose="020B0604020202020204" pitchFamily="34" charset="0"/>
                <a:cs typeface="Arial" panose="020B0604020202020204" pitchFamily="34" charset="0"/>
              </a:rPr>
              <a:t>Upon Delegate termination from University employment </a:t>
            </a:r>
          </a:p>
          <a:p>
            <a:pPr lvl="3">
              <a:buFont typeface="Arial" panose="020B0604020202020204" pitchFamily="34" charset="0"/>
              <a:buChar char="•"/>
            </a:pPr>
            <a:r>
              <a:rPr lang="en-US" sz="2000" dirty="0">
                <a:latin typeface="Arial" panose="020B0604020202020204" pitchFamily="34" charset="0"/>
                <a:cs typeface="Arial" panose="020B0604020202020204" pitchFamily="34" charset="0"/>
              </a:rPr>
              <a:t>Upon Delegate assigned to new job or duties and no longer responsible for P-Card</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The Department Head is responsible for determining the account number for any outstanding charges. </a:t>
            </a:r>
            <a:r>
              <a:rPr lang="en-US" b="1" dirty="0">
                <a:latin typeface="Arial" panose="020B0604020202020204" pitchFamily="34" charset="0"/>
                <a:cs typeface="Arial" panose="020B0604020202020204" pitchFamily="34" charset="0"/>
              </a:rPr>
              <a:t>Any fraudulent charges made after a Delegate termination from employment at the University should be reported to the University Police Department and the SHSU Card Services Administrator. </a:t>
            </a:r>
            <a:r>
              <a:rPr lang="en-US" dirty="0">
                <a:latin typeface="Arial" panose="020B0604020202020204" pitchFamily="34" charset="0"/>
                <a:cs typeface="Arial" panose="020B0604020202020204" pitchFamily="34" charset="0"/>
              </a:rPr>
              <a:t>The SHSU Card Services Administrator will report such fraudulent activity to the Office of Audits and Analysis. </a:t>
            </a: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4295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Card Termination &amp; Cancellation </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Privilege does not come without responsibility. Use of the credit card is a privilege that carries a great deal of responsibility. </a:t>
            </a:r>
          </a:p>
          <a:p>
            <a:pPr>
              <a:buFont typeface="Arial" panose="020B0604020202020204" pitchFamily="34" charset="0"/>
              <a:buChar char="•"/>
            </a:pPr>
            <a:r>
              <a:rPr lang="en-US" dirty="0">
                <a:latin typeface="Arial" panose="020B0604020202020204" pitchFamily="34" charset="0"/>
                <a:cs typeface="Arial" panose="020B0604020202020204" pitchFamily="34" charset="0"/>
              </a:rPr>
              <a:t> Abuse of the P-Card can result in immediate consequences with no appeal. Certain P-Card violations and infractions will result in strikes against the dept..</a:t>
            </a:r>
          </a:p>
          <a:p>
            <a:pPr>
              <a:buFont typeface="Arial" panose="020B0604020202020204" pitchFamily="34" charset="0"/>
              <a:buChar char="•"/>
            </a:pPr>
            <a:r>
              <a:rPr lang="en-US" b="1" dirty="0">
                <a:latin typeface="Arial" panose="020B0604020202020204" pitchFamily="34" charset="0"/>
                <a:cs typeface="Arial" panose="020B0604020202020204" pitchFamily="34" charset="0"/>
              </a:rPr>
              <a:t> Three strikes will result in review of the card </a:t>
            </a:r>
            <a:r>
              <a:rPr lang="en-US" dirty="0">
                <a:latin typeface="Arial" panose="020B0604020202020204" pitchFamily="34" charset="0"/>
                <a:cs typeface="Arial" panose="020B0604020202020204" pitchFamily="34" charset="0"/>
              </a:rPr>
              <a:t>by SHSU Procurement and Business Services and the SHSU Associate Vice President of Finance and Operations for possible suspension, deactivation or termination or additional training of delegates with the SHSU Card Services Administrator. </a:t>
            </a:r>
            <a:endParaRPr lang="en-US" b="1" dirty="0">
              <a:latin typeface="Arial" panose="020B0604020202020204" pitchFamily="34" charset="0"/>
              <a:cs typeface="Arial" panose="020B0604020202020204" pitchFamily="34" charset="0"/>
            </a:endParaRP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2943338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Card Termination &amp; Cancellation </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fontScale="92500" lnSpcReduction="10000"/>
          </a:bodyPr>
          <a:lstStyle/>
          <a:p>
            <a:pPr marL="201168" lvl="1" indent="0" algn="ctr">
              <a:buNone/>
            </a:pPr>
            <a:r>
              <a:rPr lang="en-US" sz="2000" dirty="0">
                <a:latin typeface="Arial" panose="020B0604020202020204" pitchFamily="34" charset="0"/>
                <a:cs typeface="Arial" panose="020B0604020202020204" pitchFamily="34" charset="0"/>
              </a:rPr>
              <a:t>Immediate Card Cancellation:</a:t>
            </a:r>
          </a:p>
          <a:p>
            <a:pPr marL="201168" lvl="1" indent="0" algn="ctr">
              <a:buNone/>
            </a:pPr>
            <a:r>
              <a:rPr lang="en-US" i="1" dirty="0">
                <a:latin typeface="Arial" panose="020B0604020202020204" pitchFamily="34" charset="0"/>
                <a:cs typeface="Arial" panose="020B0604020202020204" pitchFamily="34" charset="0"/>
              </a:rPr>
              <a:t>Results in cancellation with no option to receive another card.</a:t>
            </a:r>
            <a:r>
              <a:rPr lang="en-US"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Items purchased for personal use when determined to be intentional abuse or fraud.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Use of the P-Card to secure a cash advance.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lost or stolen card within 3 years after the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lost or stolen card. </a:t>
            </a:r>
          </a:p>
          <a:p>
            <a:pPr marL="201168" lvl="1" indent="0">
              <a:buNone/>
            </a:pPr>
            <a:r>
              <a:rPr lang="en-US" dirty="0">
                <a:latin typeface="Arial" panose="020B0604020202020204" pitchFamily="34" charset="0"/>
                <a:cs typeface="Arial" panose="020B0604020202020204" pitchFamily="34" charset="0"/>
              </a:rPr>
              <a:t>_____________________________________________________________________________</a:t>
            </a:r>
          </a:p>
          <a:p>
            <a:pPr marL="201168" lvl="1" indent="0" algn="ctr">
              <a:buNone/>
            </a:pPr>
            <a:r>
              <a:rPr lang="en-US" sz="2000" dirty="0">
                <a:latin typeface="Arial" panose="020B0604020202020204" pitchFamily="34" charset="0"/>
                <a:cs typeface="Arial" panose="020B0604020202020204" pitchFamily="34" charset="0"/>
              </a:rPr>
              <a:t>Immediate Card Deactivation: </a:t>
            </a:r>
          </a:p>
          <a:p>
            <a:pPr marL="201168" lvl="1" indent="0" algn="ctr">
              <a:buNone/>
            </a:pPr>
            <a:r>
              <a:rPr lang="en-US" i="1" dirty="0">
                <a:latin typeface="Arial" panose="020B0604020202020204" pitchFamily="34" charset="0"/>
                <a:cs typeface="Arial" panose="020B0604020202020204" pitchFamily="34" charset="0"/>
              </a:rPr>
              <a:t>Results in a waiting period of 3-6 months for re-activation.</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Expense Report not completed by the required date for 2 consecutive months or 2 months during a 6-month period.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Splitting purchases to avoid purchasing procedures (2</a:t>
            </a:r>
            <a:r>
              <a:rPr lang="en-US" baseline="30000" dirty="0">
                <a:latin typeface="Arial" panose="020B0604020202020204" pitchFamily="34" charset="0"/>
                <a:cs typeface="Arial" panose="020B0604020202020204" pitchFamily="34" charset="0"/>
              </a:rPr>
              <a:t>nd</a:t>
            </a:r>
            <a:r>
              <a:rPr lang="en-US" dirty="0">
                <a:latin typeface="Arial" panose="020B0604020202020204" pitchFamily="34" charset="0"/>
                <a:cs typeface="Arial" panose="020B0604020202020204" pitchFamily="34" charset="0"/>
              </a:rPr>
              <a:t> offense).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Failure to provide documentation within the requested timeframe for an audit.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Use of the P-Card for travel related expenses or failure to have erroneous travel charges credited back to the P-Card.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3068894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791722-A7B1-4C87-8ADA-AC984DA8DD60}"/>
              </a:ext>
            </a:extLst>
          </p:cNvPr>
          <p:cNvPicPr>
            <a:picLocks noChangeAspect="1"/>
          </p:cNvPicPr>
          <p:nvPr/>
        </p:nvPicPr>
        <p:blipFill rotWithShape="1">
          <a:blip r:embed="rId2"/>
          <a:srcRect l="31442" t="4322" r="8344" b="12095"/>
          <a:stretch/>
        </p:blipFill>
        <p:spPr>
          <a:xfrm>
            <a:off x="9803007" y="2483176"/>
            <a:ext cx="2219783" cy="2396581"/>
          </a:xfrm>
          <a:prstGeom prst="rect">
            <a:avLst/>
          </a:prstGeom>
        </p:spPr>
      </p:pic>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Other Card Cancellations &amp; Actions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9329436" cy="4023360"/>
          </a:xfrm>
        </p:spPr>
        <p:txBody>
          <a:bodyPr anchor="t">
            <a:normAutofit lnSpcReduction="10000"/>
          </a:bodyPr>
          <a:lstStyle/>
          <a:p>
            <a:pPr lvl="1">
              <a:buFont typeface="Arial" panose="020B0604020202020204" pitchFamily="34" charset="0"/>
              <a:buChar char="•"/>
            </a:pPr>
            <a:r>
              <a:rPr lang="en-US" sz="2000" b="1" dirty="0">
                <a:latin typeface="Arial" panose="020B0604020202020204" pitchFamily="34" charset="0"/>
                <a:cs typeface="Arial" panose="020B0604020202020204" pitchFamily="34" charset="0"/>
              </a:rPr>
              <a:t>Non-use </a:t>
            </a:r>
          </a:p>
          <a:p>
            <a:pPr lvl="2">
              <a:buFont typeface="Arial" panose="020B0604020202020204" pitchFamily="34" charset="0"/>
              <a:buChar char="•"/>
            </a:pPr>
            <a:r>
              <a:rPr lang="en-US" sz="1800" dirty="0">
                <a:latin typeface="Arial" panose="020B0604020202020204" pitchFamily="34" charset="0"/>
                <a:cs typeface="Arial" panose="020B0604020202020204" pitchFamily="34" charset="0"/>
              </a:rPr>
              <a:t>If the dept. has not used the procurement card within one year, the P-Card will be cancelled.</a:t>
            </a:r>
          </a:p>
          <a:p>
            <a:pPr marL="384048" lvl="2" indent="0">
              <a:buNone/>
            </a:pPr>
            <a:r>
              <a:rPr lang="en-US" sz="18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sz="2000" b="1" dirty="0">
                <a:latin typeface="Arial" panose="020B0604020202020204" pitchFamily="34" charset="0"/>
                <a:cs typeface="Arial" panose="020B0604020202020204" pitchFamily="34" charset="0"/>
              </a:rPr>
              <a:t>Termination of University Employment or Transfer to a Different University Dept.</a:t>
            </a:r>
          </a:p>
          <a:p>
            <a:pPr lvl="2">
              <a:buFont typeface="Arial" panose="020B0604020202020204" pitchFamily="34" charset="0"/>
              <a:buChar char="•"/>
            </a:pPr>
            <a:r>
              <a:rPr lang="en-US" sz="1800" dirty="0">
                <a:latin typeface="Arial" panose="020B0604020202020204" pitchFamily="34" charset="0"/>
                <a:cs typeface="Arial" panose="020B0604020202020204" pitchFamily="34" charset="0"/>
              </a:rPr>
              <a:t>When a Delegate terminates employment with the University, the dept. head has specific obligation to notify the SHSU Card Services Administrator </a:t>
            </a:r>
            <a:r>
              <a:rPr lang="en-US" sz="1800" b="1" u="sng" dirty="0">
                <a:latin typeface="Arial" panose="020B0604020202020204" pitchFamily="34" charset="0"/>
                <a:cs typeface="Arial" panose="020B0604020202020204" pitchFamily="34" charset="0"/>
              </a:rPr>
              <a:t>PRIOR</a:t>
            </a:r>
            <a:r>
              <a:rPr lang="en-US" sz="1800" dirty="0">
                <a:latin typeface="Arial" panose="020B0604020202020204" pitchFamily="34" charset="0"/>
                <a:cs typeface="Arial" panose="020B0604020202020204" pitchFamily="34" charset="0"/>
              </a:rPr>
              <a:t> to the termination date, so the card can be cancelled. </a:t>
            </a:r>
          </a:p>
          <a:p>
            <a:pPr marL="384048" lvl="2" indent="0">
              <a:buNone/>
            </a:pPr>
            <a:endParaRPr lang="en-US"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1" dirty="0">
                <a:latin typeface="Arial" panose="020B0604020202020204" pitchFamily="34" charset="0"/>
                <a:cs typeface="Arial" panose="020B0604020202020204" pitchFamily="34" charset="0"/>
              </a:rPr>
              <a:t>Transfer to a Different University Dept.</a:t>
            </a:r>
          </a:p>
          <a:p>
            <a:pPr lvl="2">
              <a:buFont typeface="Arial" panose="020B0604020202020204" pitchFamily="34" charset="0"/>
              <a:buChar char="•"/>
            </a:pPr>
            <a:r>
              <a:rPr lang="en-US" sz="1800" dirty="0">
                <a:latin typeface="Arial" panose="020B0604020202020204" pitchFamily="34" charset="0"/>
                <a:cs typeface="Arial" panose="020B0604020202020204" pitchFamily="34" charset="0"/>
              </a:rPr>
              <a:t> When a Delegate changes employment from one University dept. to another, the dept. head has specific obligation to notify the SHSU Card Services Administrator </a:t>
            </a:r>
            <a:r>
              <a:rPr lang="en-US" sz="1800" b="1" u="sng" dirty="0">
                <a:latin typeface="Arial" panose="020B0604020202020204" pitchFamily="34" charset="0"/>
                <a:cs typeface="Arial" panose="020B0604020202020204" pitchFamily="34" charset="0"/>
              </a:rPr>
              <a:t>PRIOR</a:t>
            </a:r>
            <a:r>
              <a:rPr lang="en-US" sz="1800" dirty="0">
                <a:latin typeface="Arial" panose="020B0604020202020204" pitchFamily="34" charset="0"/>
                <a:cs typeface="Arial" panose="020B0604020202020204" pitchFamily="34" charset="0"/>
              </a:rPr>
              <a:t> to the effective date of change.</a:t>
            </a:r>
          </a:p>
          <a:p>
            <a:pPr marL="384048" lvl="2" indent="0">
              <a:buNone/>
            </a:pPr>
            <a:endParaRPr lang="en-US" sz="1800"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lvl="2">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4133557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Other Card Cancellations &amp; Actions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lnSpcReduction="10000"/>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Failure to promptly report a lost or stolen card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If a dept. fails to make a report of a lost or stolen card immediately, the dept. may be required to reimburse SRSU for any fraudulent charge made on the card until it has been cancelled.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SRSU will pay the charges and the dept. will be required to reimburse the University. </a:t>
            </a:r>
          </a:p>
          <a:p>
            <a:pPr lvl="2">
              <a:buFont typeface="Arial" panose="020B0604020202020204" pitchFamily="34" charset="0"/>
              <a:buChar char="•"/>
            </a:pPr>
            <a:r>
              <a:rPr lang="en-US" sz="1800" dirty="0">
                <a:latin typeface="Arial" panose="020B0604020202020204" pitchFamily="34" charset="0"/>
                <a:cs typeface="Arial" panose="020B0604020202020204" pitchFamily="34" charset="0"/>
              </a:rPr>
              <a:t>Subject to a minimum 3-month waiting period before a new card will be issued and Delegate will be required to attend training again. </a:t>
            </a:r>
          </a:p>
          <a:p>
            <a:pPr marL="384048" lvl="2" indent="0">
              <a:buNone/>
            </a:pPr>
            <a:endParaRPr lang="en-US" sz="18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000" b="1" dirty="0">
                <a:latin typeface="Arial" panose="020B0604020202020204" pitchFamily="34" charset="0"/>
                <a:cs typeface="Arial" panose="020B0604020202020204" pitchFamily="34" charset="0"/>
              </a:rPr>
              <a:t>Administrative Authority </a:t>
            </a:r>
          </a:p>
          <a:p>
            <a:pPr lvl="2">
              <a:buFont typeface="Arial" panose="020B0604020202020204" pitchFamily="34" charset="0"/>
              <a:buChar char="•"/>
            </a:pPr>
            <a:r>
              <a:rPr lang="en-US" sz="2000" dirty="0">
                <a:latin typeface="Arial" panose="020B0604020202020204" pitchFamily="34" charset="0"/>
                <a:cs typeface="Arial" panose="020B0604020202020204" pitchFamily="34" charset="0"/>
              </a:rPr>
              <a:t>The dept. Head or supervising Dean, Vice President, or President has the authority to request that the SHSU Card Services Administrator deactivate or cancel a dept.’s card at any time for any reason. </a:t>
            </a:r>
          </a:p>
          <a:p>
            <a:pPr lvl="3">
              <a:buFont typeface="Arial" panose="020B0604020202020204" pitchFamily="34" charset="0"/>
              <a:buChar char="•"/>
            </a:pPr>
            <a:r>
              <a:rPr lang="en-US" sz="1800" dirty="0">
                <a:latin typeface="Arial" panose="020B0604020202020204" pitchFamily="34" charset="0"/>
                <a:cs typeface="Arial" panose="020B0604020202020204" pitchFamily="34" charset="0"/>
              </a:rPr>
              <a:t>Any card so deactivated or cancelled may be reactivated or a new card issued with approval by the position that originally requested the deactivation or cancellation. </a:t>
            </a: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1675512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Making a Purchase</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Determine if the transaction is an acceptable use of the card.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Splitting purchases to avoid purchasing procedures or bidding requirements is not allowed.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Consider available contracts for best value: </a:t>
            </a:r>
            <a:r>
              <a:rPr lang="en-US" sz="1600" u="sng" dirty="0">
                <a:latin typeface="Arial" panose="020B0604020202020204" pitchFamily="34" charset="0"/>
                <a:cs typeface="Arial" panose="020B0604020202020204" pitchFamily="34" charset="0"/>
              </a:rPr>
              <a:t>State Contracts</a:t>
            </a: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TX-MAS.</a:t>
            </a:r>
          </a:p>
          <a:p>
            <a:pPr lvl="1">
              <a:buFont typeface="Arial" panose="020B0604020202020204" pitchFamily="34" charset="0"/>
              <a:buChar char="•"/>
            </a:pPr>
            <a:r>
              <a:rPr lang="en-US" sz="1600" u="sng" dirty="0">
                <a:latin typeface="Arial" panose="020B0604020202020204" pitchFamily="34" charset="0"/>
                <a:cs typeface="Arial" panose="020B0604020202020204" pitchFamily="34" charset="0"/>
              </a:rPr>
              <a:t>Contracts</a:t>
            </a:r>
            <a:r>
              <a:rPr lang="en-US" sz="1600" dirty="0">
                <a:latin typeface="Arial" panose="020B0604020202020204" pitchFamily="34" charset="0"/>
                <a:cs typeface="Arial" panose="020B0604020202020204" pitchFamily="34" charset="0"/>
              </a:rPr>
              <a:t>, </a:t>
            </a:r>
            <a:r>
              <a:rPr lang="en-US" sz="1600" u="sng" dirty="0">
                <a:latin typeface="Arial" panose="020B0604020202020204" pitchFamily="34" charset="0"/>
                <a:cs typeface="Arial" panose="020B0604020202020204" pitchFamily="34" charset="0"/>
              </a:rPr>
              <a:t>DIR Contracts</a:t>
            </a:r>
            <a:r>
              <a:rPr lang="en-US" sz="1600" dirty="0">
                <a:latin typeface="Arial" panose="020B0604020202020204" pitchFamily="34" charset="0"/>
                <a:cs typeface="Arial" panose="020B0604020202020204" pitchFamily="34" charset="0"/>
              </a:rPr>
              <a:t>, </a:t>
            </a:r>
            <a:r>
              <a:rPr lang="en-US" sz="1600" u="sng" dirty="0" err="1">
                <a:latin typeface="Arial" panose="020B0604020202020204" pitchFamily="34" charset="0"/>
                <a:cs typeface="Arial" panose="020B0604020202020204" pitchFamily="34" charset="0"/>
              </a:rPr>
              <a:t>Tex</a:t>
            </a:r>
            <a:r>
              <a:rPr lang="en-US" sz="1600" u="sng" dirty="0">
                <a:latin typeface="Arial" panose="020B0604020202020204" pitchFamily="34" charset="0"/>
                <a:cs typeface="Arial" panose="020B0604020202020204" pitchFamily="34" charset="0"/>
              </a:rPr>
              <a:t>-An Contracts</a:t>
            </a:r>
            <a:r>
              <a:rPr lang="en-US" sz="1600" dirty="0">
                <a:latin typeface="Arial" panose="020B0604020202020204" pitchFamily="34" charset="0"/>
                <a:cs typeface="Arial" panose="020B0604020202020204" pitchFamily="34" charset="0"/>
              </a:rPr>
              <a:t>, and </a:t>
            </a:r>
            <a:r>
              <a:rPr lang="en-US" sz="1600" u="sng" dirty="0">
                <a:latin typeface="Arial" panose="020B0604020202020204" pitchFamily="34" charset="0"/>
                <a:cs typeface="Arial" panose="020B0604020202020204" pitchFamily="34" charset="0"/>
              </a:rPr>
              <a:t>Cooperative Contracts</a:t>
            </a:r>
            <a:r>
              <a:rPr lang="en-US" sz="16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Always consider Recycled Products.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Accepting Free Gifts with purchases is strictly prohibited with the P-Card.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See examples of Acceptable and Unacceptable Purchases. </a:t>
            </a:r>
          </a:p>
          <a:p>
            <a:pPr>
              <a:buFont typeface="Arial" panose="020B0604020202020204" pitchFamily="34" charset="0"/>
              <a:buChar char="•"/>
            </a:pPr>
            <a:r>
              <a:rPr lang="en-US" sz="1800" b="1" dirty="0">
                <a:latin typeface="Arial" panose="020B0604020202020204" pitchFamily="34" charset="0"/>
                <a:cs typeface="Arial" panose="020B0604020202020204" pitchFamily="34" charset="0"/>
              </a:rPr>
              <a:t>Determine if the transaction is within dept.’s spending limit. </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A transaction includes the purchase price, plus freight &amp; Installation (</a:t>
            </a:r>
            <a:r>
              <a:rPr lang="en-US" sz="1600" b="1" u="sng" dirty="0">
                <a:latin typeface="Arial" panose="020B0604020202020204" pitchFamily="34" charset="0"/>
                <a:cs typeface="Arial" panose="020B0604020202020204" pitchFamily="34" charset="0"/>
              </a:rPr>
              <a:t>No Tax</a:t>
            </a:r>
            <a:r>
              <a:rPr lang="en-US" sz="1600" dirty="0">
                <a:latin typeface="Arial" panose="020B0604020202020204" pitchFamily="34" charset="0"/>
                <a:cs typeface="Arial" panose="020B0604020202020204" pitchFamily="34" charset="0"/>
              </a:rPr>
              <a:t> as SRSU is tax exempt) </a:t>
            </a:r>
          </a:p>
          <a:p>
            <a:pPr lvl="1">
              <a:buFont typeface="Arial" panose="020B0604020202020204" pitchFamily="34" charset="0"/>
              <a:buChar char="•"/>
            </a:pPr>
            <a:r>
              <a:rPr lang="en-US" sz="1600" b="1" u="sng" dirty="0">
                <a:latin typeface="Arial" panose="020B0604020202020204" pitchFamily="34" charset="0"/>
                <a:cs typeface="Arial" panose="020B0604020202020204" pitchFamily="34" charset="0"/>
              </a:rPr>
              <a:t>Taxes charged must be paid, </a:t>
            </a:r>
            <a:r>
              <a:rPr lang="en-US" sz="1600" dirty="0">
                <a:latin typeface="Arial" panose="020B0604020202020204" pitchFamily="34" charset="0"/>
                <a:cs typeface="Arial" panose="020B0604020202020204" pitchFamily="34" charset="0"/>
              </a:rPr>
              <a:t> dept. will be responsible for obtaining a credit from the vendor. If unable to secure a credit from the vendor, dept. must reimburse the amount of the sales tax to the </a:t>
            </a:r>
            <a:r>
              <a:rPr lang="en-US" sz="1600" dirty="0" err="1">
                <a:latin typeface="Arial" panose="020B0604020202020204" pitchFamily="34" charset="0"/>
                <a:cs typeface="Arial" panose="020B0604020202020204" pitchFamily="34" charset="0"/>
              </a:rPr>
              <a:t>Univeristy</a:t>
            </a:r>
            <a:r>
              <a:rPr lang="en-US" sz="1600" dirty="0">
                <a:latin typeface="Arial" panose="020B0604020202020204" pitchFamily="34" charset="0"/>
                <a:cs typeface="Arial" panose="020B0604020202020204" pitchFamily="34" charset="0"/>
              </a:rPr>
              <a:t>. </a:t>
            </a:r>
            <a:endParaRPr lang="en-US" sz="1600" b="1" u="sng" dirty="0">
              <a:latin typeface="Arial" panose="020B0604020202020204" pitchFamily="34" charset="0"/>
              <a:cs typeface="Arial" panose="020B0604020202020204" pitchFamily="34" charset="0"/>
            </a:endParaRP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pic>
        <p:nvPicPr>
          <p:cNvPr id="4" name="Picture 3">
            <a:extLst>
              <a:ext uri="{FF2B5EF4-FFF2-40B4-BE49-F238E27FC236}">
                <a16:creationId xmlns:a16="http://schemas.microsoft.com/office/drawing/2014/main" id="{93B66395-B763-4B2C-903E-AA90515F1D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082" b="94558" l="4605" r="96711">
                        <a14:foregroundMark x1="57895" y1="12925" x2="99342" y2="12925"/>
                        <a14:foregroundMark x1="99342" y1="12925" x2="94737" y2="58503"/>
                        <a14:foregroundMark x1="94737" y1="58503" x2="71053" y2="93878"/>
                        <a14:foregroundMark x1="71053" y1="93878" x2="27632" y2="96599"/>
                        <a14:foregroundMark x1="27632" y1="96599" x2="14474" y2="54422"/>
                        <a14:foregroundMark x1="53775" y1="18160" x2="57237" y2="14966"/>
                        <a14:foregroundMark x1="39432" y1="31394" x2="45346" y2="25938"/>
                        <a14:foregroundMark x1="14474" y1="54422" x2="38743" y2="32030"/>
                        <a14:foregroundMark x1="92105" y1="24490" x2="88158" y2="20408"/>
                        <a14:foregroundMark x1="93421" y1="34014" x2="93421" y2="27891"/>
                        <a14:foregroundMark x1="99342" y1="59184" x2="94079" y2="55102"/>
                        <a14:foregroundMark x1="82895" y1="83673" x2="75658" y2="70748"/>
                        <a14:foregroundMark x1="62500" y1="68027" x2="50658" y2="70748"/>
                        <a14:foregroundMark x1="55263" y1="70068" x2="37500" y2="76871"/>
                        <a14:foregroundMark x1="31579" y1="82313" x2="28947" y2="86395"/>
                        <a14:foregroundMark x1="61842" y1="82313" x2="21053" y2="95238"/>
                        <a14:foregroundMark x1="21053" y1="95238" x2="59211" y2="73469"/>
                        <a14:foregroundMark x1="59211" y1="73469" x2="67105" y2="82313"/>
                        <a14:foregroundMark x1="25658" y1="90476" x2="26974" y2="89796"/>
                        <a14:foregroundMark x1="17105" y1="56463" x2="15789" y2="59184"/>
                        <a14:foregroundMark x1="15132" y1="56463" x2="15789" y2="54422"/>
                        <a14:foregroundMark x1="16447" y1="61905" x2="9868" y2="60544"/>
                        <a14:foregroundMark x1="32895" y1="88435" x2="13158" y2="68707"/>
                        <a14:foregroundMark x1="15789" y1="69388" x2="16447" y2="72109"/>
                        <a14:foregroundMark x1="18421" y1="81633" x2="7895" y2="88435"/>
                        <a14:foregroundMark x1="7237" y1="78231" x2="14474" y2="80952"/>
                        <a14:foregroundMark x1="5921" y1="91156" x2="15789" y2="89796"/>
                        <a14:foregroundMark x1="37712" y1="29861" x2="28289" y2="29252"/>
                        <a14:foregroundMark x1="38816" y1="29932" x2="38735" y2="29927"/>
                        <a14:foregroundMark x1="31579" y1="29252" x2="23026" y2="29252"/>
                        <a14:foregroundMark x1="53289" y1="17007" x2="62500" y2="10884"/>
                        <a14:foregroundMark x1="54605" y1="14966" x2="59211" y2="14286"/>
                        <a14:foregroundMark x1="81579" y1="10204" x2="76316" y2="7483"/>
                        <a14:foregroundMark x1="82237" y1="11565" x2="69079" y2="4082"/>
                        <a14:foregroundMark x1="62500" y1="6803" x2="61184" y2="9524"/>
                        <a14:foregroundMark x1="67763" y1="8163" x2="68421" y2="6803"/>
                        <a14:foregroundMark x1="65789" y1="8844" x2="62500" y2="9524"/>
                        <a14:foregroundMark x1="57237" y1="6803" x2="58553" y2="6803"/>
                        <a14:foregroundMark x1="57237" y1="8163" x2="56579" y2="10884"/>
                        <a14:foregroundMark x1="57237" y1="10204" x2="55921" y2="8844"/>
                        <a14:backgroundMark x1="34211" y1="20408" x2="32895" y2="19728"/>
                        <a14:backgroundMark x1="46053" y1="12245" x2="40132" y2="10204"/>
                        <a14:backgroundMark x1="48026" y1="16327" x2="34211" y2="11565"/>
                        <a14:backgroundMark x1="51316" y1="19048" x2="46711" y2="11565"/>
                        <a14:backgroundMark x1="49342" y1="15646" x2="44737" y2="8844"/>
                        <a14:backgroundMark x1="53289" y1="17007" x2="47368" y2="11565"/>
                      </a14:backgroundRemoval>
                    </a14:imgEffect>
                  </a14:imgLayer>
                </a14:imgProps>
              </a:ext>
            </a:extLst>
          </a:blip>
          <a:srcRect l="12860" t="538" b="1"/>
          <a:stretch/>
        </p:blipFill>
        <p:spPr>
          <a:xfrm>
            <a:off x="9697660" y="2064974"/>
            <a:ext cx="1806703" cy="1994360"/>
          </a:xfrm>
          <a:prstGeom prst="rect">
            <a:avLst/>
          </a:prstGeom>
        </p:spPr>
      </p:pic>
    </p:spTree>
    <p:extLst>
      <p:ext uri="{BB962C8B-B14F-4D97-AF65-F5344CB8AC3E}">
        <p14:creationId xmlns:p14="http://schemas.microsoft.com/office/powerpoint/2010/main" val="114524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Making a Purchase</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Consider making purchases with </a:t>
            </a:r>
            <a:r>
              <a:rPr lang="en-US" b="1" dirty="0" err="1">
                <a:latin typeface="Arial" panose="020B0604020202020204" pitchFamily="34" charset="0"/>
                <a:cs typeface="Arial" panose="020B0604020202020204" pitchFamily="34" charset="0"/>
              </a:rPr>
              <a:t>WorkQuest</a:t>
            </a:r>
            <a:r>
              <a:rPr lang="en-US" b="1" dirty="0">
                <a:latin typeface="Arial" panose="020B0604020202020204" pitchFamily="34" charset="0"/>
                <a:cs typeface="Arial" panose="020B0604020202020204" pitchFamily="34" charset="0"/>
              </a:rPr>
              <a:t> (formerly Texas Industries for the Blind and Handicapped-TIBH)</a:t>
            </a:r>
          </a:p>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Items available through Work Quest must be considered when using state &amp; local funds.</a:t>
            </a:r>
          </a:p>
          <a:p>
            <a:pPr>
              <a:buFont typeface="Arial" panose="020B0604020202020204" pitchFamily="34" charset="0"/>
              <a:buChar char="•"/>
            </a:pPr>
            <a:r>
              <a:rPr lang="en-US" b="1" i="1" dirty="0">
                <a:latin typeface="Arial" panose="020B0604020202020204" pitchFamily="34" charset="0"/>
                <a:cs typeface="Arial" panose="020B0604020202020204" pitchFamily="34" charset="0"/>
              </a:rPr>
              <a:t> </a:t>
            </a:r>
            <a:r>
              <a:rPr lang="en-US" i="1" dirty="0">
                <a:latin typeface="Arial" panose="020B0604020202020204" pitchFamily="34" charset="0"/>
                <a:cs typeface="Arial" panose="020B0604020202020204" pitchFamily="34" charset="0"/>
              </a:rPr>
              <a:t>Products by Persons with Disabilities – </a:t>
            </a:r>
            <a:r>
              <a:rPr lang="en-US" dirty="0">
                <a:latin typeface="Arial" panose="020B0604020202020204" pitchFamily="34" charset="0"/>
                <a:cs typeface="Arial" panose="020B0604020202020204" pitchFamily="34" charset="0"/>
              </a:rPr>
              <a:t>A preference shall be given to manufactured products of workshops, organizations, or corporations whose primary purpose is training and employing persons with mental or physical disabilities, if the products or services meet state specifications as to quantity, quality, and price. </a:t>
            </a:r>
          </a:p>
          <a:p>
            <a:pPr>
              <a:buFont typeface="Arial" panose="020B0604020202020204" pitchFamily="34" charset="0"/>
              <a:buChar char="•"/>
            </a:pPr>
            <a:r>
              <a:rPr lang="en-US" dirty="0">
                <a:latin typeface="Arial" panose="020B0604020202020204" pitchFamily="34" charset="0"/>
                <a:cs typeface="Arial" panose="020B0604020202020204" pitchFamily="34" charset="0"/>
              </a:rPr>
              <a:t> When utilizing treasury/appropriated funds, and the purchase(s) or service(s) can be provided by Work Quest, they will be purchased through Work Quest or justify in writing the reason for the rejection and forward the rejection letter to Procurement. </a:t>
            </a:r>
          </a:p>
          <a:p>
            <a:pPr marL="0" indent="0" algn="ctr">
              <a:buNone/>
            </a:pPr>
            <a:r>
              <a:rPr lang="en-US" dirty="0">
                <a:latin typeface="Arial" panose="020B0604020202020204" pitchFamily="34" charset="0"/>
                <a:cs typeface="Arial" panose="020B0604020202020204" pitchFamily="34" charset="0"/>
                <a:hlinkClick r:id="rId2"/>
              </a:rPr>
              <a:t>https://workquest.com/about/</a:t>
            </a: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4067785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P-Card Policy/Guide (PUR-08)</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lstStyle/>
          <a:p>
            <a:pPr>
              <a:buFont typeface="Arial" panose="020B0604020202020204" pitchFamily="34" charset="0"/>
              <a:buChar char="•"/>
            </a:pPr>
            <a:r>
              <a:rPr lang="en-US" dirty="0">
                <a:latin typeface="Arial" panose="020B0604020202020204" pitchFamily="34" charset="0"/>
                <a:cs typeface="Arial" panose="020B0604020202020204" pitchFamily="34" charset="0"/>
              </a:rPr>
              <a:t> The purpose of the Sul Ross State University (SRSU) Procurement Card (</a:t>
            </a:r>
            <a:r>
              <a:rPr lang="en-US" b="1" dirty="0">
                <a:latin typeface="Arial" panose="020B0604020202020204" pitchFamily="34" charset="0"/>
                <a:cs typeface="Arial" panose="020B0604020202020204" pitchFamily="34" charset="0"/>
              </a:rPr>
              <a:t>P-Card)</a:t>
            </a:r>
            <a:r>
              <a:rPr lang="en-US" dirty="0">
                <a:latin typeface="Arial" panose="020B0604020202020204" pitchFamily="34" charset="0"/>
                <a:cs typeface="Arial" panose="020B0604020202020204" pitchFamily="34" charset="0"/>
              </a:rPr>
              <a:t> Program is to establish an efficient, cost-effective method for paying for others and to delegate the authority &amp; capability to make these purchases to the end-user in amounts not exceeding single transaction and monthly limits.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The P-Card Program will be administered in accordance with the terms of the State of Texas contract with Citibank and the University Purchasing Policy and Procedures.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The P-Card is intended to complement existing processes-not to avoid or bypass appropriate purchasing procedures or bidding requirements.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98380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Consider HUBs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8362030" cy="4023360"/>
          </a:xfrm>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Identify the vendor </a:t>
            </a:r>
          </a:p>
          <a:p>
            <a:pPr lvl="1">
              <a:buFont typeface="Arial" panose="020B0604020202020204" pitchFamily="34" charset="0"/>
              <a:buChar char="•"/>
            </a:pPr>
            <a:r>
              <a:rPr lang="en-US" u="sng" dirty="0">
                <a:latin typeface="Arial" panose="020B0604020202020204" pitchFamily="34" charset="0"/>
                <a:cs typeface="Arial" panose="020B0604020202020204" pitchFamily="34" charset="0"/>
              </a:rPr>
              <a:t>State law mandates, </a:t>
            </a:r>
            <a:r>
              <a:rPr lang="en-US" dirty="0">
                <a:latin typeface="Arial" panose="020B0604020202020204" pitchFamily="34" charset="0"/>
                <a:cs typeface="Arial" panose="020B0604020202020204" pitchFamily="34" charset="0"/>
              </a:rPr>
              <a:t> on both state and local accounts, that SRSU make a good faith effort to increase business with </a:t>
            </a:r>
            <a:r>
              <a:rPr lang="en-US" b="1" dirty="0">
                <a:latin typeface="Arial" panose="020B0604020202020204" pitchFamily="34" charset="0"/>
                <a:cs typeface="Arial" panose="020B0604020202020204" pitchFamily="34" charset="0"/>
              </a:rPr>
              <a:t>Historically Underutilized Business (HUB). </a:t>
            </a:r>
          </a:p>
          <a:p>
            <a:pPr lvl="2">
              <a:buFont typeface="Arial" panose="020B0604020202020204" pitchFamily="34" charset="0"/>
              <a:buChar char="•"/>
            </a:pPr>
            <a:r>
              <a:rPr lang="en-US" sz="1600" dirty="0">
                <a:latin typeface="Arial" panose="020B0604020202020204" pitchFamily="34" charset="0"/>
                <a:cs typeface="Arial" panose="020B0604020202020204" pitchFamily="34" charset="0"/>
              </a:rPr>
              <a:t>At least 51% of ownership of the business is by a woman, ethnic minority or a disabled veteran and they actively participate in the business.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Contact the SHSU HUB Coordinator, SHSU Card Services Administrator or your SHSU Purchaser for help identifying certified HUB vendors.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HUBs may be searched at the State of Texas </a:t>
            </a:r>
            <a:r>
              <a:rPr lang="en-US" u="sng" dirty="0">
                <a:latin typeface="Arial" panose="020B0604020202020204" pitchFamily="34" charset="0"/>
                <a:cs typeface="Arial" panose="020B0604020202020204" pitchFamily="34" charset="0"/>
              </a:rPr>
              <a:t>CMBL</a:t>
            </a:r>
            <a:r>
              <a:rPr lang="en-US" dirty="0">
                <a:latin typeface="Arial" panose="020B0604020202020204" pitchFamily="34" charset="0"/>
                <a:cs typeface="Arial" panose="020B0604020202020204" pitchFamily="34" charset="0"/>
              </a:rPr>
              <a:t> search site: </a:t>
            </a:r>
          </a:p>
          <a:p>
            <a:pPr marL="201168" lvl="1" indent="0">
              <a:buNone/>
            </a:pPr>
            <a:r>
              <a:rPr 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hlinkClick r:id="rId2"/>
              </a:rPr>
              <a:t>https://www.window.state.tx.us/procurement/prog/cmbl/</a:t>
            </a:r>
            <a:r>
              <a:rPr lang="en-US" dirty="0">
                <a:latin typeface="Arial" panose="020B0604020202020204" pitchFamily="34" charset="0"/>
                <a:cs typeface="Arial" panose="020B0604020202020204" pitchFamily="34" charset="0"/>
              </a:rPr>
              <a:t>	</a:t>
            </a:r>
          </a:p>
          <a:p>
            <a:pPr marL="0" indent="0" algn="ctr">
              <a:buNone/>
            </a:pPr>
            <a:endParaRPr lang="en-US" dirty="0">
              <a:latin typeface="Arial" panose="020B0604020202020204" pitchFamily="34" charset="0"/>
              <a:cs typeface="Arial" panose="020B0604020202020204" pitchFamily="34" charset="0"/>
            </a:endParaRP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pic>
        <p:nvPicPr>
          <p:cNvPr id="1026" name="Picture 2" descr="Seal of Texas - Wikipedia">
            <a:extLst>
              <a:ext uri="{FF2B5EF4-FFF2-40B4-BE49-F238E27FC236}">
                <a16:creationId xmlns:a16="http://schemas.microsoft.com/office/drawing/2014/main" id="{511C7BF7-341F-4B64-99A0-E9E691D7EC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8410" y="2586858"/>
            <a:ext cx="1684283" cy="168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2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3EB608-9621-4766-94F4-076DF91BDE87}"/>
              </a:ext>
            </a:extLst>
          </p:cNvPr>
          <p:cNvPicPr>
            <a:picLocks noChangeAspect="1"/>
          </p:cNvPicPr>
          <p:nvPr/>
        </p:nvPicPr>
        <p:blipFill>
          <a:blip r:embed="rId2"/>
          <a:stretch>
            <a:fillRect/>
          </a:stretch>
        </p:blipFill>
        <p:spPr>
          <a:xfrm>
            <a:off x="8755118" y="2026589"/>
            <a:ext cx="2953714" cy="2204584"/>
          </a:xfrm>
          <a:prstGeom prst="rect">
            <a:avLst/>
          </a:prstGeom>
        </p:spPr>
      </p:pic>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Franchise Tax Status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8057230" cy="4023360"/>
          </a:xfrm>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State law mandates that PRIOR to the commitment of funds</a:t>
            </a:r>
            <a:r>
              <a:rPr lang="en-US" dirty="0">
                <a:latin typeface="Arial" panose="020B0604020202020204" pitchFamily="34" charset="0"/>
                <a:cs typeface="Arial" panose="020B0604020202020204" pitchFamily="34" charset="0"/>
              </a:rPr>
              <a:t> the Delegate verify the vendor’s hold status for any purchase </a:t>
            </a:r>
            <a:r>
              <a:rPr lang="en-US" b="1" dirty="0">
                <a:latin typeface="Arial" panose="020B0604020202020204" pitchFamily="34" charset="0"/>
                <a:cs typeface="Arial" panose="020B0604020202020204" pitchFamily="34" charset="0"/>
              </a:rPr>
              <a:t>EXCEEDING $500. </a:t>
            </a:r>
          </a:p>
          <a:p>
            <a:pPr>
              <a:buFont typeface="Arial" panose="020B0604020202020204" pitchFamily="34" charset="0"/>
              <a:buChar char="•"/>
            </a:pPr>
            <a:r>
              <a:rPr lang="en-US" dirty="0">
                <a:latin typeface="Arial" panose="020B0604020202020204" pitchFamily="34" charset="0"/>
                <a:cs typeface="Arial" panose="020B0604020202020204" pitchFamily="34" charset="0"/>
              </a:rPr>
              <a:t> Verification can be made at the Comptrollers website: </a:t>
            </a:r>
          </a:p>
          <a:p>
            <a:pPr lvl="1">
              <a:buFont typeface="Arial" panose="020B0604020202020204" pitchFamily="34" charset="0"/>
              <a:buChar char="•"/>
            </a:pPr>
            <a:r>
              <a:rPr lang="en-US" dirty="0">
                <a:latin typeface="Arial" panose="020B0604020202020204" pitchFamily="34" charset="0"/>
                <a:cs typeface="Arial" panose="020B0604020202020204" pitchFamily="34" charset="0"/>
                <a:hlinkClick r:id="rId3"/>
              </a:rPr>
              <a:t>https://mycpa.cpa.state.tx.us/coa/Index.html</a:t>
            </a: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The Taxpayer Identification Number can be found in Banner using </a:t>
            </a:r>
            <a:r>
              <a:rPr lang="en-US" b="1" dirty="0">
                <a:latin typeface="Arial" panose="020B0604020202020204" pitchFamily="34" charset="0"/>
                <a:cs typeface="Arial" panose="020B0604020202020204" pitchFamily="34" charset="0"/>
              </a:rPr>
              <a:t>FTMVEND</a:t>
            </a:r>
          </a:p>
          <a:p>
            <a:pPr>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Expenditures utilizing state funds, MUST have the verification page attached to the Citi Expense Report	</a:t>
            </a:r>
            <a:r>
              <a:rPr lang="en-US" dirty="0">
                <a:latin typeface="Arial" panose="020B0604020202020204" pitchFamily="34" charset="0"/>
                <a:cs typeface="Arial" panose="020B0604020202020204" pitchFamily="34" charset="0"/>
              </a:rPr>
              <a:t>	</a:t>
            </a:r>
          </a:p>
          <a:p>
            <a:pPr marL="0" indent="0" algn="ctr">
              <a:buNone/>
            </a:pPr>
            <a:endParaRPr lang="en-US" dirty="0">
              <a:latin typeface="Arial" panose="020B0604020202020204" pitchFamily="34" charset="0"/>
              <a:cs typeface="Arial" panose="020B0604020202020204" pitchFamily="34" charset="0"/>
            </a:endParaRP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1483448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Franchise Tax Status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10058400" cy="762044"/>
          </a:xfrm>
        </p:spPr>
        <p:txBody>
          <a:bodyPr anchor="t">
            <a:normAutofit fontScale="92500" lnSpcReduction="10000"/>
          </a:bodyPr>
          <a:lstStyle/>
          <a:p>
            <a:pPr marL="0" indent="0" algn="ctr">
              <a:buNone/>
            </a:pPr>
            <a:r>
              <a:rPr lang="en-US" dirty="0">
                <a:latin typeface="Arial" panose="020B0604020202020204" pitchFamily="34" charset="0"/>
                <a:cs typeface="Arial" panose="020B0604020202020204" pitchFamily="34" charset="0"/>
                <a:hlinkClick r:id="rId2"/>
              </a:rPr>
              <a:t>https://mycpa.cpa.state.tx.us/coa/Index.html</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Enter vendor name in Entity Name filed then click the blue </a:t>
            </a:r>
            <a:r>
              <a:rPr lang="en-US" i="1" dirty="0">
                <a:latin typeface="Arial" panose="020B0604020202020204" pitchFamily="34" charset="0"/>
                <a:cs typeface="Arial" panose="020B0604020202020204" pitchFamily="34" charset="0"/>
              </a:rPr>
              <a:t>Search </a:t>
            </a:r>
            <a:r>
              <a:rPr lang="en-US" dirty="0">
                <a:latin typeface="Arial" panose="020B0604020202020204" pitchFamily="34" charset="0"/>
                <a:cs typeface="Arial" panose="020B0604020202020204" pitchFamily="34" charset="0"/>
              </a:rPr>
              <a:t>button.</a:t>
            </a: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pic>
        <p:nvPicPr>
          <p:cNvPr id="4" name="Picture 3">
            <a:extLst>
              <a:ext uri="{FF2B5EF4-FFF2-40B4-BE49-F238E27FC236}">
                <a16:creationId xmlns:a16="http://schemas.microsoft.com/office/drawing/2014/main" id="{4EEE0A53-98FB-4465-8042-EAB9779D237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07" b="98773" l="817" r="99837">
                        <a14:foregroundMark x1="980" y1="2147" x2="2451" y2="86503"/>
                        <a14:foregroundMark x1="2451" y1="86503" x2="12582" y2="99080"/>
                        <a14:foregroundMark x1="12582" y1="99080" x2="22876" y2="96319"/>
                        <a14:foregroundMark x1="22876" y1="96319" x2="47386" y2="97546"/>
                        <a14:foregroundMark x1="47386" y1="97546" x2="93301" y2="91411"/>
                        <a14:foregroundMark x1="93301" y1="91411" x2="98366" y2="74540"/>
                        <a14:foregroundMark x1="98366" y1="74540" x2="97712" y2="20245"/>
                        <a14:foregroundMark x1="97712" y1="20245" x2="77614" y2="1534"/>
                        <a14:foregroundMark x1="77614" y1="1534" x2="3758" y2="4908"/>
                        <a14:foregroundMark x1="3758" y1="4908" x2="980" y2="1227"/>
                        <a14:foregroundMark x1="3268" y1="13190" x2="13399" y2="41718"/>
                        <a14:foregroundMark x1="13399" y1="41718" x2="22712" y2="51840"/>
                        <a14:foregroundMark x1="22712" y1="51840" x2="34967" y2="53067"/>
                        <a14:foregroundMark x1="34967" y1="53067" x2="47386" y2="49693"/>
                        <a14:foregroundMark x1="47386" y1="49693" x2="53922" y2="33129"/>
                        <a14:foregroundMark x1="53922" y1="33129" x2="44281" y2="15337"/>
                        <a14:foregroundMark x1="44281" y1="15337" x2="8007" y2="10429"/>
                        <a14:foregroundMark x1="8007" y1="10429" x2="4412" y2="12883"/>
                        <a14:foregroundMark x1="27124" y1="15951" x2="13725" y2="31288"/>
                        <a14:foregroundMark x1="13725" y1="31288" x2="25163" y2="47239"/>
                        <a14:foregroundMark x1="25163" y1="47239" x2="30065" y2="28528"/>
                        <a14:foregroundMark x1="30065" y1="28528" x2="22712" y2="25460"/>
                        <a14:foregroundMark x1="27778" y1="33742" x2="22222" y2="53374"/>
                        <a14:foregroundMark x1="22222" y1="53374" x2="33333" y2="61043"/>
                        <a14:foregroundMark x1="33333" y1="61043" x2="39869" y2="42638"/>
                        <a14:foregroundMark x1="39869" y1="42638" x2="26307" y2="48160"/>
                        <a14:foregroundMark x1="26307" y1="48160" x2="25654" y2="49387"/>
                        <a14:foregroundMark x1="10621" y1="61963" x2="16993" y2="80982"/>
                        <a14:foregroundMark x1="16993" y1="80982" x2="27124" y2="75767"/>
                        <a14:foregroundMark x1="27124" y1="75767" x2="16667" y2="56442"/>
                        <a14:foregroundMark x1="16667" y1="56442" x2="7516" y2="65644"/>
                        <a14:foregroundMark x1="7516" y1="65644" x2="6699" y2="76994"/>
                        <a14:foregroundMark x1="34477" y1="66871" x2="37092" y2="85583"/>
                        <a14:foregroundMark x1="37092" y1="85583" x2="49510" y2="77607"/>
                        <a14:foregroundMark x1="49510" y1="77607" x2="53268" y2="57669"/>
                        <a14:foregroundMark x1="53268" y1="57669" x2="41830" y2="50307"/>
                        <a14:foregroundMark x1="41830" y1="50307" x2="36928" y2="64724"/>
                        <a14:foregroundMark x1="64869" y1="45706" x2="62908" y2="70552"/>
                        <a14:foregroundMark x1="62908" y1="70552" x2="78431" y2="72699"/>
                        <a14:foregroundMark x1="78431" y1="72699" x2="86765" y2="61043"/>
                        <a14:foregroundMark x1="86765" y1="61043" x2="73856" y2="41104"/>
                        <a14:foregroundMark x1="73856" y1="41104" x2="67157" y2="44479"/>
                        <a14:foregroundMark x1="79412" y1="50000" x2="78268" y2="74233"/>
                        <a14:foregroundMark x1="78268" y1="74233" x2="88562" y2="74233"/>
                        <a14:foregroundMark x1="88562" y1="74233" x2="94608" y2="54908"/>
                        <a14:foregroundMark x1="94608" y1="54908" x2="83497" y2="39264"/>
                        <a14:foregroundMark x1="83497" y1="39264" x2="77288" y2="47853"/>
                        <a14:foregroundMark x1="85294" y1="29141" x2="90033" y2="50920"/>
                        <a14:foregroundMark x1="90033" y1="50920" x2="87255" y2="22393"/>
                        <a14:foregroundMark x1="87255" y1="22393" x2="74510" y2="18712"/>
                        <a14:foregroundMark x1="74510" y1="18712" x2="71242" y2="19325"/>
                        <a14:foregroundMark x1="65850" y1="12577" x2="55719" y2="18098"/>
                        <a14:foregroundMark x1="55719" y1="18098" x2="54085" y2="20859"/>
                        <a14:foregroundMark x1="50000" y1="17485" x2="60948" y2="21779"/>
                        <a14:foregroundMark x1="60948" y1="21779" x2="72222" y2="17791"/>
                        <a14:foregroundMark x1="72222" y1="17791" x2="61765" y2="307"/>
                        <a14:foregroundMark x1="61765" y1="307" x2="23693" y2="2761"/>
                        <a14:foregroundMark x1="23693" y1="2761" x2="54248" y2="4908"/>
                        <a14:foregroundMark x1="54248" y1="4908" x2="61275" y2="307"/>
                        <a14:foregroundMark x1="55882" y1="1227" x2="3431" y2="3988"/>
                        <a14:foregroundMark x1="3431" y1="3988" x2="46569" y2="920"/>
                        <a14:foregroundMark x1="46569" y1="920" x2="50163" y2="2147"/>
                        <a14:foregroundMark x1="33170" y1="1534" x2="5556" y2="1534"/>
                        <a14:foregroundMark x1="5556" y1="1534" x2="15850" y2="1534"/>
                        <a14:foregroundMark x1="77124" y1="1840" x2="91830" y2="1227"/>
                        <a14:foregroundMark x1="91830" y1="1227" x2="99837" y2="1227"/>
                        <a14:foregroundMark x1="93627" y1="88650" x2="82026" y2="98160"/>
                        <a14:foregroundMark x1="82026" y1="98160" x2="24020" y2="98773"/>
                        <a14:foregroundMark x1="12582" y1="17178" x2="26307" y2="20552"/>
                        <a14:foregroundMark x1="26307" y1="20552" x2="38399" y2="19018"/>
                        <a14:foregroundMark x1="38399" y1="19018" x2="26634" y2="13497"/>
                        <a14:foregroundMark x1="26634" y1="13497" x2="8987" y2="18098"/>
                      </a14:backgroundRemoval>
                    </a14:imgEffect>
                  </a14:imgLayer>
                </a14:imgProps>
              </a:ext>
            </a:extLst>
          </a:blip>
          <a:stretch>
            <a:fillRect/>
          </a:stretch>
        </p:blipFill>
        <p:spPr>
          <a:xfrm>
            <a:off x="2721015" y="2607778"/>
            <a:ext cx="6749969" cy="3595572"/>
          </a:xfrm>
          <a:prstGeom prst="rect">
            <a:avLst/>
          </a:prstGeom>
        </p:spPr>
      </p:pic>
    </p:spTree>
    <p:extLst>
      <p:ext uri="{BB962C8B-B14F-4D97-AF65-F5344CB8AC3E}">
        <p14:creationId xmlns:p14="http://schemas.microsoft.com/office/powerpoint/2010/main" val="236762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Franchise Tax Status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10058400" cy="762044"/>
          </a:xfrm>
        </p:spPr>
        <p:txBody>
          <a:bodyPr anchor="t">
            <a:normAutofit fontScale="92500" lnSpcReduction="10000"/>
          </a:bodyPr>
          <a:lstStyle/>
          <a:p>
            <a:pPr marL="0" indent="0" algn="ctr">
              <a:buNone/>
            </a:pPr>
            <a:r>
              <a:rPr lang="en-US" dirty="0">
                <a:latin typeface="Arial" panose="020B0604020202020204" pitchFamily="34" charset="0"/>
                <a:cs typeface="Arial" panose="020B0604020202020204" pitchFamily="34" charset="0"/>
                <a:hlinkClick r:id="rId2"/>
              </a:rPr>
              <a:t>https://mycpa.cpa.state.tx.us/coa/Index.html</a:t>
            </a: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If vendor name found, click the blue </a:t>
            </a:r>
            <a:r>
              <a:rPr lang="en-US" i="1" dirty="0">
                <a:latin typeface="Arial" panose="020B0604020202020204" pitchFamily="34" charset="0"/>
                <a:cs typeface="Arial" panose="020B0604020202020204" pitchFamily="34" charset="0"/>
              </a:rPr>
              <a:t>Details </a:t>
            </a:r>
            <a:r>
              <a:rPr lang="en-US" dirty="0">
                <a:latin typeface="Arial" panose="020B0604020202020204" pitchFamily="34" charset="0"/>
                <a:cs typeface="Arial" panose="020B0604020202020204" pitchFamily="34" charset="0"/>
              </a:rPr>
              <a:t>button.</a:t>
            </a: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pic>
        <p:nvPicPr>
          <p:cNvPr id="6" name="Picture 5">
            <a:extLst>
              <a:ext uri="{FF2B5EF4-FFF2-40B4-BE49-F238E27FC236}">
                <a16:creationId xmlns:a16="http://schemas.microsoft.com/office/drawing/2014/main" id="{30D9C8B1-9F94-49BF-BCD7-0C6204ED6F0E}"/>
              </a:ext>
            </a:extLst>
          </p:cNvPr>
          <p:cNvPicPr>
            <a:picLocks noChangeAspect="1"/>
          </p:cNvPicPr>
          <p:nvPr/>
        </p:nvPicPr>
        <p:blipFill>
          <a:blip r:embed="rId4"/>
          <a:stretch>
            <a:fillRect/>
          </a:stretch>
        </p:blipFill>
        <p:spPr>
          <a:xfrm>
            <a:off x="2119535" y="2607778"/>
            <a:ext cx="7952929" cy="3560249"/>
          </a:xfrm>
          <a:prstGeom prst="rect">
            <a:avLst/>
          </a:prstGeom>
        </p:spPr>
      </p:pic>
    </p:spTree>
    <p:extLst>
      <p:ext uri="{BB962C8B-B14F-4D97-AF65-F5344CB8AC3E}">
        <p14:creationId xmlns:p14="http://schemas.microsoft.com/office/powerpoint/2010/main" val="2491996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Franchise Tax Status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5"/>
            <a:ext cx="10058400" cy="1233132"/>
          </a:xfrm>
        </p:spPr>
        <p:txBody>
          <a:bodyPr anchor="t">
            <a:normAutofit/>
          </a:bodyPr>
          <a:lstStyle/>
          <a:p>
            <a:pPr marL="0" indent="0" algn="ctr">
              <a:buNone/>
            </a:pPr>
            <a:r>
              <a:rPr lang="en-US" sz="1800" dirty="0">
                <a:latin typeface="Arial" panose="020B0604020202020204" pitchFamily="34" charset="0"/>
                <a:cs typeface="Arial" panose="020B0604020202020204" pitchFamily="34" charset="0"/>
                <a:hlinkClick r:id="rId2"/>
              </a:rPr>
              <a:t>https://mycpa.cpa.state.tx.us/coa/Index.html</a:t>
            </a:r>
            <a:endParaRPr lang="en-US" sz="1800" dirty="0">
              <a:latin typeface="Arial" panose="020B0604020202020204" pitchFamily="34" charset="0"/>
              <a:cs typeface="Arial" panose="020B0604020202020204" pitchFamily="34" charset="0"/>
            </a:endParaRPr>
          </a:p>
          <a:p>
            <a:pPr>
              <a:lnSpc>
                <a:spcPct val="100000"/>
              </a:lnSpc>
              <a:spcBef>
                <a:spcPts val="0"/>
              </a:spcBef>
              <a:spcAft>
                <a:spcPts val="0"/>
              </a:spcAft>
              <a:buFont typeface="Arial" panose="020B0604020202020204" pitchFamily="34" charset="0"/>
              <a:buChar char="•"/>
            </a:pPr>
            <a:r>
              <a:rPr lang="en-US" sz="1800" dirty="0">
                <a:latin typeface="Arial" panose="020B0604020202020204" pitchFamily="34" charset="0"/>
                <a:cs typeface="Arial" panose="020B0604020202020204" pitchFamily="34" charset="0"/>
              </a:rPr>
              <a:t> Franchise Tax Status displays.</a:t>
            </a:r>
          </a:p>
          <a:p>
            <a:pPr>
              <a:lnSpc>
                <a:spcPct val="100000"/>
              </a:lnSpc>
              <a:spcBef>
                <a:spcPts val="0"/>
              </a:spcBef>
              <a:spcAft>
                <a:spcPts val="0"/>
              </a:spcAft>
              <a:buFont typeface="Arial" panose="020B0604020202020204" pitchFamily="34" charset="0"/>
              <a:buChar char="•"/>
            </a:pPr>
            <a:r>
              <a:rPr lang="en-US" sz="1800" dirty="0">
                <a:latin typeface="Arial" panose="020B0604020202020204" pitchFamily="34" charset="0"/>
                <a:cs typeface="Arial" panose="020B0604020202020204" pitchFamily="34" charset="0"/>
              </a:rPr>
              <a:t> If </a:t>
            </a:r>
            <a:r>
              <a:rPr lang="en-US" sz="1800" i="1" dirty="0">
                <a:latin typeface="Arial" panose="020B0604020202020204" pitchFamily="34" charset="0"/>
                <a:cs typeface="Arial" panose="020B0604020202020204" pitchFamily="34" charset="0"/>
              </a:rPr>
              <a:t>Active, Franchise Tax Ended, or Vendor Not Found, </a:t>
            </a:r>
            <a:r>
              <a:rPr lang="en-US" sz="1800" dirty="0">
                <a:latin typeface="Arial" panose="020B0604020202020204" pitchFamily="34" charset="0"/>
                <a:cs typeface="Arial" panose="020B0604020202020204" pitchFamily="34" charset="0"/>
              </a:rPr>
              <a:t>proceed with purchase. </a:t>
            </a:r>
          </a:p>
          <a:p>
            <a:pPr>
              <a:lnSpc>
                <a:spcPct val="100000"/>
              </a:lnSpc>
              <a:spcBef>
                <a:spcPts val="0"/>
              </a:spcBef>
              <a:spcAft>
                <a:spcPts val="0"/>
              </a:spcAft>
              <a:buFont typeface="Arial" panose="020B0604020202020204" pitchFamily="34" charset="0"/>
              <a:buChar char="•"/>
            </a:pPr>
            <a:r>
              <a:rPr lang="en-US" sz="1800" dirty="0">
                <a:latin typeface="Arial" panose="020B0604020202020204" pitchFamily="34" charset="0"/>
                <a:cs typeface="Arial" panose="020B0604020202020204" pitchFamily="34" charset="0"/>
              </a:rPr>
              <a:t>If “Forfeited,” cannot use vendor and must find another one with item or service you need.</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pic>
        <p:nvPicPr>
          <p:cNvPr id="7" name="Picture 6">
            <a:extLst>
              <a:ext uri="{FF2B5EF4-FFF2-40B4-BE49-F238E27FC236}">
                <a16:creationId xmlns:a16="http://schemas.microsoft.com/office/drawing/2014/main" id="{3A3331A7-B38D-40F7-AA45-D8E938418262}"/>
              </a:ext>
            </a:extLst>
          </p:cNvPr>
          <p:cNvPicPr>
            <a:picLocks noChangeAspect="1"/>
          </p:cNvPicPr>
          <p:nvPr/>
        </p:nvPicPr>
        <p:blipFill>
          <a:blip r:embed="rId4"/>
          <a:stretch>
            <a:fillRect/>
          </a:stretch>
        </p:blipFill>
        <p:spPr>
          <a:xfrm>
            <a:off x="2866581" y="3078867"/>
            <a:ext cx="6458838" cy="3236579"/>
          </a:xfrm>
          <a:prstGeom prst="rect">
            <a:avLst/>
          </a:prstGeom>
        </p:spPr>
      </p:pic>
    </p:spTree>
    <p:extLst>
      <p:ext uri="{BB962C8B-B14F-4D97-AF65-F5344CB8AC3E}">
        <p14:creationId xmlns:p14="http://schemas.microsoft.com/office/powerpoint/2010/main" val="251556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79DFA5-D6D2-4410-A76A-1B52A38D5AC1}"/>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880" b="98494" l="39108" r="98425">
                        <a14:foregroundMark x1="42520" y1="34940" x2="73228" y2="18072"/>
                        <a14:foregroundMark x1="73228" y1="18072" x2="91339" y2="26506"/>
                        <a14:foregroundMark x1="91339" y1="26506" x2="99475" y2="46386"/>
                        <a14:foregroundMark x1="93267" y1="87349" x2="93176" y2="87952"/>
                        <a14:foregroundMark x1="99475" y1="46386" x2="94043" y2="82229"/>
                        <a14:foregroundMark x1="93176" y1="87952" x2="76115" y2="97892"/>
                        <a14:foregroundMark x1="76115" y1="97892" x2="56168" y2="96988"/>
                        <a14:foregroundMark x1="56168" y1="96988" x2="38058" y2="86446"/>
                        <a14:foregroundMark x1="38058" y1="86446" x2="39370" y2="45181"/>
                        <a14:foregroundMark x1="39370" y1="45181" x2="42520" y2="35542"/>
                        <a14:foregroundMark x1="77690" y1="26807" x2="56693" y2="39759"/>
                        <a14:foregroundMark x1="56693" y1="39759" x2="59055" y2="59036"/>
                        <a14:foregroundMark x1="59055" y1="59036" x2="72703" y2="45482"/>
                        <a14:foregroundMark x1="72703" y1="45482" x2="72966" y2="32229"/>
                        <a14:foregroundMark x1="66667" y1="41566" x2="54331" y2="56024"/>
                        <a14:foregroundMark x1="54331" y1="56024" x2="66929" y2="43373"/>
                        <a14:foregroundMark x1="66929" y1="43373" x2="67192" y2="41265"/>
                        <a14:foregroundMark x1="53543" y1="40964" x2="53543" y2="40964"/>
                        <a14:foregroundMark x1="53543" y1="33735" x2="49869" y2="68675"/>
                        <a14:foregroundMark x1="55381" y1="77410" x2="55381" y2="77410"/>
                        <a14:foregroundMark x1="59580" y1="86145" x2="59580" y2="86145"/>
                        <a14:foregroundMark x1="47244" y1="82229" x2="47244" y2="82229"/>
                        <a14:foregroundMark x1="56693" y1="81928" x2="66667" y2="97892"/>
                        <a14:foregroundMark x1="66667" y1="97892" x2="66667" y2="97892"/>
                        <a14:foregroundMark x1="67717" y1="85843" x2="67717" y2="85843"/>
                        <a14:foregroundMark x1="58005" y1="86446" x2="58005" y2="86446"/>
                        <a14:foregroundMark x1="72178" y1="85241" x2="72178" y2="85241"/>
                        <a14:foregroundMark x1="61155" y1="73795" x2="60367" y2="71084"/>
                        <a14:foregroundMark x1="50919" y1="47590" x2="50919" y2="47590"/>
                        <a14:foregroundMark x1="50394" y1="61747" x2="49869" y2="65361"/>
                        <a14:foregroundMark x1="46194" y1="42169" x2="46194" y2="42169"/>
                        <a14:foregroundMark x1="48031" y1="36446" x2="49606" y2="57831"/>
                        <a14:foregroundMark x1="49606" y1="57831" x2="75591" y2="64759"/>
                        <a14:foregroundMark x1="75591" y1="64759" x2="83990" y2="43072"/>
                        <a14:foregroundMark x1="83990" y1="43072" x2="69029" y2="27410"/>
                        <a14:foregroundMark x1="69029" y1="27410" x2="46194" y2="45783"/>
                        <a14:foregroundMark x1="60367" y1="23795" x2="77165" y2="15060"/>
                        <a14:foregroundMark x1="77165" y1="15060" x2="90551" y2="35542"/>
                        <a14:foregroundMark x1="90551" y1="35542" x2="75591" y2="52108"/>
                        <a14:foregroundMark x1="75591" y1="52108" x2="63780" y2="29518"/>
                        <a14:foregroundMark x1="63780" y1="29518" x2="70866" y2="19880"/>
                        <a14:foregroundMark x1="86352" y1="23193" x2="98425" y2="50602"/>
                        <a14:foregroundMark x1="98425" y1="50602" x2="91339" y2="70783"/>
                        <a14:foregroundMark x1="91339" y1="70783" x2="78215" y2="56627"/>
                        <a14:foregroundMark x1="78215" y1="56627" x2="91339" y2="38855"/>
                        <a14:foregroundMark x1="91339" y1="38855" x2="92388" y2="38554"/>
                        <a14:foregroundMark x1="90551" y1="73795" x2="96850" y2="67169"/>
                        <a14:foregroundMark x1="94634" y1="82229" x2="92388" y2="67470"/>
                        <a14:foregroundMark x1="92388" y1="67470" x2="91076" y2="69578"/>
                        <a14:foregroundMark x1="96893" y1="87349" x2="92388" y2="98795"/>
                        <a14:foregroundMark x1="99738" y1="80120" x2="98908" y2="82229"/>
                        <a14:foregroundMark x1="94005" y1="82229" x2="96063" y2="61145"/>
                        <a14:foregroundMark x1="92388" y1="98795" x2="93505" y2="87349"/>
                        <a14:foregroundMark x1="96354" y1="87349" x2="96063" y2="90060"/>
                        <a14:foregroundMark x1="96963" y1="81685" x2="96905" y2="82229"/>
                        <a14:foregroundMark x1="98425" y1="68072" x2="97073" y2="80657"/>
                        <a14:foregroundMark x1="96063" y1="90060" x2="96417" y2="87349"/>
                        <a14:foregroundMark x1="97375" y1="91867" x2="93701" y2="92771"/>
                        <a14:foregroundMark x1="48031" y1="58133" x2="41470" y2="77410"/>
                        <a14:foregroundMark x1="41470" y1="77410" x2="43570" y2="76807"/>
                        <a14:foregroundMark x1="67192" y1="84337" x2="62205" y2="74398"/>
                        <a14:foregroundMark x1="65617" y1="81627" x2="58530" y2="87952"/>
                        <a14:foregroundMark x1="69291" y1="84940" x2="66667" y2="86145"/>
                        <a14:foregroundMark x1="69291" y1="87952" x2="67192" y2="90361"/>
                        <a14:backgroundMark x1="99213" y1="90361" x2="98163" y2="84337"/>
                        <a14:backgroundMark x1="97375" y1="95181" x2="99475" y2="82831"/>
                        <a14:backgroundMark x1="98425" y1="82229" x2="98425" y2="87349"/>
                      </a14:backgroundRemoval>
                    </a14:imgEffect>
                  </a14:imgLayer>
                </a14:imgProps>
              </a:ext>
            </a:extLst>
          </a:blip>
          <a:srcRect l="42160" t="16031"/>
          <a:stretch/>
        </p:blipFill>
        <p:spPr>
          <a:xfrm>
            <a:off x="10433636" y="4198813"/>
            <a:ext cx="1679372" cy="2124450"/>
          </a:xfrm>
          <a:prstGeom prst="rect">
            <a:avLst/>
          </a:prstGeom>
        </p:spPr>
      </p:pic>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Making a Purchase-fax, phone, online</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Visit the vendor or place the order over the Internet if you feel that the site is secure.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Confirm pricing including shipping and installation, excluding tax,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The P-Card identifies SRSU as being a </a:t>
            </a:r>
            <a:r>
              <a:rPr lang="en-US" b="1" dirty="0">
                <a:latin typeface="Arial" panose="020B0604020202020204" pitchFamily="34" charset="0"/>
                <a:cs typeface="Arial" panose="020B0604020202020204" pitchFamily="34" charset="0"/>
              </a:rPr>
              <a:t>tax-exempt </a:t>
            </a:r>
            <a:r>
              <a:rPr lang="en-US" dirty="0">
                <a:latin typeface="Arial" panose="020B0604020202020204" pitchFamily="34" charset="0"/>
                <a:cs typeface="Arial" panose="020B0604020202020204" pitchFamily="34" charset="0"/>
              </a:rPr>
              <a:t>entity of the State of Texas but does not automatically result in the charge being tax exempt. </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Stress to the vendor that SRSU is tax exempt. </a:t>
            </a:r>
          </a:p>
          <a:p>
            <a:pPr>
              <a:buFont typeface="Arial" panose="020B0604020202020204" pitchFamily="34" charset="0"/>
              <a:buChar char="•"/>
            </a:pPr>
            <a:r>
              <a:rPr lang="en-US" dirty="0">
                <a:latin typeface="Arial" panose="020B0604020202020204" pitchFamily="34" charset="0"/>
                <a:cs typeface="Arial" panose="020B0604020202020204" pitchFamily="34" charset="0"/>
              </a:rPr>
              <a:t> Provide detailed shipping instructions, including the building room number where the delivery is to be made.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Request that the dept.’s name and delivery address appear on all packing lists and box labels.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Secure required documentation, to fully document the purchase. </a:t>
            </a:r>
          </a:p>
          <a:p>
            <a:pPr marL="0" indent="0" algn="ctr">
              <a:buNone/>
            </a:pPr>
            <a:endParaRPr lang="en-US" dirty="0">
              <a:latin typeface="Arial" panose="020B0604020202020204" pitchFamily="34" charset="0"/>
              <a:cs typeface="Arial" panose="020B0604020202020204" pitchFamily="34" charset="0"/>
            </a:endParaRP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2674331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Making a Purchase</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lnSpcReduction="10000"/>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Secure a receipt or invoice to fully document the purchase and if applicable. If a receipt is not available, a </a:t>
            </a:r>
            <a:r>
              <a:rPr lang="en-US" b="1" dirty="0">
                <a:latin typeface="Arial" panose="020B0604020202020204" pitchFamily="34" charset="0"/>
                <a:cs typeface="Arial" panose="020B0604020202020204" pitchFamily="34" charset="0"/>
              </a:rPr>
              <a:t>P-Card Missing Receipt/Documentation/Problem Resolution Form </a:t>
            </a:r>
            <a:r>
              <a:rPr lang="en-US" dirty="0">
                <a:latin typeface="Arial" panose="020B0604020202020204" pitchFamily="34" charset="0"/>
                <a:cs typeface="Arial" panose="020B0604020202020204" pitchFamily="34" charset="0"/>
              </a:rPr>
              <a:t>is needed to document any problems associated with the purchase. </a:t>
            </a:r>
          </a:p>
          <a:p>
            <a:pPr marL="201168" lvl="1" indent="0">
              <a:buNone/>
            </a:pPr>
            <a:r>
              <a:rPr lang="en-US" dirty="0">
                <a:latin typeface="Arial" panose="020B0604020202020204" pitchFamily="34" charset="0"/>
                <a:cs typeface="Arial" panose="020B0604020202020204" pitchFamily="34" charset="0"/>
                <a:hlinkClick r:id="rId2"/>
              </a:rPr>
              <a:t>https://d1zyo2o8kyjaow.cloudfront.net/wp-content/uploads/2020/12/missing_receipt._doc._problem_resolution_-_sul_ross.pdf</a:t>
            </a:r>
            <a:r>
              <a:rPr lang="en-US" dirty="0">
                <a:latin typeface="Arial" panose="020B0604020202020204" pitchFamily="34" charset="0"/>
                <a:cs typeface="Arial" panose="020B0604020202020204" pitchFamily="34" charset="0"/>
              </a:rPr>
              <a:t>	</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This document will need to accompany the expense report.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Screen prints are acceptable for Internet orders; pricing MUST be reflected on the printout.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Always instruct the vendor to send the receipt/invoice </a:t>
            </a:r>
            <a:r>
              <a:rPr lang="en-US" b="1" u="sng" dirty="0">
                <a:latin typeface="Arial" panose="020B0604020202020204" pitchFamily="34" charset="0"/>
                <a:cs typeface="Arial" panose="020B0604020202020204" pitchFamily="34" charset="0"/>
              </a:rPr>
              <a:t>directly to the dept not to Accounts Payable for P-Card purchases. </a:t>
            </a:r>
            <a:r>
              <a:rPr lang="en-US" dirty="0">
                <a:latin typeface="Arial" panose="020B0604020202020204" pitchFamily="34" charset="0"/>
                <a:cs typeface="Arial" panose="020B0604020202020204" pitchFamily="34" charset="0"/>
              </a:rPr>
              <a:t>A state agency may not pay for goods before their delivery to the agency. Vendors should only charge the account when goods are shipped.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All receipts/invoices or online printouts must reflect pricing. </a:t>
            </a:r>
          </a:p>
          <a:p>
            <a:pPr>
              <a:buFont typeface="Arial" panose="020B0604020202020204" pitchFamily="34" charset="0"/>
              <a:buChar char="•"/>
            </a:pPr>
            <a:r>
              <a:rPr lang="en-US" dirty="0">
                <a:latin typeface="Arial" panose="020B0604020202020204" pitchFamily="34" charset="0"/>
                <a:cs typeface="Arial" panose="020B0604020202020204" pitchFamily="34" charset="0"/>
              </a:rPr>
              <a:t>Ensure receipt of goods and follow up with vendors to resolve any delivery problems, discrepancies and/or damaged goods.</a:t>
            </a: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4064657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Acceptable Purchases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10058400" cy="4348878"/>
          </a:xfrm>
        </p:spPr>
        <p:txBody>
          <a:bodyPr numCol="2" anchor="t">
            <a:normAutofit fontScale="40000" lnSpcReduction="20000"/>
          </a:bodyPr>
          <a:lstStyle/>
          <a:p>
            <a:pPr>
              <a:buFont typeface="Arial" panose="020B0604020202020204" pitchFamily="34" charset="0"/>
              <a:buChar char="•"/>
            </a:pPr>
            <a:r>
              <a:rPr lang="en-US" sz="4000" b="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Tools/Hardware/Janitorial/Safety Supplies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Books/DVDs/Reference Materials/Subscriptions/Periodicals </a:t>
            </a:r>
          </a:p>
          <a:p>
            <a:pPr lvl="1">
              <a:buFont typeface="Arial" panose="020B0604020202020204" pitchFamily="34" charset="0"/>
              <a:buChar char="•"/>
            </a:pPr>
            <a:r>
              <a:rPr lang="en-US" sz="3500" dirty="0">
                <a:latin typeface="Arial" panose="020B0604020202020204" pitchFamily="34" charset="0"/>
                <a:cs typeface="Arial" panose="020B0604020202020204" pitchFamily="34" charset="0"/>
              </a:rPr>
              <a:t>No E-Books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Decorations </a:t>
            </a:r>
            <a:r>
              <a:rPr lang="en-US" sz="3500" dirty="0">
                <a:latin typeface="Arial" panose="020B0604020202020204" pitchFamily="34" charset="0"/>
                <a:cs typeface="Arial" panose="020B0604020202020204" pitchFamily="34" charset="0"/>
              </a:rPr>
              <a:t>(SRSU sponsored events only)</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Fabric/Linens/Uniforms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Fertilizer </a:t>
            </a:r>
            <a:r>
              <a:rPr lang="en-US" sz="3500" dirty="0">
                <a:latin typeface="Arial" panose="020B0604020202020204" pitchFamily="34" charset="0"/>
                <a:cs typeface="Arial" panose="020B0604020202020204" pitchFamily="34" charset="0"/>
              </a:rPr>
              <a:t>(smaller applications)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Flowers </a:t>
            </a:r>
            <a:r>
              <a:rPr lang="en-US" sz="3500" dirty="0">
                <a:latin typeface="Arial" panose="020B0604020202020204" pitchFamily="34" charset="0"/>
                <a:cs typeface="Arial" panose="020B0604020202020204" pitchFamily="34" charset="0"/>
              </a:rPr>
              <a:t>for non-University Sponsored Events</a:t>
            </a:r>
            <a:endParaRPr lang="en-US" sz="4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Food/non-alcoholic beverages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Freight </a:t>
            </a:r>
            <a:r>
              <a:rPr lang="en-US" sz="3500" dirty="0">
                <a:latin typeface="Arial" panose="020B0604020202020204" pitchFamily="34" charset="0"/>
                <a:cs typeface="Arial" panose="020B0604020202020204" pitchFamily="34" charset="0"/>
              </a:rPr>
              <a:t>(associated with P-Card purchases)</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Furniture </a:t>
            </a:r>
            <a:r>
              <a:rPr lang="en-US" sz="3500" dirty="0">
                <a:latin typeface="Arial" panose="020B0604020202020204" pitchFamily="34" charset="0"/>
                <a:cs typeface="Arial" panose="020B0604020202020204" pitchFamily="34" charset="0"/>
              </a:rPr>
              <a:t>below $5,000 (non-inventoried) and not otherwise prohibited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Gifts/Awards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Gratuity </a:t>
            </a:r>
            <a:r>
              <a:rPr lang="en-US" sz="3500" dirty="0">
                <a:latin typeface="Arial" panose="020B0604020202020204" pitchFamily="34" charset="0"/>
                <a:cs typeface="Arial" panose="020B0604020202020204" pitchFamily="34" charset="0"/>
              </a:rPr>
              <a:t>(up to 20% is allowable)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Services </a:t>
            </a:r>
            <a:r>
              <a:rPr lang="en-US" sz="3500" dirty="0">
                <a:latin typeface="Arial" panose="020B0604020202020204" pitchFamily="34" charset="0"/>
                <a:cs typeface="Arial" panose="020B0604020202020204" pitchFamily="34" charset="0"/>
              </a:rPr>
              <a:t>(Maximum of $500)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Computer Supplies </a:t>
            </a:r>
            <a:r>
              <a:rPr lang="en-US" sz="3500" dirty="0">
                <a:latin typeface="Arial" panose="020B0604020202020204" pitchFamily="34" charset="0"/>
                <a:cs typeface="Arial" panose="020B0604020202020204" pitchFamily="34" charset="0"/>
              </a:rPr>
              <a:t>Per SRSU policy with IT </a:t>
            </a:r>
            <a:endParaRPr lang="en-US" sz="4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Registration for conferences, webinars, seminars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Membership Dues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Small Equipment </a:t>
            </a:r>
            <a:r>
              <a:rPr lang="en-US" sz="3500" dirty="0">
                <a:latin typeface="Arial" panose="020B0604020202020204" pitchFamily="34" charset="0"/>
                <a:cs typeface="Arial" panose="020B0604020202020204" pitchFamily="34" charset="0"/>
              </a:rPr>
              <a:t>(Not capitalized or controlled) </a:t>
            </a:r>
            <a:endParaRPr lang="en-US" sz="4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4000" dirty="0" err="1">
                <a:latin typeface="Arial" panose="020B0604020202020204" pitchFamily="34" charset="0"/>
                <a:cs typeface="Arial" panose="020B0604020202020204" pitchFamily="34" charset="0"/>
              </a:rPr>
              <a:t>Pesticiedes</a:t>
            </a:r>
            <a:r>
              <a:rPr lang="en-US" sz="4000" dirty="0">
                <a:latin typeface="Arial" panose="020B0604020202020204" pitchFamily="34" charset="0"/>
                <a:cs typeface="Arial" panose="020B0604020202020204" pitchFamily="34" charset="0"/>
              </a:rPr>
              <a:t>/Plants/Landscaping Supplies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Promotional Items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Rentals </a:t>
            </a:r>
            <a:r>
              <a:rPr lang="en-US" sz="3500" dirty="0">
                <a:latin typeface="Arial" panose="020B0604020202020204" pitchFamily="34" charset="0"/>
                <a:cs typeface="Arial" panose="020B0604020202020204" pitchFamily="34" charset="0"/>
              </a:rPr>
              <a:t>(Signed Agreements/Terms and Conditions require </a:t>
            </a:r>
            <a:r>
              <a:rPr lang="en-US" sz="3500" u="sng" dirty="0">
                <a:latin typeface="Arial" panose="020B0604020202020204" pitchFamily="34" charset="0"/>
                <a:cs typeface="Arial" panose="020B0604020202020204" pitchFamily="34" charset="0"/>
              </a:rPr>
              <a:t>prior</a:t>
            </a:r>
            <a:r>
              <a:rPr lang="en-US" sz="3500" dirty="0">
                <a:latin typeface="Arial" panose="020B0604020202020204" pitchFamily="34" charset="0"/>
                <a:cs typeface="Arial" panose="020B0604020202020204" pitchFamily="34" charset="0"/>
              </a:rPr>
              <a:t> approval) </a:t>
            </a:r>
            <a:endParaRPr lang="en-US" sz="4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 Restaurants </a:t>
            </a:r>
          </a:p>
          <a:p>
            <a:pPr lvl="1">
              <a:buFont typeface="Arial" panose="020B0604020202020204" pitchFamily="34" charset="0"/>
              <a:buChar char="•"/>
            </a:pPr>
            <a:r>
              <a:rPr lang="en-US" sz="3500" dirty="0">
                <a:latin typeface="Arial" panose="020B0604020202020204" pitchFamily="34" charset="0"/>
                <a:cs typeface="Arial" panose="020B0604020202020204" pitchFamily="34" charset="0"/>
              </a:rPr>
              <a:t>No alcohol of any kind may be purchased unless Exception granted prior to purchase </a:t>
            </a:r>
          </a:p>
          <a:p>
            <a:pPr>
              <a:buFont typeface="Arial" panose="020B0604020202020204" pitchFamily="34" charset="0"/>
              <a:buChar char="•"/>
            </a:pPr>
            <a:r>
              <a:rPr lang="en-US" sz="4000" dirty="0">
                <a:latin typeface="Arial" panose="020B0604020202020204" pitchFamily="34" charset="0"/>
                <a:cs typeface="Arial" panose="020B0604020202020204" pitchFamily="34" charset="0"/>
              </a:rPr>
              <a:t>Advertisements</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307684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Unacceptable Purchases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5"/>
            <a:ext cx="10058400" cy="4465418"/>
          </a:xfrm>
        </p:spPr>
        <p:txBody>
          <a:bodyPr numCol="2" anchor="t">
            <a:normAutofit fontScale="25000" lnSpcReduction="20000"/>
          </a:bodyPr>
          <a:lstStyle/>
          <a:p>
            <a:pPr>
              <a:buFont typeface="Arial" panose="020B0604020202020204" pitchFamily="34" charset="0"/>
              <a:buChar char="•"/>
            </a:pPr>
            <a:r>
              <a:rPr lang="en-US" sz="6400" b="1" dirty="0">
                <a:latin typeface="Arial" panose="020B0604020202020204" pitchFamily="34" charset="0"/>
                <a:cs typeface="Arial" panose="020B0604020202020204" pitchFamily="34" charset="0"/>
              </a:rPr>
              <a:t> </a:t>
            </a:r>
            <a:r>
              <a:rPr lang="en-US" sz="6400" dirty="0">
                <a:latin typeface="Arial" panose="020B0604020202020204" pitchFamily="34" charset="0"/>
                <a:cs typeface="Arial" panose="020B0604020202020204" pitchFamily="34" charset="0"/>
              </a:rPr>
              <a:t>Alcoholic Beverages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Ammunition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a:t>
            </a:r>
            <a:r>
              <a:rPr lang="en-US" sz="6400" dirty="0" err="1">
                <a:latin typeface="Arial" panose="020B0604020202020204" pitchFamily="34" charset="0"/>
                <a:cs typeface="Arial" panose="020B0604020202020204" pitchFamily="34" charset="0"/>
              </a:rPr>
              <a:t>BearKatBuy</a:t>
            </a:r>
            <a:endParaRPr lang="en-US" sz="6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Cash Advances/Cash Refunds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Cell Phones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Charitable Donations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Controlled Hazardous or radioactive materials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Fines &amp; Penalties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Free Gifts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Fuel for Automobiles </a:t>
            </a:r>
            <a:r>
              <a:rPr lang="en-US" sz="5600" dirty="0">
                <a:latin typeface="Arial" panose="020B0604020202020204" pitchFamily="34" charset="0"/>
                <a:cs typeface="Arial" panose="020B0604020202020204" pitchFamily="34" charset="0"/>
              </a:rPr>
              <a:t>(Voyager Fuel Cards)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Gift Cards </a:t>
            </a:r>
            <a:r>
              <a:rPr lang="en-US" sz="5600" dirty="0">
                <a:latin typeface="Arial" panose="020B0604020202020204" pitchFamily="34" charset="0"/>
                <a:cs typeface="Arial" panose="020B0604020202020204" pitchFamily="34" charset="0"/>
              </a:rPr>
              <a:t>(See Achievement of Awards Policy) </a:t>
            </a:r>
            <a:endParaRPr lang="en-US" sz="6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High Risk Items Controlled By SRSU: </a:t>
            </a:r>
            <a:r>
              <a:rPr lang="en-US" sz="5600" dirty="0">
                <a:latin typeface="Arial" panose="020B0604020202020204" pitchFamily="34" charset="0"/>
                <a:cs typeface="Arial" panose="020B0604020202020204" pitchFamily="34" charset="0"/>
              </a:rPr>
              <a:t>Firearms, Historical Treasures &amp; Works of Art </a:t>
            </a:r>
          </a:p>
          <a:p>
            <a:pPr>
              <a:buFont typeface="Arial" panose="020B0604020202020204" pitchFamily="34" charset="0"/>
              <a:buChar char="•"/>
            </a:pPr>
            <a:endParaRPr lang="en-US" sz="5600" dirty="0">
              <a:latin typeface="Arial" panose="020B0604020202020204" pitchFamily="34" charset="0"/>
              <a:cs typeface="Arial" panose="020B0604020202020204" pitchFamily="34" charset="0"/>
            </a:endParaRPr>
          </a:p>
          <a:p>
            <a:pPr marL="0" indent="0">
              <a:buNone/>
            </a:pPr>
            <a:endParaRPr lang="en-US" sz="64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Insurance Premiums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Leases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Personal use items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Phone Cards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Prescription Drugs/Controlled Substances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Printers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Printing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Professional and Consulting Services </a:t>
            </a:r>
          </a:p>
          <a:p>
            <a:pPr>
              <a:buFont typeface="Arial" panose="020B0604020202020204" pitchFamily="34" charset="0"/>
              <a:buChar char="•"/>
            </a:pPr>
            <a:r>
              <a:rPr lang="en-US" sz="6400" dirty="0">
                <a:latin typeface="Arial" panose="020B0604020202020204" pitchFamily="34" charset="0"/>
                <a:cs typeface="Arial" panose="020B0604020202020204" pitchFamily="34" charset="0"/>
              </a:rPr>
              <a:t> State Defined Controlled Equipment </a:t>
            </a:r>
          </a:p>
          <a:p>
            <a:pPr lvl="1">
              <a:buFont typeface="Arial" panose="020B0604020202020204" pitchFamily="34" charset="0"/>
              <a:buChar char="•"/>
            </a:pPr>
            <a:r>
              <a:rPr lang="en-US" sz="5600" dirty="0">
                <a:latin typeface="Arial" panose="020B0604020202020204" pitchFamily="34" charset="0"/>
                <a:cs typeface="Arial" panose="020B0604020202020204" pitchFamily="34" charset="0"/>
              </a:rPr>
              <a:t>Equipment with a single unit of $500 to $4999.99 Must be tracked due to the nature of the items. </a:t>
            </a:r>
          </a:p>
          <a:p>
            <a:pPr>
              <a:buFont typeface="Arial" panose="020B0604020202020204" pitchFamily="34" charset="0"/>
              <a:buChar char="•"/>
            </a:pPr>
            <a:r>
              <a:rPr lang="en-US" sz="6600" dirty="0">
                <a:latin typeface="Arial" panose="020B0604020202020204" pitchFamily="34" charset="0"/>
                <a:cs typeface="Arial" panose="020B0604020202020204" pitchFamily="34" charset="0"/>
              </a:rPr>
              <a:t> </a:t>
            </a:r>
            <a:r>
              <a:rPr lang="en-US" sz="6400" dirty="0">
                <a:latin typeface="Arial" panose="020B0604020202020204" pitchFamily="34" charset="0"/>
                <a:cs typeface="Arial" panose="020B0604020202020204" pitchFamily="34" charset="0"/>
              </a:rPr>
              <a:t>Travel Related Expense </a:t>
            </a:r>
            <a:endParaRPr lang="en-US" sz="66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5600" dirty="0">
                <a:latin typeface="Arial" panose="020B0604020202020204" pitchFamily="34" charset="0"/>
                <a:cs typeface="Arial" panose="020B0604020202020204" pitchFamily="34" charset="0"/>
              </a:rPr>
              <a:t>Registration is not considered a travel expense. </a:t>
            </a:r>
          </a:p>
          <a:p>
            <a:pPr lvl="1">
              <a:buFont typeface="Arial" panose="020B0604020202020204" pitchFamily="34" charset="0"/>
              <a:buChar char="•"/>
            </a:pPr>
            <a:r>
              <a:rPr lang="en-US" sz="5600" dirty="0">
                <a:latin typeface="Arial" panose="020B0604020202020204" pitchFamily="34" charset="0"/>
                <a:cs typeface="Arial" panose="020B0604020202020204" pitchFamily="34" charset="0"/>
              </a:rPr>
              <a:t>Registration purchased with P-Card should be reconciled on the P-Card Expense Report only. DO NOT include on your Travel Report.  </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01168" lvl="1" indent="0">
              <a:buNone/>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1267103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895068-8EC1-43A1-9BB7-71AFF005F83B}"/>
              </a:ext>
            </a:extLst>
          </p:cNvPr>
          <p:cNvPicPr>
            <a:picLocks noChangeAspect="1"/>
          </p:cNvPicPr>
          <p:nvPr/>
        </p:nvPicPr>
        <p:blipFill rotWithShape="1">
          <a:blip r:embed="rId2"/>
          <a:srcRect l="5437"/>
          <a:stretch/>
        </p:blipFill>
        <p:spPr>
          <a:xfrm>
            <a:off x="6558580" y="1879506"/>
            <a:ext cx="3307976" cy="3959083"/>
          </a:xfrm>
          <a:prstGeom prst="rect">
            <a:avLst/>
          </a:prstGeom>
        </p:spPr>
      </p:pic>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sz="4400" b="1" dirty="0">
                <a:latin typeface="Arial" panose="020B0604020202020204" pitchFamily="34" charset="0"/>
                <a:cs typeface="Arial" panose="020B0604020202020204" pitchFamily="34" charset="0"/>
              </a:rPr>
              <a:t>State Defined Controlled Equipment</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5"/>
            <a:ext cx="10058400" cy="4465418"/>
          </a:xfrm>
        </p:spPr>
        <p:txBody>
          <a:bodyPr numCol="1" anchor="t">
            <a:normAutofit fontScale="47500" lnSpcReduction="20000"/>
          </a:bodyPr>
          <a:lstStyle/>
          <a:p>
            <a:pPr>
              <a:buFont typeface="Arial" panose="020B0604020202020204" pitchFamily="34" charset="0"/>
              <a:buChar char="•"/>
            </a:pPr>
            <a:r>
              <a:rPr lang="en-US" sz="3300" dirty="0">
                <a:latin typeface="Arial" panose="020B0604020202020204" pitchFamily="34" charset="0"/>
                <a:cs typeface="Arial" panose="020B0604020202020204" pitchFamily="34" charset="0"/>
              </a:rPr>
              <a:t> Stereo Systems </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Cameras </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TV’s, VCR/DVD Players </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Two-Way Radios </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Camcorders</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Microscopes </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Microcomputers, Servers and Laptops </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Data Projectors </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GPS</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UPS Battery Backup </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Scanners </a:t>
            </a:r>
          </a:p>
          <a:p>
            <a:pPr>
              <a:buFont typeface="Arial" panose="020B0604020202020204" pitchFamily="34" charset="0"/>
              <a:buChar char="•"/>
            </a:pPr>
            <a:r>
              <a:rPr lang="en-US" sz="3300" dirty="0">
                <a:latin typeface="Arial" panose="020B0604020202020204" pitchFamily="34" charset="0"/>
                <a:cs typeface="Arial" panose="020B0604020202020204" pitchFamily="34" charset="0"/>
              </a:rPr>
              <a:t> Monitors </a:t>
            </a:r>
          </a:p>
          <a:p>
            <a:pPr marL="0" indent="0" algn="ctr">
              <a:buNone/>
            </a:pPr>
            <a:r>
              <a:rPr lang="en-US" sz="3400" dirty="0">
                <a:latin typeface="Arial" panose="020B0604020202020204" pitchFamily="34" charset="0"/>
                <a:cs typeface="Arial" panose="020B0604020202020204" pitchFamily="34" charset="0"/>
              </a:rPr>
              <a:t>Please contact SRSU Property Office with questions.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396087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Procurement Card</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All items available through a SRSU preferred contract/supplier in the SHSU supported </a:t>
            </a:r>
            <a:r>
              <a:rPr lang="en-US" b="1" dirty="0" err="1">
                <a:latin typeface="Arial" panose="020B0604020202020204" pitchFamily="34" charset="0"/>
                <a:cs typeface="Arial" panose="020B0604020202020204" pitchFamily="34" charset="0"/>
              </a:rPr>
              <a:t>BearKatBuy</a:t>
            </a:r>
            <a:r>
              <a:rPr lang="en-US" b="1" dirty="0">
                <a:latin typeface="Arial" panose="020B0604020202020204" pitchFamily="34" charset="0"/>
                <a:cs typeface="Arial" panose="020B0604020202020204" pitchFamily="34" charset="0"/>
              </a:rPr>
              <a:t> should be utilized first, before going outside the tool and using the P-Card. </a:t>
            </a:r>
          </a:p>
          <a:p>
            <a:pPr>
              <a:buFont typeface="Arial" panose="020B0604020202020204" pitchFamily="34" charset="0"/>
              <a:buChar char="•"/>
            </a:pPr>
            <a:r>
              <a:rPr lang="en-US" dirty="0">
                <a:latin typeface="Arial" panose="020B0604020202020204" pitchFamily="34" charset="0"/>
                <a:cs typeface="Arial" panose="020B0604020202020204" pitchFamily="34" charset="0"/>
              </a:rPr>
              <a:t> In addition to internal policies and procedures, Sul Ross State University (</a:t>
            </a:r>
            <a:r>
              <a:rPr lang="en-US" b="1" dirty="0">
                <a:latin typeface="Arial" panose="020B0604020202020204" pitchFamily="34" charset="0"/>
                <a:cs typeface="Arial" panose="020B0604020202020204" pitchFamily="34" charset="0"/>
              </a:rPr>
              <a:t>SRSU</a:t>
            </a:r>
            <a:r>
              <a:rPr lang="en-US" dirty="0">
                <a:latin typeface="Arial" panose="020B0604020202020204" pitchFamily="34" charset="0"/>
                <a:cs typeface="Arial" panose="020B0604020202020204" pitchFamily="34" charset="0"/>
              </a:rPr>
              <a:t>) will comply with the terms and conditions of the State contract. </a:t>
            </a:r>
          </a:p>
          <a:p>
            <a:pPr>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a:buFont typeface="Arial" panose="020B0604020202020204" pitchFamily="34" charset="0"/>
              <a:buChar char="•"/>
            </a:pPr>
            <a:r>
              <a:rPr lang="en-US" b="1" dirty="0">
                <a:latin typeface="Arial" panose="020B0604020202020204" pitchFamily="34" charset="0"/>
                <a:cs typeface="Arial" panose="020B0604020202020204" pitchFamily="34" charset="0"/>
              </a:rPr>
              <a:t> When SRSU Policy contradicts Procurement Card Policy, SRSU Policy prevails.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Travel expenses are NOT allowed with the P-Card.</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pic>
        <p:nvPicPr>
          <p:cNvPr id="4" name="Picture 3">
            <a:extLst>
              <a:ext uri="{FF2B5EF4-FFF2-40B4-BE49-F238E27FC236}">
                <a16:creationId xmlns:a16="http://schemas.microsoft.com/office/drawing/2014/main" id="{3952DC8C-6337-4FF4-8B2A-0CFA4271F3F1}"/>
              </a:ext>
            </a:extLst>
          </p:cNvPr>
          <p:cNvPicPr>
            <a:picLocks noChangeAspect="1"/>
          </p:cNvPicPr>
          <p:nvPr/>
        </p:nvPicPr>
        <p:blipFill>
          <a:blip r:embed="rId3"/>
          <a:stretch>
            <a:fillRect/>
          </a:stretch>
        </p:blipFill>
        <p:spPr>
          <a:xfrm>
            <a:off x="10023657" y="4513118"/>
            <a:ext cx="2168343" cy="1809345"/>
          </a:xfrm>
          <a:prstGeom prst="rect">
            <a:avLst/>
          </a:prstGeom>
        </p:spPr>
      </p:pic>
    </p:spTree>
    <p:extLst>
      <p:ext uri="{BB962C8B-B14F-4D97-AF65-F5344CB8AC3E}">
        <p14:creationId xmlns:p14="http://schemas.microsoft.com/office/powerpoint/2010/main" val="2206451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Returns and Credits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Should a problem arise make every attempt to first resolve the issue directly with the supplier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Contact the supplier and obtain instructions for return. Note that some suppliers may charge a restocking or handling fee for returns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Review of future statements is vital to ensure the account is properly credited for returns, credits and disputed charges.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Returned, credited or disputed charges must be documented on a </a:t>
            </a:r>
            <a:r>
              <a:rPr lang="en-US" b="1" dirty="0">
                <a:latin typeface="Arial" panose="020B0604020202020204" pitchFamily="34" charset="0"/>
                <a:cs typeface="Arial" panose="020B0604020202020204" pitchFamily="34" charset="0"/>
              </a:rPr>
              <a:t>P-Card Missing Receipt/Documentation/Problem Resolution Form </a:t>
            </a:r>
          </a:p>
          <a:p>
            <a:pPr marL="201168" lvl="1" indent="0">
              <a:buNone/>
            </a:pPr>
            <a:r>
              <a:rPr lang="en-US" dirty="0">
                <a:latin typeface="Arial" panose="020B0604020202020204" pitchFamily="34" charset="0"/>
                <a:cs typeface="Arial" panose="020B0604020202020204" pitchFamily="34" charset="0"/>
                <a:hlinkClick r:id="rId2"/>
              </a:rPr>
              <a:t>https://d1zyo2o8kyjaow.cloudfront.net/wp-content/uploads/2020/12/missing_receipt._doc._problem_resolution_-_sul_ross.pdf</a:t>
            </a:r>
            <a:endParaRPr lang="en-US" dirty="0">
              <a:latin typeface="Arial" panose="020B0604020202020204" pitchFamily="34" charset="0"/>
              <a:cs typeface="Arial" panose="020B0604020202020204" pitchFamily="34" charset="0"/>
            </a:endParaRPr>
          </a:p>
          <a:p>
            <a:pPr lvl="2">
              <a:buFont typeface="Arial" panose="020B0604020202020204" pitchFamily="34" charset="0"/>
              <a:buChar char="•"/>
            </a:pPr>
            <a:r>
              <a:rPr lang="en-US" sz="1800" dirty="0">
                <a:latin typeface="Arial" panose="020B0604020202020204" pitchFamily="34" charset="0"/>
                <a:cs typeface="Arial" panose="020B0604020202020204" pitchFamily="34" charset="0"/>
              </a:rPr>
              <a:t>This document will need to accompany the expense report. </a:t>
            </a:r>
          </a:p>
          <a:p>
            <a:pPr lvl="2">
              <a:buFont typeface="Arial" panose="020B0604020202020204" pitchFamily="34" charset="0"/>
              <a:buChar char="•"/>
            </a:pPr>
            <a:r>
              <a:rPr lang="en-US" sz="1800" u="sng" dirty="0">
                <a:latin typeface="Arial" panose="020B0604020202020204" pitchFamily="34" charset="0"/>
                <a:cs typeface="Arial" panose="020B0604020202020204" pitchFamily="34" charset="0"/>
              </a:rPr>
              <a:t>Sales tax is not a disputable charge through Citi.</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237281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Disputed Charges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8292047" cy="4023360"/>
          </a:xfrm>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If a charge on a monthly statement is inaccurate, the Delegate may choose to dispute payment by disputing the charge on a </a:t>
            </a:r>
            <a:r>
              <a:rPr lang="en-US" b="1" dirty="0">
                <a:latin typeface="Arial" panose="020B0604020202020204" pitchFamily="34" charset="0"/>
                <a:cs typeface="Arial" panose="020B0604020202020204" pitchFamily="34" charset="0"/>
              </a:rPr>
              <a:t>Citi Cardholder Dispute Form </a:t>
            </a:r>
          </a:p>
          <a:p>
            <a:pPr marL="201168" lvl="1" indent="0">
              <a:buNone/>
            </a:pPr>
            <a:r>
              <a:rPr lang="en-US" sz="1600" u="sng" dirty="0">
                <a:latin typeface="Arial" panose="020B0604020202020204" pitchFamily="34" charset="0"/>
                <a:cs typeface="Arial" panose="020B0604020202020204" pitchFamily="34" charset="0"/>
                <a:hlinkClick r:id="rId2"/>
              </a:rPr>
              <a:t>https://d1zyo2o8kyjaow.cloudfront.net/wp-content/uploads/2020/12/citi_cardholder_dispute_form.pdf</a:t>
            </a:r>
            <a:endParaRPr lang="en-US" sz="1600" u="sng"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 All disputed charges must also be detailed in Chrome River on a P-Card Documentation Form. </a:t>
            </a: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 The </a:t>
            </a:r>
            <a:r>
              <a:rPr lang="en-US" sz="1800" b="1" dirty="0">
                <a:latin typeface="Arial" panose="020B0604020202020204" pitchFamily="34" charset="0"/>
                <a:cs typeface="Arial" panose="020B0604020202020204" pitchFamily="34" charset="0"/>
              </a:rPr>
              <a:t>Dispute Form</a:t>
            </a:r>
            <a:r>
              <a:rPr lang="en-US" sz="1800" dirty="0">
                <a:latin typeface="Arial" panose="020B0604020202020204" pitchFamily="34" charset="0"/>
                <a:cs typeface="Arial" panose="020B0604020202020204" pitchFamily="34" charset="0"/>
              </a:rPr>
              <a:t> </a:t>
            </a:r>
            <a:r>
              <a:rPr lang="en-US" sz="1800" u="sng" dirty="0">
                <a:latin typeface="Arial" panose="020B0604020202020204" pitchFamily="34" charset="0"/>
                <a:cs typeface="Arial" panose="020B0604020202020204" pitchFamily="34" charset="0"/>
              </a:rPr>
              <a:t>MUST</a:t>
            </a:r>
            <a:r>
              <a:rPr lang="en-US" sz="1800" dirty="0">
                <a:latin typeface="Arial" panose="020B0604020202020204" pitchFamily="34" charset="0"/>
                <a:cs typeface="Arial" panose="020B0604020202020204" pitchFamily="34" charset="0"/>
              </a:rPr>
              <a:t> also be scanned to SHSU </a:t>
            </a:r>
            <a:r>
              <a:rPr lang="en-US" sz="1800" b="1" dirty="0">
                <a:latin typeface="Arial" panose="020B0604020202020204" pitchFamily="34" charset="0"/>
                <a:cs typeface="Arial" panose="020B0604020202020204" pitchFamily="34" charset="0"/>
              </a:rPr>
              <a:t>Card Services Administrator at </a:t>
            </a:r>
            <a:r>
              <a:rPr lang="en-US" sz="1800" dirty="0">
                <a:latin typeface="Arial" panose="020B0604020202020204" pitchFamily="34" charset="0"/>
                <a:cs typeface="Arial" panose="020B0604020202020204" pitchFamily="34" charset="0"/>
                <a:hlinkClick r:id="rId3"/>
              </a:rPr>
              <a:t>srsupcard@SHSU.edu</a:t>
            </a:r>
            <a:r>
              <a:rPr lang="en-US" sz="1800" dirty="0">
                <a:latin typeface="Arial" panose="020B0604020202020204" pitchFamily="34" charset="0"/>
                <a:cs typeface="Arial" panose="020B0604020202020204" pitchFamily="34" charset="0"/>
              </a:rPr>
              <a:t> and </a:t>
            </a:r>
            <a:r>
              <a:rPr lang="en-US" sz="1800" u="sng" dirty="0">
                <a:latin typeface="Arial" panose="020B0604020202020204" pitchFamily="34" charset="0"/>
                <a:cs typeface="Arial" panose="020B0604020202020204" pitchFamily="34" charset="0"/>
              </a:rPr>
              <a:t>will need to accompany the expense report. </a:t>
            </a:r>
            <a:endParaRPr lang="en-US" sz="18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800" dirty="0">
                <a:latin typeface="Arial" panose="020B0604020202020204" pitchFamily="34" charset="0"/>
                <a:cs typeface="Arial" panose="020B0604020202020204" pitchFamily="34" charset="0"/>
              </a:rPr>
              <a:t> If disputed, Citi will place the charge in a ‘State of Dispute’ and the account may be given a provisional credit until receipt of adequate documentation from the vendor is provided.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pic>
        <p:nvPicPr>
          <p:cNvPr id="4" name="Picture 3">
            <a:extLst>
              <a:ext uri="{FF2B5EF4-FFF2-40B4-BE49-F238E27FC236}">
                <a16:creationId xmlns:a16="http://schemas.microsoft.com/office/drawing/2014/main" id="{EA7F26E4-2D51-48A0-9103-1B283881726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494" b="96835" l="9626" r="91444">
                        <a14:foregroundMark x1="16043" y1="8228" x2="10160" y2="89241"/>
                        <a14:foregroundMark x1="10160" y1="89241" x2="80214" y2="97468"/>
                        <a14:foregroundMark x1="80214" y1="97468" x2="90374" y2="57595"/>
                        <a14:foregroundMark x1="90374" y1="57595" x2="78610" y2="18987"/>
                        <a14:foregroundMark x1="78610" y1="18987" x2="16578" y2="9494"/>
                        <a14:foregroundMark x1="60963" y1="93038" x2="65241" y2="94937"/>
                        <a14:foregroundMark x1="86096" y1="89241" x2="84492" y2="86709"/>
                        <a14:foregroundMark x1="91444" y1="84177" x2="86631" y2="84177"/>
                        <a14:foregroundMark x1="89305" y1="89241" x2="83422" y2="93038"/>
                        <a14:foregroundMark x1="88770" y1="94937" x2="90909" y2="93671"/>
                        <a14:foregroundMark x1="86631" y1="96835" x2="89305" y2="96835"/>
                        <a14:backgroundMark x1="3972" y1="17313" x2="0" y2="3797"/>
                      </a14:backgroundRemoval>
                    </a14:imgEffect>
                  </a14:imgLayer>
                </a14:imgProps>
              </a:ext>
            </a:extLst>
          </a:blip>
          <a:stretch>
            <a:fillRect/>
          </a:stretch>
        </p:blipFill>
        <p:spPr>
          <a:xfrm>
            <a:off x="8951395" y="2474333"/>
            <a:ext cx="2693850" cy="2276087"/>
          </a:xfrm>
          <a:prstGeom prst="rect">
            <a:avLst/>
          </a:prstGeom>
        </p:spPr>
      </p:pic>
    </p:spTree>
    <p:extLst>
      <p:ext uri="{BB962C8B-B14F-4D97-AF65-F5344CB8AC3E}">
        <p14:creationId xmlns:p14="http://schemas.microsoft.com/office/powerpoint/2010/main" val="2049429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06E599-EB8C-45CC-AA3E-F1CE50F20E37}"/>
              </a:ext>
            </a:extLst>
          </p:cNvPr>
          <p:cNvPicPr>
            <a:picLocks noChangeAspect="1"/>
          </p:cNvPicPr>
          <p:nvPr/>
        </p:nvPicPr>
        <p:blipFill>
          <a:blip r:embed="rId2"/>
          <a:stretch>
            <a:fillRect/>
          </a:stretch>
        </p:blipFill>
        <p:spPr>
          <a:xfrm>
            <a:off x="9560647" y="2731383"/>
            <a:ext cx="2433150" cy="1395233"/>
          </a:xfrm>
          <a:prstGeom prst="rect">
            <a:avLst/>
          </a:prstGeom>
        </p:spPr>
      </p:pic>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Disputed Charges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9028027" cy="4023360"/>
          </a:xfrm>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If the documentation appears to be in order, the transaction will be re-posted to the account and the dispute considered closed. </a:t>
            </a:r>
          </a:p>
          <a:p>
            <a:pPr>
              <a:buFont typeface="Arial" panose="020B0604020202020204" pitchFamily="34" charset="0"/>
              <a:buChar char="•"/>
            </a:pPr>
            <a:r>
              <a:rPr lang="en-US" dirty="0">
                <a:latin typeface="Arial" panose="020B0604020202020204" pitchFamily="34" charset="0"/>
                <a:cs typeface="Arial" panose="020B0604020202020204" pitchFamily="34" charset="0"/>
              </a:rPr>
              <a:t> If the charge is suspected to be fraudulent, the card will be immediately blocked. An investigation of the charge will continue, and a new card will then be re-issued to the dept. </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The Card Services Administrator will report fraudulent activity to Citi to file a dispute &amp; to the Office of Audits &amp; Analysis if fraud activity is related to purchases made by an SRSU employee. </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The dept. may have to pay the full amount of card charges and work through the legal system to receive reimbursement.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3689754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a:xfrm>
            <a:off x="1097280" y="286603"/>
            <a:ext cx="6106408" cy="1450757"/>
          </a:xfrm>
        </p:spPr>
        <p:txBody>
          <a:bodyPr>
            <a:normAutofit/>
          </a:bodyPr>
          <a:lstStyle/>
          <a:p>
            <a:pPr algn="ctr"/>
            <a:r>
              <a:rPr lang="en-US" sz="3600" b="1" dirty="0">
                <a:latin typeface="Arial" panose="020B0604020202020204" pitchFamily="34" charset="0"/>
                <a:cs typeface="Arial" panose="020B0604020202020204" pitchFamily="34" charset="0"/>
              </a:rPr>
              <a:t>Cardholder Dispute Form</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6006045" cy="4023360"/>
          </a:xfrm>
        </p:spPr>
        <p:txBody>
          <a:bodyPr anchor="t">
            <a:normAutofit/>
          </a:bodyPr>
          <a:lstStyle/>
          <a:p>
            <a:pPr marL="0" indent="0" algn="ctr">
              <a:buNone/>
            </a:pPr>
            <a:r>
              <a:rPr lang="en-US" sz="1600" dirty="0">
                <a:latin typeface="Arial" panose="020B0604020202020204" pitchFamily="34" charset="0"/>
                <a:cs typeface="Arial" panose="020B0604020202020204" pitchFamily="34" charset="0"/>
                <a:hlinkClick r:id="rId2"/>
              </a:rPr>
              <a:t>https://d1zyo2o8kyjaow.cloudfront.net/wp-content/uploads/2020/12/citi_cardholder_dispute_form.pdf</a:t>
            </a:r>
            <a:endParaRPr lang="en-US" sz="16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Form must be completed and filed with Citibank </a:t>
            </a:r>
            <a:r>
              <a:rPr lang="en-US" u="sng" dirty="0">
                <a:latin typeface="Arial" panose="020B0604020202020204" pitchFamily="34" charset="0"/>
                <a:cs typeface="Arial" panose="020B0604020202020204" pitchFamily="34" charset="0"/>
              </a:rPr>
              <a:t>within 60 days</a:t>
            </a:r>
            <a:r>
              <a:rPr lang="en-US" dirty="0">
                <a:latin typeface="Arial" panose="020B0604020202020204" pitchFamily="34" charset="0"/>
                <a:cs typeface="Arial" panose="020B0604020202020204" pitchFamily="34" charset="0"/>
              </a:rPr>
              <a:t> from the statement billing date of any disputed charge. </a:t>
            </a:r>
          </a:p>
          <a:p>
            <a:pPr marL="0" indent="0">
              <a:buNone/>
            </a:pPr>
            <a:r>
              <a:rPr lang="en-US" dirty="0">
                <a:latin typeface="Arial" panose="020B0604020202020204" pitchFamily="34" charset="0"/>
                <a:cs typeface="Arial" panose="020B0604020202020204" pitchFamily="34" charset="0"/>
              </a:rPr>
              <a:t>Formal disputes processed through Citibank are allowable only when an error was made by the vendor. </a:t>
            </a:r>
          </a:p>
          <a:p>
            <a:pPr marL="0" indent="0">
              <a:buNone/>
            </a:pPr>
            <a:r>
              <a:rPr lang="en-US" u="sng" dirty="0">
                <a:latin typeface="Arial" panose="020B0604020202020204" pitchFamily="34" charset="0"/>
                <a:cs typeface="Arial" panose="020B0604020202020204" pitchFamily="34" charset="0"/>
              </a:rPr>
              <a:t>An error made by the cardholder cannot be formally disputed.</a:t>
            </a:r>
            <a:r>
              <a:rPr lang="en-US" dirty="0">
                <a:latin typeface="Arial" panose="020B0604020202020204" pitchFamily="34" charset="0"/>
                <a:cs typeface="Arial" panose="020B0604020202020204" pitchFamily="34" charset="0"/>
              </a:rPr>
              <a:t> </a:t>
            </a:r>
          </a:p>
          <a:p>
            <a:pPr marL="0" indent="0" algn="ctr">
              <a:buNone/>
            </a:pPr>
            <a:r>
              <a:rPr lang="en-US" b="1" dirty="0">
                <a:latin typeface="Arial" panose="020B0604020202020204" pitchFamily="34" charset="0"/>
                <a:cs typeface="Arial" panose="020B0604020202020204" pitchFamily="34" charset="0"/>
              </a:rPr>
              <a:t>Taxes are not disputable</a:t>
            </a:r>
          </a:p>
        </p:txBody>
      </p:sp>
      <p:pic>
        <p:nvPicPr>
          <p:cNvPr id="6" name="Picture 5">
            <a:extLst>
              <a:ext uri="{FF2B5EF4-FFF2-40B4-BE49-F238E27FC236}">
                <a16:creationId xmlns:a16="http://schemas.microsoft.com/office/drawing/2014/main" id="{C592B341-B718-4708-BC48-16BDD7D74C47}"/>
              </a:ext>
            </a:extLst>
          </p:cNvPr>
          <p:cNvPicPr>
            <a:picLocks noChangeAspect="1"/>
          </p:cNvPicPr>
          <p:nvPr/>
        </p:nvPicPr>
        <p:blipFill>
          <a:blip r:embed="rId3"/>
          <a:stretch>
            <a:fillRect/>
          </a:stretch>
        </p:blipFill>
        <p:spPr>
          <a:xfrm>
            <a:off x="7103326" y="551028"/>
            <a:ext cx="4449337" cy="5755944"/>
          </a:xfrm>
          <a:prstGeom prst="rect">
            <a:avLst/>
          </a:prstGeom>
        </p:spPr>
      </p:pic>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2967334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Required Documentation</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Each Delegate is responsible for retaining documentation on each purchase and submitting with their expense report. </a:t>
            </a:r>
          </a:p>
          <a:p>
            <a:pPr>
              <a:buFont typeface="Arial" panose="020B0604020202020204" pitchFamily="34" charset="0"/>
              <a:buChar char="•"/>
            </a:pPr>
            <a:r>
              <a:rPr lang="en-US" dirty="0">
                <a:latin typeface="Arial" panose="020B0604020202020204" pitchFamily="34" charset="0"/>
                <a:cs typeface="Arial" panose="020B0604020202020204" pitchFamily="34" charset="0"/>
              </a:rPr>
              <a:t> Each Delegate is responsible for documenting transaction detail entries into Citi monthly. </a:t>
            </a:r>
          </a:p>
          <a:p>
            <a:pPr>
              <a:buFont typeface="Arial" panose="020B0604020202020204" pitchFamily="34" charset="0"/>
              <a:buChar char="•"/>
            </a:pPr>
            <a:r>
              <a:rPr lang="en-US" dirty="0">
                <a:latin typeface="Arial" panose="020B0604020202020204" pitchFamily="34" charset="0"/>
                <a:cs typeface="Arial" panose="020B0604020202020204" pitchFamily="34" charset="0"/>
              </a:rPr>
              <a:t> Each individual purchase must be detailed electronically, showing a detailed description, selecting the correct account codes to which the charges apply, and the associated amounts.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Delegate will be responsible for making corrections through the Controller’s office after the 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the month if reports are submitted with incorrect tiles/codes.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2365980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Required Documentation</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ACCEPTABLE PAPER DOCUMENTATION FOR EACH TRANSACTION MAY INCLUDE BUT IS NOT LIMITED TO:</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Sales Receipts/Invoices or printed Internet or email confirmation (</a:t>
            </a:r>
            <a:r>
              <a:rPr lang="en-US" sz="2000" b="1" dirty="0">
                <a:latin typeface="Arial" panose="020B0604020202020204" pitchFamily="34" charset="0"/>
                <a:cs typeface="Arial" panose="020B0604020202020204" pitchFamily="34" charset="0"/>
              </a:rPr>
              <a:t>always required</a:t>
            </a:r>
            <a:r>
              <a:rPr lang="en-US" sz="2000" dirty="0">
                <a:latin typeface="Arial" panose="020B0604020202020204" pitchFamily="34" charset="0"/>
                <a:cs typeface="Arial" panose="020B0604020202020204" pitchFamily="34" charset="0"/>
              </a:rPr>
              <a:t>). All documents, printed Internet or email confirmations must reflect pricing on the printout.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Credit Receipts/Slips/Invoices must reflect pricing.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P-Card Documentation/Problem Resolution Forms.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Citi Disputed Item Form.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Other information or correspondence related to the purchase. </a:t>
            </a:r>
          </a:p>
          <a:p>
            <a:pPr marL="201168" lvl="1" indent="0">
              <a:buNone/>
            </a:pPr>
            <a:endParaRPr lang="en-US" sz="2000" dirty="0">
              <a:latin typeface="Arial" panose="020B0604020202020204" pitchFamily="34" charset="0"/>
              <a:cs typeface="Arial" panose="020B0604020202020204" pitchFamily="34" charset="0"/>
            </a:endParaRPr>
          </a:p>
          <a:p>
            <a:pPr marL="201168" lvl="1" indent="0" algn="ctr">
              <a:buNone/>
            </a:pPr>
            <a:r>
              <a:rPr lang="en-US" sz="2000" b="1" u="sng" dirty="0">
                <a:latin typeface="Arial" panose="020B0604020202020204" pitchFamily="34" charset="0"/>
                <a:cs typeface="Arial" panose="020B0604020202020204" pitchFamily="34" charset="0"/>
              </a:rPr>
              <a:t>The State of Texas has determined that there is no excuse for missing receipts.</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1850931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Monthly Statement, Reconciliation </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Delegate must complete all transaction detail entries in Citi and reconcile the entries with the Citi Expense Report. </a:t>
            </a:r>
          </a:p>
          <a:p>
            <a:pPr>
              <a:buFont typeface="Arial" panose="020B0604020202020204" pitchFamily="34" charset="0"/>
              <a:buChar char="•"/>
            </a:pPr>
            <a:r>
              <a:rPr lang="en-US"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All transaction detail entries related to charges on the Citi Expense Report must be completed on or before the 15</a:t>
            </a:r>
            <a:r>
              <a:rPr lang="en-US" b="1" u="sng" baseline="30000" dirty="0">
                <a:latin typeface="Arial" panose="020B0604020202020204" pitchFamily="34" charset="0"/>
                <a:cs typeface="Arial" panose="020B0604020202020204" pitchFamily="34" charset="0"/>
              </a:rPr>
              <a:t>th</a:t>
            </a:r>
            <a:r>
              <a:rPr lang="en-US" b="1" u="sng" dirty="0">
                <a:latin typeface="Arial" panose="020B0604020202020204" pitchFamily="34" charset="0"/>
                <a:cs typeface="Arial" panose="020B0604020202020204" pitchFamily="34" charset="0"/>
              </a:rPr>
              <a:t> day of the month following the reporting cycle close date.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If the 15</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of the month falls on a weekend, the Expense Report should be submitted by the first workday of the following week.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Delegates may begin reconciling P-Card expenses on the 6</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of the month.</a:t>
            </a:r>
          </a:p>
          <a:p>
            <a:pPr>
              <a:buFont typeface="Arial" panose="020B0604020202020204" pitchFamily="34" charset="0"/>
              <a:buChar char="•"/>
            </a:pPr>
            <a:r>
              <a:rPr lang="en-US" sz="22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It is the Delegate’s responsibility to resolve all discrepancies, prior to submitting the report. </a:t>
            </a:r>
            <a:endParaRPr lang="en-US" sz="2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619247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Reconciliation and Approval </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lnSpcReduction="10000"/>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 Procurement </a:t>
            </a:r>
            <a:r>
              <a:rPr lang="en-US" b="1" dirty="0">
                <a:latin typeface="Arial" panose="020B0604020202020204" pitchFamily="34" charset="0"/>
                <a:cs typeface="Arial" panose="020B0604020202020204" pitchFamily="34" charset="0"/>
              </a:rPr>
              <a:t>Transaction Log</a:t>
            </a:r>
            <a:r>
              <a:rPr lang="en-US" dirty="0">
                <a:latin typeface="Arial" panose="020B0604020202020204" pitchFamily="34" charset="0"/>
                <a:cs typeface="Arial" panose="020B0604020202020204" pitchFamily="34" charset="0"/>
              </a:rPr>
              <a:t> is the </a:t>
            </a:r>
            <a:r>
              <a:rPr lang="en-US" b="1" dirty="0">
                <a:latin typeface="Arial" panose="020B0604020202020204" pitchFamily="34" charset="0"/>
                <a:cs typeface="Arial" panose="020B0604020202020204" pitchFamily="34" charset="0"/>
              </a:rPr>
              <a:t>required method </a:t>
            </a:r>
            <a:r>
              <a:rPr lang="en-US" dirty="0">
                <a:latin typeface="Arial" panose="020B0604020202020204" pitchFamily="34" charset="0"/>
                <a:cs typeface="Arial" panose="020B0604020202020204" pitchFamily="34" charset="0"/>
              </a:rPr>
              <a:t>for expenditure tracking while using the P-Card. The form is available at: </a:t>
            </a:r>
          </a:p>
          <a:p>
            <a:pPr marL="201168" lvl="1" indent="0">
              <a:buNone/>
            </a:pPr>
            <a:r>
              <a:rPr lang="en-US" sz="2000" dirty="0">
                <a:latin typeface="Arial" panose="020B0604020202020204" pitchFamily="34" charset="0"/>
                <a:cs typeface="Arial" panose="020B0604020202020204" pitchFamily="34" charset="0"/>
                <a:hlinkClick r:id="rId2"/>
              </a:rPr>
              <a:t>https://d1zyo2o8kyjaow.cloudfront.net/wp-content/uploads/2020/12/srsu_p-card_transaction_log1.pdf</a:t>
            </a:r>
            <a:endParaRPr lang="en-US" sz="2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dirty="0">
                <a:latin typeface="Arial" panose="020B0604020202020204" pitchFamily="34" charset="0"/>
                <a:cs typeface="Arial" panose="020B0604020202020204" pitchFamily="34" charset="0"/>
              </a:rPr>
              <a:t> Delegate is required to be able to perform Citi reconciliation to ensure that transactions are reconciled and submitted by the required deadlines.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It is the Dept. Head’s responsibility to review the transaction listed on the Citi Expense Report to verify that all purchases are appropriate expenditures for the department and account charged. </a:t>
            </a:r>
          </a:p>
          <a:p>
            <a:pPr>
              <a:buFont typeface="Arial" panose="020B0604020202020204" pitchFamily="34" charset="0"/>
              <a:buChar char="•"/>
            </a:pPr>
            <a:r>
              <a:rPr lang="en-US" dirty="0">
                <a:latin typeface="Arial" panose="020B0604020202020204" pitchFamily="34" charset="0"/>
                <a:cs typeface="Arial" panose="020B0604020202020204" pitchFamily="34" charset="0"/>
              </a:rPr>
              <a:t> Changes or corrections cannot be made in Citi once an expense report has been submitted and approved.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Delegates will be responsible for making corrections through the SRSU Accounting and Finance office after the 20</a:t>
            </a:r>
            <a:r>
              <a:rPr lang="en-US" baseline="30000" dirty="0">
                <a:latin typeface="Arial" panose="020B0604020202020204" pitchFamily="34" charset="0"/>
                <a:cs typeface="Arial" panose="020B0604020202020204" pitchFamily="34" charset="0"/>
              </a:rPr>
              <a:t>th</a:t>
            </a:r>
            <a:r>
              <a:rPr lang="en-US" dirty="0">
                <a:latin typeface="Arial" panose="020B0604020202020204" pitchFamily="34" charset="0"/>
                <a:cs typeface="Arial" panose="020B0604020202020204" pitchFamily="34" charset="0"/>
              </a:rPr>
              <a:t> of the month.</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2300931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DD72C9-0613-4BDE-BAAA-CD59C8DC7D87}"/>
              </a:ext>
            </a:extLst>
          </p:cNvPr>
          <p:cNvPicPr>
            <a:picLocks noChangeAspect="1"/>
          </p:cNvPicPr>
          <p:nvPr/>
        </p:nvPicPr>
        <p:blipFill>
          <a:blip r:embed="rId2"/>
          <a:stretch>
            <a:fillRect/>
          </a:stretch>
        </p:blipFill>
        <p:spPr>
          <a:xfrm>
            <a:off x="9491725" y="2417459"/>
            <a:ext cx="2531065" cy="2268407"/>
          </a:xfrm>
          <a:prstGeom prst="rect">
            <a:avLst/>
          </a:prstGeom>
        </p:spPr>
      </p:pic>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Audits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8526222" cy="4023360"/>
          </a:xfrm>
        </p:spPr>
        <p:txBody>
          <a:bodyPr anchor="t">
            <a:normAutofit lnSpcReduction="10000"/>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Monthly statements, Citi Expense Reports and associated documentation will be audited by the SHSU Procurement and Business Services Office. </a:t>
            </a:r>
          </a:p>
          <a:p>
            <a:pPr>
              <a:buFont typeface="Arial" panose="020B0604020202020204" pitchFamily="34" charset="0"/>
              <a:buChar char="•"/>
            </a:pPr>
            <a:r>
              <a:rPr lang="en-US" dirty="0">
                <a:latin typeface="Arial" panose="020B0604020202020204" pitchFamily="34" charset="0"/>
                <a:cs typeface="Arial" panose="020B0604020202020204" pitchFamily="34" charset="0"/>
              </a:rPr>
              <a:t> It is the Delegate responsibility to ensure all documentation is uploaded in Citi for each transaction. </a:t>
            </a:r>
          </a:p>
          <a:p>
            <a:pPr>
              <a:buFont typeface="Arial" panose="020B0604020202020204" pitchFamily="34" charset="0"/>
              <a:buChar char="•"/>
            </a:pPr>
            <a:r>
              <a:rPr lang="en-US" dirty="0">
                <a:latin typeface="Arial" panose="020B0604020202020204" pitchFamily="34" charset="0"/>
                <a:cs typeface="Arial" panose="020B0604020202020204" pitchFamily="34" charset="0"/>
              </a:rPr>
              <a:t> If during an audit of the Expense Report additional information is requested, the Delegate will have 48 hours to respond and provide requested documentation. </a:t>
            </a:r>
          </a:p>
          <a:p>
            <a:pPr>
              <a:buFont typeface="Arial" panose="020B0604020202020204" pitchFamily="34" charset="0"/>
              <a:buChar char="•"/>
            </a:pPr>
            <a:r>
              <a:rPr lang="en-US" dirty="0">
                <a:latin typeface="Arial" panose="020B0604020202020204" pitchFamily="34" charset="0"/>
                <a:cs typeface="Arial" panose="020B0604020202020204" pitchFamily="34" charset="0"/>
              </a:rPr>
              <a:t> Audits may be conducted in 1 of 2 ways: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The Card Services Administrator will contact the Delegate requesting an audit review.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The Card Services Administrator may visit the Delegate without notice and request an immediate review.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1280387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P-Card Payment</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SRSU has selected </a:t>
            </a:r>
            <a:r>
              <a:rPr lang="en-US" i="1" dirty="0">
                <a:latin typeface="Arial" panose="020B0604020202020204" pitchFamily="34" charset="0"/>
                <a:cs typeface="Arial" panose="020B0604020202020204" pitchFamily="34" charset="0"/>
              </a:rPr>
              <a:t>a Citi reporting cycle of 30 days with payment due in 30 days. </a:t>
            </a:r>
          </a:p>
          <a:p>
            <a:pPr>
              <a:buFont typeface="Arial" panose="020B0604020202020204" pitchFamily="34" charset="0"/>
              <a:buChar char="•"/>
            </a:pP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SRSU’s statement closing date will be the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day of the month or the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business day before, if the 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falls on a weekend or holiday. </a:t>
            </a:r>
          </a:p>
          <a:p>
            <a:pPr>
              <a:buFont typeface="Arial" panose="020B0604020202020204" pitchFamily="34" charset="0"/>
              <a:buChar char="•"/>
            </a:pPr>
            <a:r>
              <a:rPr lang="en-US"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At the end of each reporting cycle the Delegate MUST reconcile and submit a Citi Expense Report no later than the 15</a:t>
            </a:r>
            <a:r>
              <a:rPr lang="en-US" b="1" u="sng" baseline="30000" dirty="0">
                <a:latin typeface="Arial" panose="020B0604020202020204" pitchFamily="34" charset="0"/>
                <a:cs typeface="Arial" panose="020B0604020202020204" pitchFamily="34" charset="0"/>
              </a:rPr>
              <a:t>th</a:t>
            </a:r>
            <a:r>
              <a:rPr lang="en-US" b="1" u="sng" dirty="0">
                <a:latin typeface="Arial" panose="020B0604020202020204" pitchFamily="34" charset="0"/>
                <a:cs typeface="Arial" panose="020B0604020202020204" pitchFamily="34" charset="0"/>
              </a:rPr>
              <a:t> of the month. </a:t>
            </a:r>
          </a:p>
          <a:p>
            <a:pPr lvl="1">
              <a:buFont typeface="Arial" panose="020B0604020202020204" pitchFamily="34" charset="0"/>
              <a:buChar char="•"/>
            </a:pPr>
            <a:r>
              <a:rPr lang="en-US" sz="2000" i="1" dirty="0">
                <a:latin typeface="Arial" panose="020B0604020202020204" pitchFamily="34" charset="0"/>
                <a:cs typeface="Arial" panose="020B0604020202020204" pitchFamily="34" charset="0"/>
              </a:rPr>
              <a:t>No exceptions, unless notified by the SHSU Card Services Administrator.</a:t>
            </a:r>
          </a:p>
          <a:p>
            <a:pPr lvl="1">
              <a:buFont typeface="Arial" panose="020B0604020202020204" pitchFamily="34" charset="0"/>
              <a:buChar char="•"/>
            </a:pPr>
            <a:r>
              <a:rPr lang="en-US" sz="2000" i="1" dirty="0">
                <a:latin typeface="Arial" panose="020B0604020202020204" pitchFamily="34" charset="0"/>
                <a:cs typeface="Arial" panose="020B0604020202020204" pitchFamily="34" charset="0"/>
              </a:rPr>
              <a:t>Only 1 monthly report should be submitted for the cycle within Citi. </a:t>
            </a:r>
          </a:p>
          <a:p>
            <a:pPr>
              <a:buFont typeface="Arial" panose="020B0604020202020204" pitchFamily="34" charset="0"/>
              <a:buChar char="•"/>
            </a:pPr>
            <a:r>
              <a:rPr lang="en-US"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There will be no late payments to Citi. Payment will be made from the department FOAP’s even if there is insufficient budget. </a:t>
            </a:r>
            <a:endParaRPr lang="en-US"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120427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52DC8C-6337-4FF4-8B2A-0CFA4271F3F1}"/>
              </a:ext>
            </a:extLst>
          </p:cNvPr>
          <p:cNvPicPr>
            <a:picLocks noChangeAspect="1"/>
          </p:cNvPicPr>
          <p:nvPr/>
        </p:nvPicPr>
        <p:blipFill>
          <a:blip r:embed="rId2"/>
          <a:stretch>
            <a:fillRect/>
          </a:stretch>
        </p:blipFill>
        <p:spPr>
          <a:xfrm>
            <a:off x="10023657" y="4513118"/>
            <a:ext cx="2168343" cy="1809345"/>
          </a:xfrm>
          <a:prstGeom prst="rect">
            <a:avLst/>
          </a:prstGeom>
        </p:spPr>
      </p:pic>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P-Card Issuance</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individual and dept. head will need to complete the </a:t>
            </a:r>
            <a:r>
              <a:rPr lang="en-US" b="1" dirty="0">
                <a:latin typeface="Arial" panose="020B0604020202020204" pitchFamily="34" charset="0"/>
                <a:cs typeface="Arial" panose="020B0604020202020204" pitchFamily="34" charset="0"/>
              </a:rPr>
              <a:t>New Procurement Card Order Form </a:t>
            </a:r>
            <a:r>
              <a:rPr lang="en-US" dirty="0">
                <a:latin typeface="Arial" panose="020B0604020202020204" pitchFamily="34" charset="0"/>
                <a:cs typeface="Arial" panose="020B0604020202020204" pitchFamily="34" charset="0"/>
              </a:rPr>
              <a:t>to obtain approval.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The P-Card is issued in an individual (Delegate) name with approval from the dept. head with the wording ‘Official Use Only’ clearly indicated on the card. </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The Delegate must bring his/her photo I.D. to SRSU Procurement Office before the P-Card will be issued.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The P-Card will only be issued to the individual listed on the card once it is verified that the individual has taken P-Card Policy and Procedure Training.</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The Delegate will sign the P-Card Agreement, which will be kept on file in the Card Services Administrator’s office.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Your signature on the Procurement Card Agreement shows that you understand the intent            of the program and agree to follow the established policies and guidelines.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3600848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P-Card Payment</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SRSU receives a summary billing listing all transactions for that period. </a:t>
            </a:r>
          </a:p>
          <a:p>
            <a:pPr>
              <a:buFont typeface="Arial" panose="020B0604020202020204" pitchFamily="34" charset="0"/>
              <a:buChar char="•"/>
            </a:pPr>
            <a:r>
              <a:rPr lang="en-US" dirty="0">
                <a:latin typeface="Arial" panose="020B0604020202020204" pitchFamily="34" charset="0"/>
                <a:cs typeface="Arial" panose="020B0604020202020204" pitchFamily="34" charset="0"/>
              </a:rPr>
              <a:t> Payment will be made from a clearing account and all charges posted to the FOAP identified in Citi or the department’s primary O&amp;M account, if no draft report exists in Citi with FOAP information. </a:t>
            </a:r>
          </a:p>
          <a:p>
            <a:pPr>
              <a:buFont typeface="Arial" panose="020B0604020202020204" pitchFamily="34" charset="0"/>
              <a:buChar char="•"/>
            </a:pPr>
            <a:r>
              <a:rPr lang="en-US" dirty="0">
                <a:latin typeface="Arial" panose="020B0604020202020204" pitchFamily="34" charset="0"/>
                <a:cs typeface="Arial" panose="020B0604020202020204" pitchFamily="34" charset="0"/>
              </a:rPr>
              <a:t> The departments will be responsible for filing a Citi Disputed Item Form with Citi for all disputed charges, &amp; for cleaning up any deficits with SRSU Accounting and Finance Office when an insufficient fund balance is present upon posting of charges.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3402026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Contacts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a:xfrm>
            <a:off x="1097280" y="1845734"/>
            <a:ext cx="10058400" cy="4298588"/>
          </a:xfrm>
        </p:spPr>
        <p:txBody>
          <a:bodyPr anchor="t">
            <a:normAutofit fontScale="92500" lnSpcReduction="10000"/>
          </a:bodyPr>
          <a:lstStyle/>
          <a:p>
            <a:pPr marL="0" indent="0" algn="ctr">
              <a:buNone/>
            </a:pPr>
            <a:r>
              <a:rPr lang="en-US" sz="1800" dirty="0">
                <a:latin typeface="Arial" panose="020B0604020202020204" pitchFamily="34" charset="0"/>
                <a:cs typeface="Arial" panose="020B0604020202020204" pitchFamily="34" charset="0"/>
              </a:rPr>
              <a:t>SHSU Card Services Administrator </a:t>
            </a:r>
          </a:p>
          <a:p>
            <a:pPr marL="0" indent="0" algn="ctr">
              <a:buNone/>
            </a:pPr>
            <a:r>
              <a:rPr lang="en-US" sz="1800" dirty="0">
                <a:latin typeface="Arial" panose="020B0604020202020204" pitchFamily="34" charset="0"/>
                <a:cs typeface="Arial" panose="020B0604020202020204" pitchFamily="34" charset="0"/>
              </a:rPr>
              <a:t>LaTonya Fletcher </a:t>
            </a:r>
          </a:p>
          <a:p>
            <a:pPr marL="0" indent="0" algn="ctr">
              <a:buNone/>
            </a:pPr>
            <a:r>
              <a:rPr lang="en-US" sz="1800" dirty="0">
                <a:latin typeface="Arial" panose="020B0604020202020204" pitchFamily="34" charset="0"/>
                <a:cs typeface="Arial" panose="020B0604020202020204" pitchFamily="34" charset="0"/>
              </a:rPr>
              <a:t>Email: </a:t>
            </a:r>
            <a:r>
              <a:rPr lang="en-US" sz="1800" dirty="0">
                <a:latin typeface="Arial" panose="020B0604020202020204" pitchFamily="34" charset="0"/>
                <a:cs typeface="Arial" panose="020B0604020202020204" pitchFamily="34" charset="0"/>
                <a:hlinkClick r:id="rId2"/>
              </a:rPr>
              <a:t>srsupcard@shsu.edu</a:t>
            </a:r>
            <a:r>
              <a:rPr lang="en-US" sz="1800" dirty="0">
                <a:latin typeface="Arial" panose="020B0604020202020204" pitchFamily="34" charset="0"/>
                <a:cs typeface="Arial" panose="020B0604020202020204" pitchFamily="34" charset="0"/>
              </a:rPr>
              <a:t> </a:t>
            </a:r>
          </a:p>
          <a:p>
            <a:pPr marL="0" indent="0" algn="ctr">
              <a:buNone/>
            </a:pPr>
            <a:r>
              <a:rPr lang="en-US" sz="1800" dirty="0">
                <a:latin typeface="Arial" panose="020B0604020202020204" pitchFamily="34" charset="0"/>
                <a:cs typeface="Arial" panose="020B0604020202020204" pitchFamily="34" charset="0"/>
              </a:rPr>
              <a:t>(936) 294-1991</a:t>
            </a:r>
          </a:p>
          <a:p>
            <a:pPr marL="0" indent="0" algn="ctr">
              <a:buNone/>
            </a:pPr>
            <a:endParaRPr lang="en-US" sz="1800" dirty="0">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Citi Customer Service 1-800-248-4553</a:t>
            </a:r>
          </a:p>
          <a:p>
            <a:pPr marL="0" indent="0" algn="ctr">
              <a:buNone/>
            </a:pPr>
            <a:endParaRPr lang="en-US" sz="1800" b="1"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SRSU Purchaser </a:t>
            </a:r>
          </a:p>
          <a:p>
            <a:pPr marL="0" indent="0" algn="ctr">
              <a:buNone/>
            </a:pPr>
            <a:r>
              <a:rPr lang="en-US" sz="1800" dirty="0">
                <a:latin typeface="Arial" panose="020B0604020202020204" pitchFamily="34" charset="0"/>
                <a:cs typeface="Arial" panose="020B0604020202020204" pitchFamily="34" charset="0"/>
              </a:rPr>
              <a:t>Katie Luedke </a:t>
            </a:r>
          </a:p>
          <a:p>
            <a:pPr marL="0" indent="0" algn="ctr">
              <a:buNone/>
            </a:pPr>
            <a:r>
              <a:rPr lang="en-US" sz="1800" dirty="0">
                <a:latin typeface="Arial" panose="020B0604020202020204" pitchFamily="34" charset="0"/>
                <a:cs typeface="Arial" panose="020B0604020202020204" pitchFamily="34" charset="0"/>
              </a:rPr>
              <a:t>Email: </a:t>
            </a:r>
            <a:r>
              <a:rPr lang="en-US" sz="1800" dirty="0">
                <a:latin typeface="Arial" panose="020B0604020202020204" pitchFamily="34" charset="0"/>
                <a:cs typeface="Arial" panose="020B0604020202020204" pitchFamily="34" charset="0"/>
                <a:hlinkClick r:id="rId3"/>
              </a:rPr>
              <a:t>kxr085@shsu.edu</a:t>
            </a:r>
            <a:r>
              <a:rPr lang="en-US" sz="1800" dirty="0">
                <a:latin typeface="Arial" panose="020B0604020202020204" pitchFamily="34" charset="0"/>
                <a:cs typeface="Arial" panose="020B0604020202020204" pitchFamily="34" charset="0"/>
              </a:rPr>
              <a:t> </a:t>
            </a:r>
          </a:p>
          <a:p>
            <a:pPr marL="0" indent="0" algn="ctr">
              <a:buNone/>
            </a:pPr>
            <a:r>
              <a:rPr lang="en-US" sz="1800" dirty="0">
                <a:latin typeface="Arial" panose="020B0604020202020204" pitchFamily="34" charset="0"/>
                <a:cs typeface="Arial" panose="020B0604020202020204" pitchFamily="34" charset="0"/>
              </a:rPr>
              <a:t>(936) 294-4673</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312630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Security of the Card</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lstStyle/>
          <a:p>
            <a:pPr>
              <a:lnSpc>
                <a:spcPct val="200000"/>
              </a:lnSpc>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Delegates are responsible for the security of the card and card number. </a:t>
            </a:r>
          </a:p>
          <a:p>
            <a:pPr>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Treat with the same level of care as you would your personal card. </a:t>
            </a:r>
          </a:p>
          <a:p>
            <a:pPr>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Please ensure the Procurement card is kept in a secure location. </a:t>
            </a:r>
          </a:p>
          <a:p>
            <a:pPr>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DO not post in a work area. </a:t>
            </a:r>
          </a:p>
          <a:p>
            <a:pPr>
              <a:lnSpc>
                <a:spcPct val="200000"/>
              </a:lnSpc>
              <a:buFont typeface="Arial" panose="020B0604020202020204" pitchFamily="34" charset="0"/>
              <a:buChar char="•"/>
            </a:pPr>
            <a:r>
              <a:rPr lang="en-US" dirty="0">
                <a:latin typeface="Arial" panose="020B0604020202020204" pitchFamily="34" charset="0"/>
                <a:cs typeface="Arial" panose="020B0604020202020204" pitchFamily="34" charset="0"/>
              </a:rPr>
              <a:t>Do not leave on file with vendor. </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pic>
        <p:nvPicPr>
          <p:cNvPr id="6" name="Picture 5">
            <a:extLst>
              <a:ext uri="{FF2B5EF4-FFF2-40B4-BE49-F238E27FC236}">
                <a16:creationId xmlns:a16="http://schemas.microsoft.com/office/drawing/2014/main" id="{39E97B16-5C07-4F03-8A1B-70BD8BE2FDA2}"/>
              </a:ext>
            </a:extLst>
          </p:cNvPr>
          <p:cNvPicPr>
            <a:picLocks noChangeAspect="1"/>
          </p:cNvPicPr>
          <p:nvPr/>
        </p:nvPicPr>
        <p:blipFill>
          <a:blip r:embed="rId3"/>
          <a:stretch>
            <a:fillRect/>
          </a:stretch>
        </p:blipFill>
        <p:spPr>
          <a:xfrm>
            <a:off x="9262293" y="3620332"/>
            <a:ext cx="2624907" cy="2581159"/>
          </a:xfrm>
          <a:prstGeom prst="rect">
            <a:avLst/>
          </a:prstGeom>
        </p:spPr>
      </p:pic>
    </p:spTree>
    <p:extLst>
      <p:ext uri="{BB962C8B-B14F-4D97-AF65-F5344CB8AC3E}">
        <p14:creationId xmlns:p14="http://schemas.microsoft.com/office/powerpoint/2010/main" val="276521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SHSU Card Services Admin</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lstStyle/>
          <a:p>
            <a:pPr marL="0" indent="0">
              <a:buNone/>
            </a:pPr>
            <a:r>
              <a:rPr lang="en-US" dirty="0">
                <a:latin typeface="Arial" panose="020B0604020202020204" pitchFamily="34" charset="0"/>
                <a:cs typeface="Arial" panose="020B0604020202020204" pitchFamily="34" charset="0"/>
              </a:rPr>
              <a:t>Sam Houston State University Card Services Administrator is the SRSU point of contact for the P-Card Program and is responsible for the following: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Establish University Policies related to the Program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Training on policies, procedures and reconciliation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Monitor and maintain documentation of P-Card activities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Determine compliance with University policies and procedures through auditing of all Expense Reports and attached documentation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Answer day-to-day questions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Establish and update restricted Merchant Category Codes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Audit accounting detail and makes dept. aware of necessary corrections to be made through the SRSU Accounting and Finance office </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131872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SRSU P-Card Delegate</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lnSpcReduction="10000"/>
          </a:bodyPr>
          <a:lstStyle/>
          <a:p>
            <a:pPr marL="0" indent="0">
              <a:buNone/>
            </a:pPr>
            <a:r>
              <a:rPr lang="en-US" dirty="0">
                <a:latin typeface="Arial" panose="020B0604020202020204" pitchFamily="34" charset="0"/>
                <a:cs typeface="Arial" panose="020B0604020202020204" pitchFamily="34" charset="0"/>
              </a:rPr>
              <a:t>A Delegate is an authorized faculty or staff member who has permission to make purchases on behalf of the dept. in accordance with the policies. Delegate responsibilities: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Follow all P-Card policies, procedures, rules, and guidelines outlined in the Procurement Card Policy and Procedures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Must attend P-Card </a:t>
            </a:r>
            <a:r>
              <a:rPr lang="en-US" dirty="0">
                <a:latin typeface="Arial" panose="020B0604020202020204" pitchFamily="34" charset="0"/>
                <a:cs typeface="Arial" panose="020B0604020202020204" pitchFamily="34" charset="0"/>
              </a:rPr>
              <a:t>Training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Adhere to the Delegate limits approved </a:t>
            </a:r>
          </a:p>
          <a:p>
            <a:pPr>
              <a:buFont typeface="Arial" panose="020B0604020202020204" pitchFamily="34" charset="0"/>
              <a:buChar char="•"/>
            </a:pPr>
            <a:r>
              <a:rPr lang="en-US" dirty="0">
                <a:latin typeface="Arial" panose="020B0604020202020204" pitchFamily="34" charset="0"/>
                <a:cs typeface="Arial" panose="020B0604020202020204" pitchFamily="34" charset="0"/>
              </a:rPr>
              <a:t> Secure the card in a safe place at all times </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 Submit monthly Expense Report through the Citi tool by the 15</a:t>
            </a:r>
            <a:r>
              <a:rPr lang="en-US" sz="2000" baseline="30000" dirty="0">
                <a:latin typeface="Arial" panose="020B0604020202020204" pitchFamily="34" charset="0"/>
                <a:cs typeface="Arial" panose="020B0604020202020204" pitchFamily="34" charset="0"/>
              </a:rPr>
              <a:t>th</a:t>
            </a:r>
            <a:r>
              <a:rPr lang="en-US" sz="2000" dirty="0">
                <a:latin typeface="Arial" panose="020B0604020202020204" pitchFamily="34" charset="0"/>
                <a:cs typeface="Arial" panose="020B0604020202020204" pitchFamily="34" charset="0"/>
              </a:rPr>
              <a:t> of each month </a:t>
            </a:r>
          </a:p>
          <a:p>
            <a:pPr>
              <a:buFont typeface="Arial" panose="020B0604020202020204" pitchFamily="34" charset="0"/>
              <a:buChar char="•"/>
            </a:pPr>
            <a:r>
              <a:rPr lang="en-US" dirty="0">
                <a:latin typeface="Arial" panose="020B0604020202020204" pitchFamily="34" charset="0"/>
                <a:cs typeface="Arial" panose="020B0604020202020204" pitchFamily="34" charset="0"/>
              </a:rPr>
              <a:t> Ensure all necessary documentation related to purchases made with the P-Card are retained </a:t>
            </a:r>
            <a:endParaRPr lang="en-US" sz="20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259916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P-Card Controls/Credit Limits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normAutofit/>
          </a:bodyPr>
          <a:lstStyle/>
          <a:p>
            <a:pPr>
              <a:lnSpc>
                <a:spcPct val="110000"/>
              </a:lnSpc>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All P-Cards will have departmental spending limits. </a:t>
            </a:r>
          </a:p>
          <a:p>
            <a:pPr>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 Purchases in excess of these limits will be denied at the point of sale. </a:t>
            </a:r>
          </a:p>
          <a:p>
            <a:pPr>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 Payment Cycle Limits will limit the dollar amount available toward purchases during a single reporting cycle.</a:t>
            </a:r>
          </a:p>
          <a:p>
            <a:pPr>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 Transaction Spending Limits = limits the total dollar amount available toward a single purchase. The Transaction Limit allowed is $2,000</a:t>
            </a:r>
          </a:p>
          <a:p>
            <a:pPr lvl="1">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Includes the purchase price, plus freight and installation.</a:t>
            </a:r>
          </a:p>
          <a:p>
            <a:pPr>
              <a:lnSpc>
                <a:spcPct val="110000"/>
              </a:lnSpc>
              <a:buFont typeface="Arial" panose="020B0604020202020204" pitchFamily="34" charset="0"/>
              <a:buChar char="•"/>
            </a:pPr>
            <a:r>
              <a:rPr lang="en-US" dirty="0">
                <a:latin typeface="Arial" panose="020B0604020202020204" pitchFamily="34" charset="0"/>
                <a:cs typeface="Arial" panose="020B0604020202020204" pitchFamily="34" charset="0"/>
              </a:rPr>
              <a:t> Payment Cycle Limits = limits the total dollar amount available cardholder can spend monthly.</a:t>
            </a: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220469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AC02E-4419-4152-9411-A48C99A75BB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Credit Limits</a:t>
            </a:r>
          </a:p>
        </p:txBody>
      </p:sp>
      <p:sp>
        <p:nvSpPr>
          <p:cNvPr id="3" name="Content Placeholder 2">
            <a:extLst>
              <a:ext uri="{FF2B5EF4-FFF2-40B4-BE49-F238E27FC236}">
                <a16:creationId xmlns:a16="http://schemas.microsoft.com/office/drawing/2014/main" id="{1138B789-7956-42A5-BD1F-7F0ECA3A442D}"/>
              </a:ext>
            </a:extLst>
          </p:cNvPr>
          <p:cNvSpPr>
            <a:spLocks noGrp="1"/>
          </p:cNvSpPr>
          <p:nvPr>
            <p:ph idx="1"/>
          </p:nvPr>
        </p:nvSpPr>
        <p:spPr/>
        <p:txBody>
          <a:bodyPr anchor="t"/>
          <a:lstStyle/>
          <a:p>
            <a:pPr>
              <a:buFont typeface="Arial" panose="020B0604020202020204" pitchFamily="34" charset="0"/>
              <a:buChar char="•"/>
            </a:pP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dept. should request a Payment Cycle Limit consistent with the anticipated use of the card, up to a </a:t>
            </a:r>
            <a:r>
              <a:rPr lang="en-US" i="1" dirty="0">
                <a:latin typeface="Arial" panose="020B0604020202020204" pitchFamily="34" charset="0"/>
                <a:cs typeface="Arial" panose="020B0604020202020204" pitchFamily="34" charset="0"/>
              </a:rPr>
              <a:t>maximum </a:t>
            </a:r>
            <a:r>
              <a:rPr lang="en-US" dirty="0">
                <a:latin typeface="Arial" panose="020B0604020202020204" pitchFamily="34" charset="0"/>
                <a:cs typeface="Arial" panose="020B0604020202020204" pitchFamily="34" charset="0"/>
              </a:rPr>
              <a:t>limit of $5,000. </a:t>
            </a:r>
          </a:p>
          <a:p>
            <a:pPr lvl="1">
              <a:buFont typeface="Arial" panose="020B0604020202020204" pitchFamily="34" charset="0"/>
              <a:buChar char="•"/>
            </a:pPr>
            <a:r>
              <a:rPr lang="en-US" dirty="0">
                <a:latin typeface="Arial" panose="020B0604020202020204" pitchFamily="34" charset="0"/>
                <a:cs typeface="Arial" panose="020B0604020202020204" pitchFamily="34" charset="0"/>
              </a:rPr>
              <a:t>Any requests for a  monthly credit limit increase over $5,000 will require approval by the Dean, Appropriate VP/Provost, Vice President for Budget and Finance, and SHSU Procurement/Business Services. </a:t>
            </a:r>
          </a:p>
          <a:p>
            <a:pPr>
              <a:buFont typeface="Arial" panose="020B0604020202020204" pitchFamily="34" charset="0"/>
              <a:buChar char="•"/>
            </a:pPr>
            <a:r>
              <a:rPr lang="en-US" dirty="0">
                <a:latin typeface="Arial" panose="020B0604020202020204" pitchFamily="34" charset="0"/>
                <a:cs typeface="Arial" panose="020B0604020202020204" pitchFamily="34" charset="0"/>
              </a:rPr>
              <a:t> Raising your limit over $5,000 monthly increases SRSU’s liability in the case of fraudulent charges and this liability will ultimately be the responsibility of the dept. and departmental O&amp;M funds should it be determined that negligence was involved in any fraudulent activity. </a:t>
            </a:r>
          </a:p>
          <a:p>
            <a:pPr lvl="1">
              <a:buFont typeface="Arial" panose="020B0604020202020204" pitchFamily="34" charset="0"/>
              <a:buChar char="•"/>
            </a:pPr>
            <a:r>
              <a:rPr lang="en-US" b="1" dirty="0">
                <a:latin typeface="Arial" panose="020B0604020202020204" pitchFamily="34" charset="0"/>
                <a:cs typeface="Arial" panose="020B0604020202020204" pitchFamily="34" charset="0"/>
              </a:rPr>
              <a:t>Request for Procurement Card Credit Limit Increases Form </a:t>
            </a:r>
            <a:r>
              <a:rPr lang="en-US" dirty="0">
                <a:latin typeface="Arial" panose="020B0604020202020204" pitchFamily="34" charset="0"/>
                <a:cs typeface="Arial" panose="020B0604020202020204" pitchFamily="34" charset="0"/>
              </a:rPr>
              <a:t>located at:</a:t>
            </a:r>
          </a:p>
          <a:p>
            <a:pPr marL="201168" lvl="1" indent="0">
              <a:buNone/>
            </a:pPr>
            <a:r>
              <a:rPr lang="en-US" dirty="0">
                <a:latin typeface="Arial" panose="020B0604020202020204" pitchFamily="34" charset="0"/>
                <a:cs typeface="Arial" panose="020B0604020202020204" pitchFamily="34" charset="0"/>
                <a:hlinkClick r:id="rId2"/>
              </a:rPr>
              <a:t>https://d1zyo2o8kyjaow.cloudfront.net/wp-content/uploads/2020/12/request_for_p-card_credit_limit_increase_-_sul_ross.pdf</a:t>
            </a:r>
            <a:r>
              <a:rPr lang="en-US" dirty="0">
                <a:latin typeface="Arial" panose="020B0604020202020204" pitchFamily="34" charset="0"/>
                <a:cs typeface="Arial" panose="020B0604020202020204" pitchFamily="34" charset="0"/>
              </a:rPr>
              <a:t>	</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55454C8-5E04-41E9-A19E-A0E12715B6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3955" y="144457"/>
            <a:ext cx="1178835" cy="943068"/>
          </a:xfrm>
          <a:prstGeom prst="rect">
            <a:avLst/>
          </a:prstGeom>
        </p:spPr>
      </p:pic>
    </p:spTree>
    <p:extLst>
      <p:ext uri="{BB962C8B-B14F-4D97-AF65-F5344CB8AC3E}">
        <p14:creationId xmlns:p14="http://schemas.microsoft.com/office/powerpoint/2010/main" val="117698009"/>
      </p:ext>
    </p:extLst>
  </p:cSld>
  <p:clrMapOvr>
    <a:masterClrMapping/>
  </p:clrMapOvr>
</p:sld>
</file>

<file path=ppt/theme/theme1.xml><?xml version="1.0" encoding="utf-8"?>
<a:theme xmlns:a="http://schemas.openxmlformats.org/drawingml/2006/main" name="Retrospect">
  <a:themeElements>
    <a:clrScheme name="Custom 4">
      <a:dk1>
        <a:srgbClr val="000000"/>
      </a:dk1>
      <a:lt1>
        <a:sysClr val="window" lastClr="FFFFFF"/>
      </a:lt1>
      <a:dk2>
        <a:srgbClr val="637052"/>
      </a:dk2>
      <a:lt2>
        <a:srgbClr val="CCDDEA"/>
      </a:lt2>
      <a:accent1>
        <a:srgbClr val="C00000"/>
      </a:accent1>
      <a:accent2>
        <a:srgbClr val="BFBFBF"/>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164986361E774699203A2C186E7132" ma:contentTypeVersion="15" ma:contentTypeDescription="Create a new document." ma:contentTypeScope="" ma:versionID="2f2d2e3417ab2e47c712e395f07d625a">
  <xsd:schema xmlns:xsd="http://www.w3.org/2001/XMLSchema" xmlns:xs="http://www.w3.org/2001/XMLSchema" xmlns:p="http://schemas.microsoft.com/office/2006/metadata/properties" xmlns:ns3="3b9777d3-6e03-4eea-be06-d5ba4bb9057b" xmlns:ns4="2c87409a-ea1b-445c-9bf9-5f59308ce1ab" targetNamespace="http://schemas.microsoft.com/office/2006/metadata/properties" ma:root="true" ma:fieldsID="a69d98141ae15191ba7d535bf041c3b9" ns3:_="" ns4:_="">
    <xsd:import namespace="3b9777d3-6e03-4eea-be06-d5ba4bb9057b"/>
    <xsd:import namespace="2c87409a-ea1b-445c-9bf9-5f59308ce1a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9777d3-6e03-4eea-be06-d5ba4bb9057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87409a-ea1b-445c-9bf9-5f59308ce1a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c87409a-ea1b-445c-9bf9-5f59308ce1a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B1BF06-9342-437A-9574-33E82C446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9777d3-6e03-4eea-be06-d5ba4bb9057b"/>
    <ds:schemaRef ds:uri="2c87409a-ea1b-445c-9bf9-5f59308ce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6F513F-FCB8-444F-8EFE-BAD9558D8CFA}">
  <ds:schemaRefs>
    <ds:schemaRef ds:uri="http://schemas.microsoft.com/office/infopath/2007/PartnerControls"/>
    <ds:schemaRef ds:uri="http://schemas.microsoft.com/office/2006/metadata/properties"/>
    <ds:schemaRef ds:uri="http://purl.org/dc/elements/1.1/"/>
    <ds:schemaRef ds:uri="http://purl.org/dc/dcmitype/"/>
    <ds:schemaRef ds:uri="http://schemas.microsoft.com/office/2006/documentManagement/types"/>
    <ds:schemaRef ds:uri="2c87409a-ea1b-445c-9bf9-5f59308ce1ab"/>
    <ds:schemaRef ds:uri="3b9777d3-6e03-4eea-be06-d5ba4bb9057b"/>
    <ds:schemaRef ds:uri="http://schemas.openxmlformats.org/package/2006/metadata/core-properties"/>
    <ds:schemaRef ds:uri="http://purl.org/dc/terms/"/>
    <ds:schemaRef ds:uri="http://www.w3.org/XML/1998/namespace"/>
  </ds:schemaRefs>
</ds:datastoreItem>
</file>

<file path=customXml/itemProps3.xml><?xml version="1.0" encoding="utf-8"?>
<ds:datastoreItem xmlns:ds="http://schemas.openxmlformats.org/officeDocument/2006/customXml" ds:itemID="{13AFF546-B482-4D4C-9E00-8CBF68EB7F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139</TotalTime>
  <Words>4434</Words>
  <Application>Microsoft Office PowerPoint</Application>
  <PresentationFormat>Widescreen</PresentationFormat>
  <Paragraphs>320</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Retrospect</vt:lpstr>
      <vt:lpstr>Sul Ross State University  P-Card Training</vt:lpstr>
      <vt:lpstr>P-Card Policy/Guide (PUR-08)</vt:lpstr>
      <vt:lpstr>The Procurement Card</vt:lpstr>
      <vt:lpstr>P-Card Issuance</vt:lpstr>
      <vt:lpstr>Security of the Card</vt:lpstr>
      <vt:lpstr>SHSU Card Services Admin</vt:lpstr>
      <vt:lpstr>SRSU P-Card Delegate</vt:lpstr>
      <vt:lpstr>P-Card Controls/Credit Limits</vt:lpstr>
      <vt:lpstr>Credit Limits</vt:lpstr>
      <vt:lpstr>P-Card Controls/Restricted Vendors</vt:lpstr>
      <vt:lpstr>Lost/Stolen Cards</vt:lpstr>
      <vt:lpstr>Lost/Stolen Cards</vt:lpstr>
      <vt:lpstr>Delegate Transfer/Termination</vt:lpstr>
      <vt:lpstr>Card Termination &amp; Cancellation </vt:lpstr>
      <vt:lpstr>Card Termination &amp; Cancellation </vt:lpstr>
      <vt:lpstr>Other Card Cancellations &amp; Actions</vt:lpstr>
      <vt:lpstr>Other Card Cancellations &amp; Actions</vt:lpstr>
      <vt:lpstr>Making a Purchase</vt:lpstr>
      <vt:lpstr>Making a Purchase</vt:lpstr>
      <vt:lpstr>Consider HUBs</vt:lpstr>
      <vt:lpstr>Franchise Tax Status</vt:lpstr>
      <vt:lpstr>Franchise Tax Status</vt:lpstr>
      <vt:lpstr>Franchise Tax Status</vt:lpstr>
      <vt:lpstr>Franchise Tax Status</vt:lpstr>
      <vt:lpstr>Making a Purchase-fax, phone, online</vt:lpstr>
      <vt:lpstr>Making a Purchase</vt:lpstr>
      <vt:lpstr>Acceptable Purchases</vt:lpstr>
      <vt:lpstr>Unacceptable Purchases</vt:lpstr>
      <vt:lpstr>State Defined Controlled Equipment</vt:lpstr>
      <vt:lpstr>Returns and Credits</vt:lpstr>
      <vt:lpstr>Disputed Charges</vt:lpstr>
      <vt:lpstr>Disputed Charges</vt:lpstr>
      <vt:lpstr>Cardholder Dispute Form</vt:lpstr>
      <vt:lpstr>Required Documentation</vt:lpstr>
      <vt:lpstr>Required Documentation</vt:lpstr>
      <vt:lpstr>Monthly Statement, Reconciliation </vt:lpstr>
      <vt:lpstr>Reconciliation and Approval </vt:lpstr>
      <vt:lpstr>Audits</vt:lpstr>
      <vt:lpstr>P-Card Payment</vt:lpstr>
      <vt:lpstr>P-Card Payment</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Sul Ross State University  P-Card Training</dc:title>
  <dc:creator>Waggoner, Kayla</dc:creator>
  <cp:lastModifiedBy>Waggoner, Kayla</cp:lastModifiedBy>
  <cp:revision>15</cp:revision>
  <dcterms:created xsi:type="dcterms:W3CDTF">2023-03-02T21:40:41Z</dcterms:created>
  <dcterms:modified xsi:type="dcterms:W3CDTF">2023-03-03T16:21:11Z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0x010100E5164986361E774699203A2C186E7132</vt:lpwstr>
  </property>
</Properties>
</file>