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sldIdLst>
    <p:sldId id="256" r:id="rId5"/>
    <p:sldId id="316" r:id="rId6"/>
    <p:sldId id="277" r:id="rId7"/>
    <p:sldId id="258" r:id="rId8"/>
    <p:sldId id="257" r:id="rId9"/>
    <p:sldId id="260" r:id="rId10"/>
    <p:sldId id="261" r:id="rId11"/>
    <p:sldId id="262" r:id="rId12"/>
    <p:sldId id="302" r:id="rId13"/>
    <p:sldId id="315" r:id="rId14"/>
    <p:sldId id="267" r:id="rId15"/>
    <p:sldId id="265" r:id="rId16"/>
    <p:sldId id="266" r:id="rId17"/>
    <p:sldId id="269" r:id="rId18"/>
    <p:sldId id="270" r:id="rId19"/>
    <p:sldId id="271" r:id="rId20"/>
    <p:sldId id="272" r:id="rId21"/>
    <p:sldId id="273" r:id="rId22"/>
    <p:sldId id="274" r:id="rId23"/>
    <p:sldId id="275" r:id="rId24"/>
    <p:sldId id="278" r:id="rId25"/>
    <p:sldId id="279" r:id="rId26"/>
    <p:sldId id="280" r:id="rId27"/>
    <p:sldId id="281" r:id="rId28"/>
    <p:sldId id="282" r:id="rId29"/>
    <p:sldId id="283" r:id="rId30"/>
    <p:sldId id="284" r:id="rId31"/>
    <p:sldId id="285" r:id="rId32"/>
    <p:sldId id="306" r:id="rId33"/>
    <p:sldId id="286" r:id="rId34"/>
    <p:sldId id="287" r:id="rId35"/>
    <p:sldId id="288" r:id="rId36"/>
    <p:sldId id="297" r:id="rId37"/>
    <p:sldId id="298" r:id="rId38"/>
    <p:sldId id="299" r:id="rId39"/>
    <p:sldId id="301" r:id="rId40"/>
    <p:sldId id="303" r:id="rId41"/>
    <p:sldId id="304" r:id="rId42"/>
    <p:sldId id="305" r:id="rId43"/>
    <p:sldId id="307" r:id="rId44"/>
    <p:sldId id="309" r:id="rId45"/>
    <p:sldId id="310" r:id="rId46"/>
    <p:sldId id="31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ggoner, Kayla" userId="1dba5113-4725-4ed5-ada1-c99ba48bf67c" providerId="ADAL" clId="{11101716-70F1-41FE-8817-082C794CE109}"/>
    <pc:docChg chg="delSld">
      <pc:chgData name="Waggoner, Kayla" userId="1dba5113-4725-4ed5-ada1-c99ba48bf67c" providerId="ADAL" clId="{11101716-70F1-41FE-8817-082C794CE109}" dt="2023-02-20T22:56:13.375" v="0" actId="2696"/>
      <pc:docMkLst>
        <pc:docMk/>
      </pc:docMkLst>
      <pc:sldChg chg="del">
        <pc:chgData name="Waggoner, Kayla" userId="1dba5113-4725-4ed5-ada1-c99ba48bf67c" providerId="ADAL" clId="{11101716-70F1-41FE-8817-082C794CE109}" dt="2023-02-20T22:56:13.375" v="0" actId="2696"/>
        <pc:sldMkLst>
          <pc:docMk/>
          <pc:sldMk cId="925146727"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A68E5-6139-4930-A45E-BE621B3C8361}"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90095-9ED8-43BA-BA67-6E8682E28B40}" type="slidenum">
              <a:rPr lang="en-US" smtClean="0"/>
              <a:t>‹#›</a:t>
            </a:fld>
            <a:endParaRPr lang="en-US"/>
          </a:p>
        </p:txBody>
      </p:sp>
    </p:spTree>
    <p:extLst>
      <p:ext uri="{BB962C8B-B14F-4D97-AF65-F5344CB8AC3E}">
        <p14:creationId xmlns:p14="http://schemas.microsoft.com/office/powerpoint/2010/main" val="834988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73426-8B39-494F-BDD9-432625A0F70E}" type="slidenum">
              <a:rPr lang="en-US"/>
              <a:t>33</a:t>
            </a:fld>
            <a:endParaRPr lang="en-US"/>
          </a:p>
        </p:txBody>
      </p:sp>
    </p:spTree>
    <p:extLst>
      <p:ext uri="{BB962C8B-B14F-4D97-AF65-F5344CB8AC3E}">
        <p14:creationId xmlns:p14="http://schemas.microsoft.com/office/powerpoint/2010/main" val="689138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73426-8B39-494F-BDD9-432625A0F70E}" type="slidenum">
              <a:rPr lang="en-US"/>
              <a:t>34</a:t>
            </a:fld>
            <a:endParaRPr lang="en-US"/>
          </a:p>
        </p:txBody>
      </p:sp>
    </p:spTree>
    <p:extLst>
      <p:ext uri="{BB962C8B-B14F-4D97-AF65-F5344CB8AC3E}">
        <p14:creationId xmlns:p14="http://schemas.microsoft.com/office/powerpoint/2010/main" val="2957905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25BFD0-2181-454A-8EE0-C5B2194135FE}"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AD84-560B-4065-9950-972DB944A2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76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25BFD0-2181-454A-8EE0-C5B2194135FE}"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2233868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25BFD0-2181-454A-8EE0-C5B2194135FE}"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410096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25BFD0-2181-454A-8EE0-C5B2194135FE}"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67673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25BFD0-2181-454A-8EE0-C5B2194135FE}"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DAD84-560B-4065-9950-972DB944A2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85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25BFD0-2181-454A-8EE0-C5B2194135FE}"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101899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25BFD0-2181-454A-8EE0-C5B2194135FE}"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202530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25BFD0-2181-454A-8EE0-C5B2194135FE}"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34445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25BFD0-2181-454A-8EE0-C5B2194135FE}" type="datetimeFigureOut">
              <a:rPr lang="en-US" smtClean="0"/>
              <a:t>2/20/2023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332006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D25BFD0-2181-454A-8EE0-C5B2194135FE}" type="datetimeFigureOut">
              <a:rPr lang="en-US" smtClean="0"/>
              <a:t>2/20/2023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FDAD84-560B-4065-9950-972DB944A206}" type="slidenum">
              <a:rPr lang="en-US" smtClean="0"/>
              <a:t>‹#›</a:t>
            </a:fld>
            <a:endParaRPr lang="en-US"/>
          </a:p>
        </p:txBody>
      </p:sp>
    </p:spTree>
    <p:extLst>
      <p:ext uri="{BB962C8B-B14F-4D97-AF65-F5344CB8AC3E}">
        <p14:creationId xmlns:p14="http://schemas.microsoft.com/office/powerpoint/2010/main" val="79852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25BFD0-2181-454A-8EE0-C5B2194135FE}"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DAD84-560B-4065-9950-972DB944A206}" type="slidenum">
              <a:rPr lang="en-US" smtClean="0"/>
              <a:t>‹#›</a:t>
            </a:fld>
            <a:endParaRPr lang="en-US"/>
          </a:p>
        </p:txBody>
      </p:sp>
    </p:spTree>
    <p:extLst>
      <p:ext uri="{BB962C8B-B14F-4D97-AF65-F5344CB8AC3E}">
        <p14:creationId xmlns:p14="http://schemas.microsoft.com/office/powerpoint/2010/main" val="110038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D25BFD0-2181-454A-8EE0-C5B2194135FE}" type="datetimeFigureOut">
              <a:rPr lang="en-US" smtClean="0"/>
              <a:t>2/20/2023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FDAD84-560B-4065-9950-972DB944A20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154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9F1E-5EF3-4D96-B87A-4EBF48A2C0DC}"/>
              </a:ext>
            </a:extLst>
          </p:cNvPr>
          <p:cNvSpPr>
            <a:spLocks noGrp="1"/>
          </p:cNvSpPr>
          <p:nvPr>
            <p:ph type="ctrTitle"/>
          </p:nvPr>
        </p:nvSpPr>
        <p:spPr/>
        <p:txBody>
          <a:bodyPr>
            <a:normAutofit/>
          </a:bodyPr>
          <a:lstStyle/>
          <a:p>
            <a:pPr algn="ctr"/>
            <a:r>
              <a:rPr lang="en-US" sz="6600" dirty="0">
                <a:latin typeface="Times New Roman" panose="02020603050405020304" pitchFamily="18" charset="0"/>
                <a:cs typeface="Times New Roman" panose="02020603050405020304" pitchFamily="18" charset="0"/>
              </a:rPr>
              <a:t>Records Management</a:t>
            </a:r>
          </a:p>
        </p:txBody>
      </p:sp>
      <p:sp>
        <p:nvSpPr>
          <p:cNvPr id="6" name="Title 1">
            <a:extLst>
              <a:ext uri="{FF2B5EF4-FFF2-40B4-BE49-F238E27FC236}">
                <a16:creationId xmlns:a16="http://schemas.microsoft.com/office/drawing/2014/main" id="{DE859808-3039-4616-A07D-3384D6BF3A97}"/>
              </a:ext>
            </a:extLst>
          </p:cNvPr>
          <p:cNvSpPr txBox="1">
            <a:spLocks/>
          </p:cNvSpPr>
          <p:nvPr/>
        </p:nvSpPr>
        <p:spPr>
          <a:xfrm>
            <a:off x="1066800" y="4325112"/>
            <a:ext cx="10058400" cy="62179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000" dirty="0">
                <a:latin typeface="Times New Roman" panose="02020603050405020304" pitchFamily="18" charset="0"/>
                <a:cs typeface="Times New Roman" panose="02020603050405020304" pitchFamily="18" charset="0"/>
              </a:rPr>
              <a:t>Sul Ross State University</a:t>
            </a:r>
          </a:p>
          <a:p>
            <a:pPr algn="ctr"/>
            <a:r>
              <a:rPr lang="en-US" sz="2000" dirty="0">
                <a:latin typeface="Times New Roman" panose="02020603050405020304" pitchFamily="18" charset="0"/>
                <a:cs typeface="Times New Roman" panose="02020603050405020304" pitchFamily="18" charset="0"/>
              </a:rPr>
              <a:t>Spring 2023 Training</a:t>
            </a:r>
          </a:p>
        </p:txBody>
      </p:sp>
      <p:pic>
        <p:nvPicPr>
          <p:cNvPr id="8" name="Picture 7">
            <a:extLst>
              <a:ext uri="{FF2B5EF4-FFF2-40B4-BE49-F238E27FC236}">
                <a16:creationId xmlns:a16="http://schemas.microsoft.com/office/drawing/2014/main" id="{EB8B1320-66B7-44EB-8E2A-3792F1ED39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947" y="256286"/>
            <a:ext cx="1256665" cy="1005332"/>
          </a:xfrm>
          <a:prstGeom prst="rect">
            <a:avLst/>
          </a:prstGeom>
        </p:spPr>
      </p:pic>
    </p:spTree>
    <p:extLst>
      <p:ext uri="{BB962C8B-B14F-4D97-AF65-F5344CB8AC3E}">
        <p14:creationId xmlns:p14="http://schemas.microsoft.com/office/powerpoint/2010/main" val="140582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4329-64F8-468C-A360-BC144DDDA173}"/>
              </a:ext>
            </a:extLst>
          </p:cNvPr>
          <p:cNvSpPr>
            <a:spLocks noGrp="1"/>
          </p:cNvSpPr>
          <p:nvPr>
            <p:ph type="title"/>
          </p:nvPr>
        </p:nvSpPr>
        <p:spPr>
          <a:xfrm>
            <a:off x="1097280" y="286603"/>
            <a:ext cx="10058400" cy="1450757"/>
          </a:xfrm>
        </p:spPr>
        <p:txBody>
          <a:bodyPr/>
          <a:lstStyle/>
          <a:p>
            <a:r>
              <a:rPr lang="en-US" dirty="0"/>
              <a:t>TSLAC and SLRM</a:t>
            </a:r>
          </a:p>
        </p:txBody>
      </p:sp>
      <p:sp>
        <p:nvSpPr>
          <p:cNvPr id="3" name="Content Placeholder 2">
            <a:extLst>
              <a:ext uri="{FF2B5EF4-FFF2-40B4-BE49-F238E27FC236}">
                <a16:creationId xmlns:a16="http://schemas.microsoft.com/office/drawing/2014/main" id="{962F9D3E-4C5E-483C-A752-FCA257277E3B}"/>
              </a:ext>
            </a:extLst>
          </p:cNvPr>
          <p:cNvSpPr>
            <a:spLocks noGrp="1"/>
          </p:cNvSpPr>
          <p:nvPr>
            <p:ph idx="1"/>
          </p:nvPr>
        </p:nvSpPr>
        <p:spPr>
          <a:xfrm>
            <a:off x="1097280" y="1845734"/>
            <a:ext cx="7183120" cy="4023360"/>
          </a:xfrm>
        </p:spPr>
        <p:txBody>
          <a:bodyPr/>
          <a:lstStyle/>
          <a:p>
            <a:pPr marL="0" indent="0">
              <a:buNone/>
            </a:pPr>
            <a:r>
              <a:rPr lang="en-US" b="1" dirty="0">
                <a:solidFill>
                  <a:srgbClr val="C00000"/>
                </a:solidFill>
                <a:latin typeface="+mj-lt"/>
              </a:rPr>
              <a:t>Texas State Library and Archives Commission (TSLAC)</a:t>
            </a:r>
          </a:p>
          <a:p>
            <a:pPr marL="0" indent="0">
              <a:buNone/>
            </a:pPr>
            <a:r>
              <a:rPr lang="en-US" dirty="0">
                <a:latin typeface="+mj-lt"/>
              </a:rPr>
              <a:t>The organization that maintains state records and history. </a:t>
            </a:r>
          </a:p>
          <a:p>
            <a:pPr marL="0" indent="0">
              <a:buNone/>
            </a:pPr>
            <a:r>
              <a:rPr lang="en-US" b="1" dirty="0">
                <a:solidFill>
                  <a:srgbClr val="C00000"/>
                </a:solidFill>
                <a:latin typeface="+mj-lt"/>
              </a:rPr>
              <a:t>State and Local Records Management (SLRM) </a:t>
            </a:r>
          </a:p>
          <a:p>
            <a:pPr marL="0" indent="0">
              <a:buNone/>
            </a:pPr>
            <a:r>
              <a:rPr lang="en-US" dirty="0">
                <a:latin typeface="+mj-lt"/>
              </a:rPr>
              <a:t>The department within TSLAC that maintains records management laws and practices for all state and local agencies. </a:t>
            </a:r>
          </a:p>
          <a:p>
            <a:pPr marL="0" indent="0">
              <a:buNone/>
            </a:pPr>
            <a:endParaRPr lang="en-US" dirty="0">
              <a:latin typeface="+mj-lt"/>
            </a:endParaRPr>
          </a:p>
          <a:p>
            <a:pPr marL="0" indent="0" algn="ctr">
              <a:buNone/>
            </a:pPr>
            <a:r>
              <a:rPr lang="en-US" u="sng" dirty="0">
                <a:solidFill>
                  <a:srgbClr val="C00000"/>
                </a:solidFill>
                <a:latin typeface="+mj-lt"/>
              </a:rPr>
              <a:t>tsl.texas.gov</a:t>
            </a:r>
          </a:p>
        </p:txBody>
      </p:sp>
      <p:pic>
        <p:nvPicPr>
          <p:cNvPr id="4" name="Content Placeholder 4">
            <a:extLst>
              <a:ext uri="{FF2B5EF4-FFF2-40B4-BE49-F238E27FC236}">
                <a16:creationId xmlns:a16="http://schemas.microsoft.com/office/drawing/2014/main" id="{18E28721-C6A5-460C-B408-B9DBF58BD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3556" y="2233852"/>
            <a:ext cx="2682124" cy="3247124"/>
          </a:xfrm>
          <a:prstGeom prst="rect">
            <a:avLst/>
          </a:prstGeom>
        </p:spPr>
      </p:pic>
    </p:spTree>
    <p:extLst>
      <p:ext uri="{BB962C8B-B14F-4D97-AF65-F5344CB8AC3E}">
        <p14:creationId xmlns:p14="http://schemas.microsoft.com/office/powerpoint/2010/main" val="1157842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1597-10FE-4608-8EA8-12C0C95546A1}"/>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What Does it Mean to be in </a:t>
            </a:r>
            <a:r>
              <a:rPr lang="en-US" sz="3200" u="sng" dirty="0">
                <a:latin typeface="Times New Roman" panose="02020603050405020304" pitchFamily="18" charset="0"/>
                <a:cs typeface="Times New Roman" panose="02020603050405020304" pitchFamily="18" charset="0"/>
              </a:rPr>
              <a:t>Compliance</a:t>
            </a:r>
            <a:r>
              <a:rPr lang="en-US" sz="3200" dirty="0">
                <a:latin typeface="Times New Roman" panose="02020603050405020304" pitchFamily="18" charset="0"/>
                <a:cs typeface="Times New Roman" panose="02020603050405020304" pitchFamily="18" charset="0"/>
              </a:rPr>
              <a:t> with the State Records Management Laws? </a:t>
            </a:r>
          </a:p>
        </p:txBody>
      </p:sp>
      <p:sp>
        <p:nvSpPr>
          <p:cNvPr id="3" name="Content Placeholder 2">
            <a:extLst>
              <a:ext uri="{FF2B5EF4-FFF2-40B4-BE49-F238E27FC236}">
                <a16:creationId xmlns:a16="http://schemas.microsoft.com/office/drawing/2014/main" id="{17D614D1-AAC8-4158-89CA-A8DABC12F3EC}"/>
              </a:ext>
            </a:extLst>
          </p:cNvPr>
          <p:cNvSpPr>
            <a:spLocks noGrp="1"/>
          </p:cNvSpPr>
          <p:nvPr>
            <p:ph idx="1"/>
          </p:nvPr>
        </p:nvSpPr>
        <p:spPr>
          <a:xfrm>
            <a:off x="1097280" y="1845734"/>
            <a:ext cx="10058400" cy="4351866"/>
          </a:xfrm>
        </p:spPr>
        <p:txBody>
          <a:bodyPr>
            <a:normAutofit fontScale="92500" lnSpcReduction="1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University Requirements: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Update the University’s Records Retention Schedule (RRS) every five years.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Maintain some kind of Records Management program at the institution.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Allow state employees access to training, tools, and other resources necessary to maintain compliance.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Individual Requirements as a State Employee: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Follow the requirements established within the Records Retention Schedule within the department and individual records. </a:t>
            </a:r>
          </a:p>
          <a:p>
            <a:pPr lvl="1">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Note: departments have the ability to adjust the RRS to their needs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Practice effective management techniques.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Follow all of the disposition and records retention deadlines established by the State of Texas. </a:t>
            </a:r>
          </a:p>
        </p:txBody>
      </p:sp>
    </p:spTree>
    <p:extLst>
      <p:ext uri="{BB962C8B-B14F-4D97-AF65-F5344CB8AC3E}">
        <p14:creationId xmlns:p14="http://schemas.microsoft.com/office/powerpoint/2010/main" val="149726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D48F50-3994-4D21-8751-BFCEFFE773DF}"/>
              </a:ext>
            </a:extLst>
          </p:cNvPr>
          <p:cNvSpPr>
            <a:spLocks noGrp="1"/>
          </p:cNvSpPr>
          <p:nvPr>
            <p:ph type="title" idx="4294967295"/>
          </p:nvPr>
        </p:nvSpPr>
        <p:spPr>
          <a:xfrm>
            <a:off x="1066800" y="1207559"/>
            <a:ext cx="10058400" cy="3565525"/>
          </a:xfrm>
        </p:spPr>
        <p:txBody>
          <a:bodyPr>
            <a:normAutofit/>
          </a:bodyPr>
          <a:lstStyle/>
          <a:p>
            <a:pPr algn="ctr"/>
            <a:r>
              <a:rPr lang="en-US" sz="6000" dirty="0">
                <a:latin typeface="Times New Roman" panose="02020603050405020304" pitchFamily="18" charset="0"/>
                <a:cs typeface="Times New Roman" panose="02020603050405020304" pitchFamily="18" charset="0"/>
              </a:rPr>
              <a:t>How do records management practices help State employees?</a:t>
            </a:r>
          </a:p>
        </p:txBody>
      </p:sp>
    </p:spTree>
    <p:extLst>
      <p:ext uri="{BB962C8B-B14F-4D97-AF65-F5344CB8AC3E}">
        <p14:creationId xmlns:p14="http://schemas.microsoft.com/office/powerpoint/2010/main" val="367197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409164-9F53-45F6-B519-FC5B5CA91B04}"/>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Benefits to Practicing Records Management</a:t>
            </a:r>
          </a:p>
        </p:txBody>
      </p:sp>
      <p:sp>
        <p:nvSpPr>
          <p:cNvPr id="5" name="Content Placeholder 4">
            <a:extLst>
              <a:ext uri="{FF2B5EF4-FFF2-40B4-BE49-F238E27FC236}">
                <a16:creationId xmlns:a16="http://schemas.microsoft.com/office/drawing/2014/main" id="{9C57353D-3236-4FB4-B4DC-975C3863E11F}"/>
              </a:ext>
            </a:extLst>
          </p:cNvPr>
          <p:cNvSpPr>
            <a:spLocks noGrp="1"/>
          </p:cNvSpPr>
          <p:nvPr>
            <p:ph idx="1"/>
          </p:nvPr>
        </p:nvSpPr>
        <p:spPr/>
        <p:txBody>
          <a:bodyPr>
            <a:normAutofit fontScale="70000" lnSpcReduction="2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Textbook Answer: </a:t>
            </a:r>
          </a:p>
          <a:p>
            <a:pPr marL="0" indent="0">
              <a:buNone/>
            </a:pPr>
            <a:r>
              <a:rPr lang="en-US" dirty="0">
                <a:latin typeface="Times New Roman" panose="02020603050405020304" pitchFamily="18" charset="0"/>
                <a:cs typeface="Times New Roman" panose="02020603050405020304" pitchFamily="18" charset="0"/>
              </a:rPr>
              <a:t>Those in compliance with the State Records Management laws will </a:t>
            </a:r>
            <a:r>
              <a:rPr lang="en-US" u="sng" dirty="0">
                <a:latin typeface="Times New Roman" panose="02020603050405020304" pitchFamily="18" charset="0"/>
                <a:cs typeface="Times New Roman" panose="02020603050405020304" pitchFamily="18" charset="0"/>
              </a:rPr>
              <a:t>be insured</a:t>
            </a:r>
            <a:r>
              <a:rPr lang="en-US" dirty="0">
                <a:latin typeface="Times New Roman" panose="02020603050405020304" pitchFamily="18" charset="0"/>
                <a:cs typeface="Times New Roman" panose="02020603050405020304" pitchFamily="18" charset="0"/>
              </a:rPr>
              <a:t> against the following: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Natural Disaster</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Audits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Legal implications against the University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Theft (Physical and Cyber) </a:t>
            </a:r>
            <a:endParaRPr lang="en-US" dirty="0">
              <a:solidFill>
                <a:srgbClr val="C00000"/>
              </a:solidFill>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Practical Answer: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Increased organization according to the most recent Records Retention Schedule.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Centralization, enhanced visibility, and transparency within departments and across the University.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Total understanding of the work that individuals and departments produce for the institution.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Preservation of the history of the University, to include individual impact. </a:t>
            </a:r>
          </a:p>
          <a:p>
            <a:pPr>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Protection against the threat of non-compliance. </a:t>
            </a:r>
          </a:p>
        </p:txBody>
      </p:sp>
    </p:spTree>
    <p:extLst>
      <p:ext uri="{BB962C8B-B14F-4D97-AF65-F5344CB8AC3E}">
        <p14:creationId xmlns:p14="http://schemas.microsoft.com/office/powerpoint/2010/main" val="155749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021728-AF5B-4D0A-8DBA-39A3F4009CBC}"/>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Definition: </a:t>
            </a:r>
            <a:r>
              <a:rPr lang="en-US" sz="3000" dirty="0">
                <a:latin typeface="Times New Roman" panose="02020603050405020304" pitchFamily="18" charset="0"/>
                <a:cs typeface="Times New Roman" panose="02020603050405020304" pitchFamily="18" charset="0"/>
              </a:rPr>
              <a:t>Records Retention &amp; Records Retention Schedule </a:t>
            </a:r>
          </a:p>
        </p:txBody>
      </p:sp>
      <p:sp>
        <p:nvSpPr>
          <p:cNvPr id="5" name="Content Placeholder 4">
            <a:extLst>
              <a:ext uri="{FF2B5EF4-FFF2-40B4-BE49-F238E27FC236}">
                <a16:creationId xmlns:a16="http://schemas.microsoft.com/office/drawing/2014/main" id="{83742C36-AC7B-421C-869D-B2578BAE2B42}"/>
              </a:ext>
            </a:extLst>
          </p:cNvPr>
          <p:cNvSpPr>
            <a:spLocks noGrp="1"/>
          </p:cNvSpPr>
          <p:nvPr>
            <p:ph idx="1"/>
          </p:nvPr>
        </p:nvSpPr>
        <p:spPr/>
        <p:txBody>
          <a:bodyPr/>
          <a:lstStyle/>
          <a:p>
            <a:pPr marL="0" indent="0">
              <a:buNone/>
            </a:pPr>
            <a:endParaRPr lang="en-US" i="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 The </a:t>
            </a:r>
            <a:r>
              <a:rPr lang="en-US" b="1" dirty="0">
                <a:solidFill>
                  <a:srgbClr val="C00000"/>
                </a:solidFill>
                <a:latin typeface="Times New Roman" panose="02020603050405020304" pitchFamily="18" charset="0"/>
                <a:cs typeface="Times New Roman" panose="02020603050405020304" pitchFamily="18" charset="0"/>
              </a:rPr>
              <a:t>records retention schedule </a:t>
            </a:r>
            <a:r>
              <a:rPr lang="en-US" dirty="0">
                <a:latin typeface="Times New Roman" panose="02020603050405020304" pitchFamily="18" charset="0"/>
                <a:cs typeface="Times New Roman" panose="02020603050405020304" pitchFamily="18" charset="0"/>
              </a:rPr>
              <a:t>must list the state records created and received by the agency, propose a period of time each record shall be maintained by the agency, and provide other information necessary for the operation of an effective records management program.</a:t>
            </a:r>
          </a:p>
          <a:p>
            <a:pPr marL="0" indent="0">
              <a:buNone/>
            </a:pPr>
            <a:r>
              <a:rPr lang="en-US" i="1" dirty="0">
                <a:latin typeface="Times New Roman" panose="02020603050405020304" pitchFamily="18" charset="0"/>
                <a:cs typeface="Times New Roman" panose="02020603050405020304" pitchFamily="18" charset="0"/>
              </a:rPr>
              <a:t>Government Code, Chapter 441, Subchapter L, Section 441.185</a:t>
            </a:r>
          </a:p>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00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FFC8-AFCC-470B-AF6D-E9687F486C82}"/>
              </a:ext>
            </a:extLst>
          </p:cNvPr>
          <p:cNvSpPr>
            <a:spLocks noGrp="1"/>
          </p:cNvSpPr>
          <p:nvPr>
            <p:ph type="title" idx="4294967295"/>
          </p:nvPr>
        </p:nvSpPr>
        <p:spPr>
          <a:xfrm>
            <a:off x="711199" y="1378212"/>
            <a:ext cx="10515600" cy="1325563"/>
          </a:xfrm>
        </p:spPr>
        <p:txBody>
          <a:bodyPr>
            <a:normAutofit/>
          </a:bodyPr>
          <a:lstStyle/>
          <a:p>
            <a:pPr algn="ctr"/>
            <a:r>
              <a:rPr lang="en-US" sz="7200" dirty="0">
                <a:latin typeface="Times New Roman" panose="02020603050405020304" pitchFamily="18" charset="0"/>
                <a:cs typeface="Times New Roman" panose="02020603050405020304" pitchFamily="18" charset="0"/>
              </a:rPr>
              <a:t>Records Retention Schedule</a:t>
            </a:r>
          </a:p>
        </p:txBody>
      </p:sp>
      <p:sp>
        <p:nvSpPr>
          <p:cNvPr id="3" name="Content Placeholder 2">
            <a:extLst>
              <a:ext uri="{FF2B5EF4-FFF2-40B4-BE49-F238E27FC236}">
                <a16:creationId xmlns:a16="http://schemas.microsoft.com/office/drawing/2014/main" id="{5D5D1374-9483-4738-A41D-7DA584E5A73D}"/>
              </a:ext>
            </a:extLst>
          </p:cNvPr>
          <p:cNvSpPr>
            <a:spLocks noGrp="1"/>
          </p:cNvSpPr>
          <p:nvPr>
            <p:ph idx="4294967295"/>
          </p:nvPr>
        </p:nvSpPr>
        <p:spPr>
          <a:xfrm>
            <a:off x="1414198" y="3716606"/>
            <a:ext cx="1760538" cy="1808162"/>
          </a:xfrm>
        </p:spPr>
        <p:txBody>
          <a:bodyPr>
            <a:normAutofit/>
          </a:bodyPr>
          <a:lstStyle/>
          <a:p>
            <a:pPr marL="0" indent="0" algn="ctr">
              <a:buNone/>
            </a:pPr>
            <a:r>
              <a:rPr lang="en-US" sz="1400" dirty="0">
                <a:latin typeface="Times New Roman" panose="02020603050405020304" pitchFamily="18" charset="0"/>
                <a:cs typeface="Times New Roman" panose="02020603050405020304" pitchFamily="18" charset="0"/>
              </a:rPr>
              <a:t>Any written, photographic, machine-readable, or other recorded information created or received by or on behalf of a state agency. </a:t>
            </a:r>
          </a:p>
        </p:txBody>
      </p:sp>
      <p:sp>
        <p:nvSpPr>
          <p:cNvPr id="4" name="Content Placeholder 2">
            <a:extLst>
              <a:ext uri="{FF2B5EF4-FFF2-40B4-BE49-F238E27FC236}">
                <a16:creationId xmlns:a16="http://schemas.microsoft.com/office/drawing/2014/main" id="{D9BB1DB8-2E21-49E3-9500-B16195F012E1}"/>
              </a:ext>
            </a:extLst>
          </p:cNvPr>
          <p:cNvSpPr txBox="1">
            <a:spLocks/>
          </p:cNvSpPr>
          <p:nvPr/>
        </p:nvSpPr>
        <p:spPr>
          <a:xfrm>
            <a:off x="5088465" y="3716606"/>
            <a:ext cx="1761067" cy="1808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dirty="0">
                <a:latin typeface="Times New Roman" panose="02020603050405020304" pitchFamily="18" charset="0"/>
                <a:cs typeface="Times New Roman" panose="02020603050405020304" pitchFamily="18" charset="0"/>
              </a:rPr>
              <a:t>The continued possession </a:t>
            </a:r>
            <a:r>
              <a:rPr lang="en-US" sz="1400" b="1" i="1" dirty="0">
                <a:latin typeface="Times New Roman" panose="02020603050405020304" pitchFamily="18" charset="0"/>
                <a:cs typeface="Times New Roman" panose="02020603050405020304" pitchFamily="18" charset="0"/>
              </a:rPr>
              <a:t>and </a:t>
            </a:r>
            <a:r>
              <a:rPr lang="en-US" sz="1400" dirty="0">
                <a:latin typeface="Times New Roman" panose="02020603050405020304" pitchFamily="18" charset="0"/>
                <a:cs typeface="Times New Roman" panose="02020603050405020304" pitchFamily="18" charset="0"/>
              </a:rPr>
              <a:t>control of something.</a:t>
            </a:r>
          </a:p>
        </p:txBody>
      </p:sp>
      <p:sp>
        <p:nvSpPr>
          <p:cNvPr id="5" name="Content Placeholder 2">
            <a:extLst>
              <a:ext uri="{FF2B5EF4-FFF2-40B4-BE49-F238E27FC236}">
                <a16:creationId xmlns:a16="http://schemas.microsoft.com/office/drawing/2014/main" id="{595C4A59-64F3-46B4-AED6-1C4DABB52A05}"/>
              </a:ext>
            </a:extLst>
          </p:cNvPr>
          <p:cNvSpPr txBox="1">
            <a:spLocks/>
          </p:cNvSpPr>
          <p:nvPr/>
        </p:nvSpPr>
        <p:spPr>
          <a:xfrm>
            <a:off x="8695266" y="3716606"/>
            <a:ext cx="1761067" cy="1808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dirty="0">
                <a:latin typeface="Times New Roman" panose="02020603050405020304" pitchFamily="18" charset="0"/>
                <a:cs typeface="Times New Roman" panose="02020603050405020304" pitchFamily="18" charset="0"/>
              </a:rPr>
              <a:t>A plan for carrying out a process.</a:t>
            </a:r>
          </a:p>
        </p:txBody>
      </p:sp>
      <p:sp>
        <p:nvSpPr>
          <p:cNvPr id="6" name="Arrow: Up 5">
            <a:extLst>
              <a:ext uri="{FF2B5EF4-FFF2-40B4-BE49-F238E27FC236}">
                <a16:creationId xmlns:a16="http://schemas.microsoft.com/office/drawing/2014/main" id="{32C1A8AF-DC84-4047-A70E-34CB2347E83F}"/>
              </a:ext>
            </a:extLst>
          </p:cNvPr>
          <p:cNvSpPr/>
          <p:nvPr/>
        </p:nvSpPr>
        <p:spPr>
          <a:xfrm>
            <a:off x="2167467" y="2644246"/>
            <a:ext cx="254000" cy="97366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A7DD7BDA-7AC3-4321-9F99-F7DC9DD764AC}"/>
              </a:ext>
            </a:extLst>
          </p:cNvPr>
          <p:cNvSpPr/>
          <p:nvPr/>
        </p:nvSpPr>
        <p:spPr>
          <a:xfrm>
            <a:off x="5841999" y="2644245"/>
            <a:ext cx="254000" cy="97366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Arrow: Up 7">
            <a:extLst>
              <a:ext uri="{FF2B5EF4-FFF2-40B4-BE49-F238E27FC236}">
                <a16:creationId xmlns:a16="http://schemas.microsoft.com/office/drawing/2014/main" id="{68D8988A-2A63-4932-9466-DEC2AE48A974}"/>
              </a:ext>
            </a:extLst>
          </p:cNvPr>
          <p:cNvSpPr/>
          <p:nvPr/>
        </p:nvSpPr>
        <p:spPr>
          <a:xfrm>
            <a:off x="9448800" y="2644244"/>
            <a:ext cx="254000" cy="97366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975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5787-D192-4454-892A-608CB14CB0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Overview: Records Retention Schedules</a:t>
            </a:r>
          </a:p>
        </p:txBody>
      </p:sp>
      <p:sp>
        <p:nvSpPr>
          <p:cNvPr id="3" name="Content Placeholder 2">
            <a:extLst>
              <a:ext uri="{FF2B5EF4-FFF2-40B4-BE49-F238E27FC236}">
                <a16:creationId xmlns:a16="http://schemas.microsoft.com/office/drawing/2014/main" id="{E9F3979C-7BFC-4C72-AACD-91825A892630}"/>
              </a:ext>
            </a:extLst>
          </p:cNvPr>
          <p:cNvSpPr>
            <a:spLocks noGrp="1"/>
          </p:cNvSpPr>
          <p:nvPr>
            <p:ph idx="1"/>
          </p:nvPr>
        </p:nvSpPr>
        <p:spPr/>
        <p:txBody>
          <a:bodyPr/>
          <a:lstStyle/>
          <a:p>
            <a:pPr marL="457200" indent="-457200">
              <a:buClr>
                <a:srgbClr val="C00000"/>
              </a:buClr>
              <a:buFont typeface="+mj-lt"/>
              <a:buAutoNum type="arabicPeriod"/>
            </a:pPr>
            <a:r>
              <a:rPr lang="en-US" dirty="0">
                <a:latin typeface="Times New Roman" panose="02020603050405020304" pitchFamily="18" charset="0"/>
                <a:cs typeface="Times New Roman" panose="02020603050405020304" pitchFamily="18" charset="0"/>
              </a:rPr>
              <a:t>Required to be reviewed and updated every five years. </a:t>
            </a:r>
          </a:p>
          <a:p>
            <a:pPr marL="457200" indent="-457200">
              <a:buClr>
                <a:srgbClr val="C00000"/>
              </a:buClr>
              <a:buFont typeface="+mj-lt"/>
              <a:buAutoNum type="arabicPeriod"/>
            </a:pPr>
            <a:r>
              <a:rPr lang="en-US" dirty="0">
                <a:latin typeface="Times New Roman" panose="02020603050405020304" pitchFamily="18" charset="0"/>
                <a:cs typeface="Times New Roman" panose="02020603050405020304" pitchFamily="18" charset="0"/>
              </a:rPr>
              <a:t>Updates are allowed at the request of the institution. </a:t>
            </a:r>
          </a:p>
          <a:p>
            <a:pPr lvl="3">
              <a:buClr>
                <a:srgbClr val="C00000"/>
              </a:buClr>
            </a:pPr>
            <a:r>
              <a:rPr lang="en-US" dirty="0">
                <a:latin typeface="Times New Roman" panose="02020603050405020304" pitchFamily="18" charset="0"/>
                <a:cs typeface="Times New Roman" panose="02020603050405020304" pitchFamily="18" charset="0"/>
              </a:rPr>
              <a:t>Though large updates happen every five years, changes may be requested at any time. </a:t>
            </a:r>
          </a:p>
          <a:p>
            <a:pPr marL="457200" indent="-457200">
              <a:buClr>
                <a:srgbClr val="C00000"/>
              </a:buClr>
              <a:buFont typeface="+mj-lt"/>
              <a:buAutoNum type="arabicPeriod"/>
            </a:pPr>
            <a:r>
              <a:rPr lang="en-US" dirty="0">
                <a:latin typeface="Times New Roman" panose="02020603050405020304" pitchFamily="18" charset="0"/>
                <a:cs typeface="Times New Roman" panose="02020603050405020304" pitchFamily="18" charset="0"/>
              </a:rPr>
              <a:t>Sul Ross has kept the pattern of dividing the Schedule (RRS) by departments, which is not a requirement and not common across all State universities. </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167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38C4C2-585F-4D93-BDD1-FC947F0C5EE6}"/>
              </a:ext>
            </a:extLst>
          </p:cNvPr>
          <p:cNvSpPr>
            <a:spLocks noGrp="1"/>
          </p:cNvSpPr>
          <p:nvPr>
            <p:ph type="title"/>
          </p:nvPr>
        </p:nvSpPr>
        <p:spPr/>
        <p:txBody>
          <a:bodyPr>
            <a:normAutofit/>
          </a:bodyPr>
          <a:lstStyle/>
          <a:p>
            <a:pPr algn="ctr"/>
            <a:r>
              <a:rPr lang="en-US" sz="5400" dirty="0">
                <a:latin typeface="Times New Roman" panose="02020603050405020304" pitchFamily="18" charset="0"/>
                <a:cs typeface="Times New Roman" panose="02020603050405020304" pitchFamily="18" charset="0"/>
              </a:rPr>
              <a:t>How to Read the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Records Retention Schedule (RRS)</a:t>
            </a:r>
          </a:p>
        </p:txBody>
      </p:sp>
      <p:sp>
        <p:nvSpPr>
          <p:cNvPr id="5" name="Text Placeholder 4">
            <a:extLst>
              <a:ext uri="{FF2B5EF4-FFF2-40B4-BE49-F238E27FC236}">
                <a16:creationId xmlns:a16="http://schemas.microsoft.com/office/drawing/2014/main" id="{5F416AB3-C81B-42E7-8FBC-5550F83E3DE7}"/>
              </a:ext>
            </a:extLst>
          </p:cNvPr>
          <p:cNvSpPr>
            <a:spLocks noGrp="1"/>
          </p:cNvSpPr>
          <p:nvPr>
            <p:ph type="body" idx="1"/>
          </p:nvPr>
        </p:nvSpPr>
        <p:spPr/>
        <p:txBody>
          <a:bodyPr>
            <a:normAutofit/>
          </a:bodyPr>
          <a:lstStyle/>
          <a:p>
            <a:pPr algn="ctr">
              <a:spcBef>
                <a:spcPts val="0"/>
              </a:spcBef>
            </a:pPr>
            <a:r>
              <a:rPr lang="en-US" sz="1800" dirty="0">
                <a:latin typeface="Times New Roman" panose="02020603050405020304" pitchFamily="18" charset="0"/>
                <a:cs typeface="Times New Roman" panose="02020603050405020304" pitchFamily="18" charset="0"/>
              </a:rPr>
              <a:t>The current schedule is from 2020. It will be updated in 2025. </a:t>
            </a:r>
          </a:p>
        </p:txBody>
      </p:sp>
    </p:spTree>
    <p:extLst>
      <p:ext uri="{BB962C8B-B14F-4D97-AF65-F5344CB8AC3E}">
        <p14:creationId xmlns:p14="http://schemas.microsoft.com/office/powerpoint/2010/main" val="3091555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51C33C-6174-4764-8FD1-45F16E2C9634}"/>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Definitions</a:t>
            </a:r>
          </a:p>
        </p:txBody>
      </p:sp>
      <p:sp>
        <p:nvSpPr>
          <p:cNvPr id="5" name="Content Placeholder 4">
            <a:extLst>
              <a:ext uri="{FF2B5EF4-FFF2-40B4-BE49-F238E27FC236}">
                <a16:creationId xmlns:a16="http://schemas.microsoft.com/office/drawing/2014/main" id="{26F0871C-F218-449F-B061-D94E85DC4FB4}"/>
              </a:ext>
            </a:extLst>
          </p:cNvPr>
          <p:cNvSpPr>
            <a:spLocks noGrp="1"/>
          </p:cNvSpPr>
          <p:nvPr>
            <p:ph idx="1"/>
          </p:nvPr>
        </p:nvSpPr>
        <p:spPr>
          <a:xfrm>
            <a:off x="1097280" y="1845733"/>
            <a:ext cx="10058400" cy="4258733"/>
          </a:xfrm>
        </p:spPr>
        <p:txBody>
          <a:bodyPr>
            <a:normAutofit fontScale="70000" lnSpcReduction="20000"/>
          </a:bodyPr>
          <a:lstStyle/>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Agency Code: </a:t>
            </a:r>
            <a:r>
              <a:rPr lang="en-US" dirty="0">
                <a:latin typeface="Times New Roman" panose="02020603050405020304" pitchFamily="18" charset="0"/>
                <a:cs typeface="Times New Roman" panose="02020603050405020304" pitchFamily="18" charset="0"/>
              </a:rPr>
              <a:t>The unique number assigned to Sul Ross by the State of Texas.</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Agency Name: </a:t>
            </a:r>
            <a:r>
              <a:rPr lang="en-US" dirty="0">
                <a:latin typeface="Times New Roman" panose="02020603050405020304" pitchFamily="18" charset="0"/>
                <a:cs typeface="Times New Roman" panose="02020603050405020304" pitchFamily="18" charset="0"/>
              </a:rPr>
              <a:t>Sul Ross State University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Agency Item Number (AIN): </a:t>
            </a:r>
            <a:r>
              <a:rPr lang="en-US" dirty="0">
                <a:latin typeface="Times New Roman" panose="02020603050405020304" pitchFamily="18" charset="0"/>
                <a:cs typeface="Times New Roman" panose="02020603050405020304" pitchFamily="18" charset="0"/>
              </a:rPr>
              <a:t>Used to quickly identify the record by the department. This number is set by Sul Ross, not TSLAC.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Record Series Item Number (RSIN): </a:t>
            </a:r>
            <a:r>
              <a:rPr lang="en-US" dirty="0">
                <a:latin typeface="Times New Roman" panose="02020603050405020304" pitchFamily="18" charset="0"/>
                <a:cs typeface="Times New Roman" panose="02020603050405020304" pitchFamily="18" charset="0"/>
              </a:rPr>
              <a:t>Official identification code used by all State of Texas Universities in their RRS. These will not change and are not unique to Sul Ross departments.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Record Series Title: </a:t>
            </a:r>
            <a:r>
              <a:rPr lang="en-US" dirty="0">
                <a:latin typeface="Times New Roman" panose="02020603050405020304" pitchFamily="18" charset="0"/>
                <a:cs typeface="Times New Roman" panose="02020603050405020304" pitchFamily="18" charset="0"/>
              </a:rPr>
              <a:t>Name given to describe the records being identified in the RRS. Can either be standard (set by TSLAC) or unique to the University (i.e. La Vida Lobo Records).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Description: </a:t>
            </a:r>
            <a:r>
              <a:rPr lang="en-US" dirty="0">
                <a:latin typeface="Times New Roman" panose="02020603050405020304" pitchFamily="18" charset="0"/>
                <a:cs typeface="Times New Roman" panose="02020603050405020304" pitchFamily="18" charset="0"/>
              </a:rPr>
              <a:t>Either a copy of the definition given by the State or a unique definition applicable to the department.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Retention Code: </a:t>
            </a:r>
            <a:r>
              <a:rPr lang="en-US" dirty="0">
                <a:latin typeface="Times New Roman" panose="02020603050405020304" pitchFamily="18" charset="0"/>
                <a:cs typeface="Times New Roman" panose="02020603050405020304" pitchFamily="18" charset="0"/>
              </a:rPr>
              <a:t>The type of retention required for the record. See next slide.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Retention: </a:t>
            </a:r>
            <a:r>
              <a:rPr lang="en-US" dirty="0">
                <a:latin typeface="Times New Roman" panose="02020603050405020304" pitchFamily="18" charset="0"/>
                <a:cs typeface="Times New Roman" panose="02020603050405020304" pitchFamily="18" charset="0"/>
              </a:rPr>
              <a:t>Retention is expressed in years unless otherwise noted.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AC Definition: </a:t>
            </a:r>
            <a:r>
              <a:rPr lang="en-US" dirty="0">
                <a:latin typeface="Times New Roman" panose="02020603050405020304" pitchFamily="18" charset="0"/>
                <a:cs typeface="Times New Roman" panose="02020603050405020304" pitchFamily="18" charset="0"/>
              </a:rPr>
              <a:t>If the retention code AC is used, it will </a:t>
            </a:r>
            <a:r>
              <a:rPr lang="en-US" u="sng" dirty="0">
                <a:latin typeface="Times New Roman" panose="02020603050405020304" pitchFamily="18" charset="0"/>
                <a:cs typeface="Times New Roman" panose="02020603050405020304" pitchFamily="18" charset="0"/>
              </a:rPr>
              <a:t>always</a:t>
            </a:r>
            <a:r>
              <a:rPr lang="en-US" dirty="0">
                <a:latin typeface="Times New Roman" panose="02020603050405020304" pitchFamily="18" charset="0"/>
                <a:cs typeface="Times New Roman" panose="02020603050405020304" pitchFamily="18" charset="0"/>
              </a:rPr>
              <a:t> have a definition.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Archival: </a:t>
            </a:r>
            <a:r>
              <a:rPr lang="en-US" dirty="0">
                <a:latin typeface="Times New Roman" panose="02020603050405020304" pitchFamily="18" charset="0"/>
                <a:cs typeface="Times New Roman" panose="02020603050405020304" pitchFamily="18" charset="0"/>
              </a:rPr>
              <a:t>Short, code used to reference if the record should be archived or reviewed by the University Archivist before disposition.</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Remarks: </a:t>
            </a:r>
            <a:r>
              <a:rPr lang="en-US" dirty="0">
                <a:latin typeface="Times New Roman" panose="02020603050405020304" pitchFamily="18" charset="0"/>
                <a:cs typeface="Times New Roman" panose="02020603050405020304" pitchFamily="18" charset="0"/>
              </a:rPr>
              <a:t>Any further notes pertinent to this record will be written here. </a:t>
            </a:r>
          </a:p>
          <a:p>
            <a:pPr marL="514350" indent="-514350">
              <a:buClr>
                <a:srgbClr val="C00000"/>
              </a:buClr>
              <a:buAutoNum type="arabicPeriod"/>
            </a:pPr>
            <a:r>
              <a:rPr lang="en-US" b="1" dirty="0">
                <a:latin typeface="Times New Roman" panose="02020603050405020304" pitchFamily="18" charset="0"/>
                <a:cs typeface="Times New Roman" panose="02020603050405020304" pitchFamily="18" charset="0"/>
              </a:rPr>
              <a:t>Legal Citations: </a:t>
            </a:r>
            <a:r>
              <a:rPr lang="en-US" dirty="0">
                <a:latin typeface="Times New Roman" panose="02020603050405020304" pitchFamily="18" charset="0"/>
                <a:cs typeface="Times New Roman" panose="02020603050405020304" pitchFamily="18" charset="0"/>
              </a:rPr>
              <a:t>This column contains citations to applicable federal or state laws or regulations affecting retention. </a:t>
            </a:r>
          </a:p>
        </p:txBody>
      </p:sp>
    </p:spTree>
    <p:extLst>
      <p:ext uri="{BB962C8B-B14F-4D97-AF65-F5344CB8AC3E}">
        <p14:creationId xmlns:p14="http://schemas.microsoft.com/office/powerpoint/2010/main" val="1638219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5787-D192-4454-892A-608CB14CB0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Explanation of Codes: Retention Codes</a:t>
            </a:r>
          </a:p>
        </p:txBody>
      </p:sp>
      <p:sp>
        <p:nvSpPr>
          <p:cNvPr id="3" name="Content Placeholder 2">
            <a:extLst>
              <a:ext uri="{FF2B5EF4-FFF2-40B4-BE49-F238E27FC236}">
                <a16:creationId xmlns:a16="http://schemas.microsoft.com/office/drawing/2014/main" id="{E9F3979C-7BFC-4C72-AACD-91825A892630}"/>
              </a:ext>
            </a:extLst>
          </p:cNvPr>
          <p:cNvSpPr>
            <a:spLocks noGrp="1"/>
          </p:cNvSpPr>
          <p:nvPr>
            <p:ph idx="1"/>
          </p:nvPr>
        </p:nvSpPr>
        <p:spPr>
          <a:xfrm>
            <a:off x="1097280" y="1845733"/>
            <a:ext cx="10058400" cy="4461934"/>
          </a:xfrm>
        </p:spPr>
        <p:txBody>
          <a:bodyPr>
            <a:normAutofit fontScale="62500" lnSpcReduction="20000"/>
          </a:bodyPr>
          <a:lstStyle/>
          <a:p>
            <a:pPr marL="0" indent="0">
              <a:buNone/>
            </a:pPr>
            <a:r>
              <a:rPr lang="en-US" dirty="0">
                <a:latin typeface="Times New Roman" panose="02020603050405020304" pitchFamily="18" charset="0"/>
                <a:cs typeface="Times New Roman" panose="02020603050405020304" pitchFamily="18" charset="0"/>
              </a:rPr>
              <a:t>All numbers used with retention periods are expressed in </a:t>
            </a:r>
            <a:r>
              <a:rPr lang="en-US" u="sng" dirty="0">
                <a:latin typeface="Times New Roman" panose="02020603050405020304" pitchFamily="18" charset="0"/>
                <a:cs typeface="Times New Roman" panose="02020603050405020304" pitchFamily="18" charset="0"/>
              </a:rPr>
              <a:t>years</a:t>
            </a:r>
            <a:r>
              <a:rPr lang="en-US" dirty="0">
                <a:latin typeface="Times New Roman" panose="02020603050405020304" pitchFamily="18" charset="0"/>
                <a:cs typeface="Times New Roman" panose="02020603050405020304" pitchFamily="18" charset="0"/>
              </a:rPr>
              <a:t> unless otherwise indicated.</a:t>
            </a:r>
          </a:p>
          <a:p>
            <a:pPr marL="0" indent="0">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AC – After Closed </a:t>
            </a:r>
            <a:r>
              <a:rPr lang="en-US" dirty="0">
                <a:latin typeface="Times New Roman" panose="02020603050405020304" pitchFamily="18" charset="0"/>
                <a:cs typeface="Times New Roman" panose="02020603050405020304" pitchFamily="18" charset="0"/>
              </a:rPr>
              <a:t>(or terminated, completed, expired, or settled)</a:t>
            </a:r>
          </a:p>
          <a:p>
            <a:pPr marL="0" indent="0">
              <a:spcBef>
                <a:spcPts val="0"/>
              </a:spcBef>
              <a:buNone/>
            </a:pPr>
            <a:r>
              <a:rPr lang="en-US" dirty="0">
                <a:latin typeface="Times New Roman" panose="02020603050405020304" pitchFamily="18" charset="0"/>
                <a:cs typeface="Times New Roman" panose="02020603050405020304" pitchFamily="18" charset="0"/>
              </a:rPr>
              <a:t>The record is related to a function or activity with a finite closure date.</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AV – As Long as Administratively Valuable </a:t>
            </a:r>
          </a:p>
          <a:p>
            <a:pPr marL="0" indent="0">
              <a:spcBef>
                <a:spcPts val="0"/>
              </a:spcBef>
              <a:buNone/>
            </a:pPr>
            <a:r>
              <a:rPr lang="en-US" dirty="0">
                <a:latin typeface="Times New Roman" panose="02020603050405020304" pitchFamily="18" charset="0"/>
                <a:cs typeface="Times New Roman" panose="02020603050405020304" pitchFamily="18" charset="0"/>
              </a:rPr>
              <a:t>The immediate purpose for which the record was created has been fulfilled and any subsequent need for the record to conduct the operations of the university, if any, has been satisfied. </a:t>
            </a:r>
          </a:p>
          <a:p>
            <a:pPr marL="0" indent="0">
              <a:spcBef>
                <a:spcPts val="0"/>
              </a:spcBef>
              <a:buNone/>
            </a:pPr>
            <a:endParaRPr lang="en-US" dirty="0">
              <a:solidFill>
                <a:srgbClr val="C00000"/>
              </a:solidFill>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CE – Calendar Year End </a:t>
            </a:r>
          </a:p>
          <a:p>
            <a:pPr marL="0" indent="0">
              <a:spcBef>
                <a:spcPts val="0"/>
              </a:spcBef>
              <a:buNone/>
            </a:pPr>
            <a:r>
              <a:rPr lang="en-US" dirty="0">
                <a:latin typeface="Times New Roman" panose="02020603050405020304" pitchFamily="18" charset="0"/>
                <a:cs typeface="Times New Roman" panose="02020603050405020304" pitchFamily="18" charset="0"/>
              </a:rPr>
              <a:t>December 31</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FE – Fiscal Year End </a:t>
            </a:r>
          </a:p>
          <a:p>
            <a:pPr marL="0" indent="0">
              <a:spcBef>
                <a:spcPts val="0"/>
              </a:spcBef>
              <a:buNone/>
            </a:pPr>
            <a:r>
              <a:rPr lang="en-US" dirty="0">
                <a:latin typeface="Times New Roman" panose="02020603050405020304" pitchFamily="18" charset="0"/>
                <a:cs typeface="Times New Roman" panose="02020603050405020304" pitchFamily="18" charset="0"/>
              </a:rPr>
              <a:t>August 31 </a:t>
            </a:r>
          </a:p>
          <a:p>
            <a:pPr marL="0" indent="0">
              <a:spcBef>
                <a:spcPts val="0"/>
              </a:spcBef>
              <a:buNone/>
            </a:pPr>
            <a:endParaRPr lang="en-US" dirty="0">
              <a:solidFill>
                <a:srgbClr val="C00000"/>
              </a:solidFill>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LA – Life of Asset </a:t>
            </a:r>
          </a:p>
          <a:p>
            <a:pPr marL="0" indent="0">
              <a:spcBef>
                <a:spcPts val="0"/>
              </a:spcBef>
              <a:buNone/>
            </a:pPr>
            <a:r>
              <a:rPr lang="en-US" dirty="0">
                <a:latin typeface="Times New Roman" panose="02020603050405020304" pitchFamily="18" charset="0"/>
                <a:cs typeface="Times New Roman" panose="02020603050405020304" pitchFamily="18" charset="0"/>
              </a:rPr>
              <a:t>The record is retained until the deposit of the asset.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PM – Permanent</a:t>
            </a:r>
          </a:p>
          <a:p>
            <a:pPr marL="0" indent="0">
              <a:spcBef>
                <a:spcPts val="0"/>
              </a:spcBef>
              <a:buNone/>
            </a:pPr>
            <a:r>
              <a:rPr lang="en-US" dirty="0">
                <a:latin typeface="Times New Roman" panose="02020603050405020304" pitchFamily="18" charset="0"/>
                <a:cs typeface="Times New Roman" panose="02020603050405020304" pitchFamily="18" charset="0"/>
              </a:rPr>
              <a:t>A record that possesses enduring legal, fiscal, or administrative value and must be preserved permanently by the university. </a:t>
            </a:r>
            <a:r>
              <a:rPr lang="en-US" u="sng" dirty="0">
                <a:latin typeface="Times New Roman" panose="02020603050405020304" pitchFamily="18" charset="0"/>
                <a:cs typeface="Times New Roman" panose="02020603050405020304" pitchFamily="18" charset="0"/>
              </a:rPr>
              <a:t>Always</a:t>
            </a:r>
            <a:r>
              <a:rPr lang="en-US" dirty="0">
                <a:latin typeface="Times New Roman" panose="02020603050405020304" pitchFamily="18" charset="0"/>
                <a:cs typeface="Times New Roman" panose="02020603050405020304" pitchFamily="18" charset="0"/>
              </a:rPr>
              <a:t> double-check these records, to see if they have an archival code associated with them.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US – Until Superseded</a:t>
            </a:r>
          </a:p>
          <a:p>
            <a:pPr marL="0" indent="0">
              <a:spcBef>
                <a:spcPts val="0"/>
              </a:spcBef>
              <a:buNone/>
            </a:pPr>
            <a:r>
              <a:rPr lang="en-US" dirty="0">
                <a:latin typeface="Times New Roman" panose="02020603050405020304" pitchFamily="18" charset="0"/>
                <a:cs typeface="Times New Roman" panose="02020603050405020304" pitchFamily="18" charset="0"/>
              </a:rPr>
              <a:t>The record is replaced by an updated version. If a record subject to this retention period is discontinued or is no longer required by law, the date of supersession is the date the decision to discontinue the record is made or the law takes effect. If the record relates to an employee, the date of supersession is the date of termination or the last date the record is needed with reference to the employee, as applicable. </a:t>
            </a:r>
          </a:p>
        </p:txBody>
      </p:sp>
    </p:spTree>
    <p:extLst>
      <p:ext uri="{BB962C8B-B14F-4D97-AF65-F5344CB8AC3E}">
        <p14:creationId xmlns:p14="http://schemas.microsoft.com/office/powerpoint/2010/main" val="363451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63817-FC58-4A72-A036-51BE13A7478D}"/>
              </a:ext>
            </a:extLst>
          </p:cNvPr>
          <p:cNvSpPr>
            <a:spLocks noGrp="1"/>
          </p:cNvSpPr>
          <p:nvPr>
            <p:ph type="title"/>
          </p:nvPr>
        </p:nvSpPr>
        <p:spPr/>
        <p:txBody>
          <a:bodyPr/>
          <a:lstStyle/>
          <a:p>
            <a:r>
              <a:rPr lang="en-US" dirty="0"/>
              <a:t>Learning Objectives </a:t>
            </a:r>
          </a:p>
        </p:txBody>
      </p:sp>
      <p:sp>
        <p:nvSpPr>
          <p:cNvPr id="3" name="Content Placeholder 2">
            <a:extLst>
              <a:ext uri="{FF2B5EF4-FFF2-40B4-BE49-F238E27FC236}">
                <a16:creationId xmlns:a16="http://schemas.microsoft.com/office/drawing/2014/main" id="{75B948A1-FCD4-4BE9-866D-AF544D16EFFA}"/>
              </a:ext>
            </a:extLst>
          </p:cNvPr>
          <p:cNvSpPr>
            <a:spLocks noGrp="1"/>
          </p:cNvSpPr>
          <p:nvPr>
            <p:ph idx="1"/>
          </p:nvPr>
        </p:nvSpPr>
        <p:spPr/>
        <p:txBody>
          <a:bodyPr/>
          <a:lstStyle/>
          <a:p>
            <a:pPr marL="514350" indent="-514350">
              <a:buClr>
                <a:srgbClr val="C00000"/>
              </a:buClr>
              <a:buFont typeface="+mj-lt"/>
              <a:buAutoNum type="arabicPeriod"/>
            </a:pPr>
            <a:r>
              <a:rPr lang="en-US" sz="2400" dirty="0">
                <a:latin typeface="+mj-lt"/>
                <a:cs typeface="Arial" panose="020B0604020202020204" pitchFamily="34" charset="0"/>
              </a:rPr>
              <a:t>Attendees will be able to identify state records in their office and across the institution. </a:t>
            </a:r>
          </a:p>
          <a:p>
            <a:pPr marL="514350" indent="-514350">
              <a:buClr>
                <a:srgbClr val="C00000"/>
              </a:buClr>
              <a:buFont typeface="+mj-lt"/>
              <a:buAutoNum type="arabicPeriod"/>
            </a:pPr>
            <a:r>
              <a:rPr lang="en-US" sz="2400" dirty="0">
                <a:latin typeface="+mj-lt"/>
                <a:cs typeface="Arial" panose="020B0604020202020204" pitchFamily="34" charset="0"/>
              </a:rPr>
              <a:t>Attendees will be able to accurately read and use the Records Retention Schedule (RRS). </a:t>
            </a:r>
          </a:p>
          <a:p>
            <a:pPr marL="514350" indent="-514350">
              <a:buClr>
                <a:srgbClr val="C00000"/>
              </a:buClr>
              <a:buFont typeface="+mj-lt"/>
              <a:buAutoNum type="arabicPeriod"/>
            </a:pPr>
            <a:r>
              <a:rPr lang="en-US" sz="2400" dirty="0">
                <a:latin typeface="+mj-lt"/>
                <a:cs typeface="Arial" panose="020B0604020202020204" pitchFamily="34" charset="0"/>
              </a:rPr>
              <a:t>Attendees will be able to identify state e-records in their offices and the accurate disposition procedures for such records. </a:t>
            </a:r>
          </a:p>
          <a:p>
            <a:pPr marL="514350" indent="-514350">
              <a:buClr>
                <a:srgbClr val="C00000"/>
              </a:buClr>
              <a:buFont typeface="+mj-lt"/>
              <a:buAutoNum type="arabicPeriod"/>
            </a:pPr>
            <a:r>
              <a:rPr lang="en-US" sz="2400" dirty="0">
                <a:latin typeface="+mj-lt"/>
                <a:cs typeface="Arial" panose="020B0604020202020204" pitchFamily="34" charset="0"/>
              </a:rPr>
              <a:t>Attendees will learn skills for developing sustainable organizational processes for their departments.</a:t>
            </a:r>
          </a:p>
          <a:p>
            <a:endParaRPr lang="en-US" dirty="0"/>
          </a:p>
        </p:txBody>
      </p:sp>
    </p:spTree>
    <p:extLst>
      <p:ext uri="{BB962C8B-B14F-4D97-AF65-F5344CB8AC3E}">
        <p14:creationId xmlns:p14="http://schemas.microsoft.com/office/powerpoint/2010/main" val="2986006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5787-D192-4454-892A-608CB14CB0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Explanation of Codes: Archival Codes</a:t>
            </a:r>
          </a:p>
        </p:txBody>
      </p:sp>
      <p:sp>
        <p:nvSpPr>
          <p:cNvPr id="3" name="Content Placeholder 2">
            <a:extLst>
              <a:ext uri="{FF2B5EF4-FFF2-40B4-BE49-F238E27FC236}">
                <a16:creationId xmlns:a16="http://schemas.microsoft.com/office/drawing/2014/main" id="{E9F3979C-7BFC-4C72-AACD-91825A892630}"/>
              </a:ext>
            </a:extLst>
          </p:cNvPr>
          <p:cNvSpPr>
            <a:spLocks noGrp="1"/>
          </p:cNvSpPr>
          <p:nvPr>
            <p:ph idx="1"/>
          </p:nvPr>
        </p:nvSpPr>
        <p:spPr/>
        <p:txBody>
          <a:bodyPr>
            <a:normAutofit/>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I - </a:t>
            </a:r>
            <a:r>
              <a:rPr lang="en-US" dirty="0">
                <a:latin typeface="Times New Roman" panose="02020603050405020304" pitchFamily="18" charset="0"/>
                <a:cs typeface="Times New Roman" panose="02020603050405020304" pitchFamily="18" charset="0"/>
              </a:rPr>
              <a:t>The records must be transferred to the institutional/university archives for long-term preservation.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O – </a:t>
            </a:r>
            <a:r>
              <a:rPr lang="en-US" dirty="0">
                <a:latin typeface="Times New Roman" panose="02020603050405020304" pitchFamily="18" charset="0"/>
                <a:cs typeface="Times New Roman" panose="02020603050405020304" pitchFamily="18" charset="0"/>
              </a:rPr>
              <a:t>The institutional/university archives must be contacted for an archival review of the records before disposition. Those records determined to be archival must be transferred to the institutional/university archives for long-term preservation.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961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9325-0ABC-422A-95EC-4788296AB349}"/>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Organization: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Managing Physical and Electronic Records</a:t>
            </a:r>
          </a:p>
        </p:txBody>
      </p:sp>
      <p:sp>
        <p:nvSpPr>
          <p:cNvPr id="3" name="Text Placeholder 2">
            <a:extLst>
              <a:ext uri="{FF2B5EF4-FFF2-40B4-BE49-F238E27FC236}">
                <a16:creationId xmlns:a16="http://schemas.microsoft.com/office/drawing/2014/main" id="{BD33D6D5-A189-4E8A-BCD2-D4E2AF099FA7}"/>
              </a:ext>
            </a:extLst>
          </p:cNvPr>
          <p:cNvSpPr>
            <a:spLocks noGrp="1"/>
          </p:cNvSpPr>
          <p:nvPr>
            <p:ph type="body" idx="1"/>
          </p:nvPr>
        </p:nvSpPr>
        <p:spPr/>
        <p:txBody>
          <a:bodyPr/>
          <a:lstStyle/>
          <a:p>
            <a:pPr algn="ctr"/>
            <a:r>
              <a:rPr lang="en-US" dirty="0">
                <a:latin typeface="Times New Roman" panose="02020603050405020304" pitchFamily="18" charset="0"/>
                <a:cs typeface="Times New Roman" panose="02020603050405020304" pitchFamily="18" charset="0"/>
              </a:rPr>
              <a:t>Should be customized to each office with standard practices. </a:t>
            </a:r>
          </a:p>
        </p:txBody>
      </p:sp>
    </p:spTree>
    <p:extLst>
      <p:ext uri="{BB962C8B-B14F-4D97-AF65-F5344CB8AC3E}">
        <p14:creationId xmlns:p14="http://schemas.microsoft.com/office/powerpoint/2010/main" val="3092529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327EC9-2059-4D86-8ED6-E3ACBE3B4935}"/>
              </a:ext>
            </a:extLst>
          </p:cNvPr>
          <p:cNvSpPr>
            <a:spLocks noGrp="1"/>
          </p:cNvSpPr>
          <p:nvPr>
            <p:ph type="title"/>
          </p:nvPr>
        </p:nvSpPr>
        <p:spPr/>
        <p:txBody>
          <a:bodyPr/>
          <a:lstStyle/>
          <a:p>
            <a:r>
              <a:rPr lang="en-US" b="1">
                <a:latin typeface="Times New Roman" panose="02020603050405020304" pitchFamily="18" charset="0"/>
                <a:cs typeface="Times New Roman" panose="02020603050405020304" pitchFamily="18" charset="0"/>
              </a:rPr>
              <a:t>Filing Systems</a:t>
            </a:r>
            <a:endParaRPr lang="en-US"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199260C5-95A1-446D-9AD8-583317911647}"/>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planned method of classifying and arranging records for storage and retrieval.”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There is not a standard filing system to which all Texas state agencies must adhere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each agency is responsible for determining the best method of filing records in all storage formats that the agency creates and maintains.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C00000"/>
                </a:solidFill>
                <a:latin typeface="Times New Roman" panose="02020603050405020304" pitchFamily="18" charset="0"/>
                <a:cs typeface="Times New Roman" panose="02020603050405020304" pitchFamily="18" charset="0"/>
              </a:rPr>
              <a:t>What are some examples of storage formats that SR uses? </a:t>
            </a:r>
          </a:p>
        </p:txBody>
      </p:sp>
    </p:spTree>
    <p:extLst>
      <p:ext uri="{BB962C8B-B14F-4D97-AF65-F5344CB8AC3E}">
        <p14:creationId xmlns:p14="http://schemas.microsoft.com/office/powerpoint/2010/main" val="970350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572A-68CB-4BE9-B731-5C90D3574DDE}"/>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Why Adopt a Filing System?	</a:t>
            </a:r>
          </a:p>
        </p:txBody>
      </p:sp>
      <p:sp>
        <p:nvSpPr>
          <p:cNvPr id="4" name="Text Placeholder 3">
            <a:extLst>
              <a:ext uri="{FF2B5EF4-FFF2-40B4-BE49-F238E27FC236}">
                <a16:creationId xmlns:a16="http://schemas.microsoft.com/office/drawing/2014/main" id="{A9E1B253-03BE-4E52-AC4A-552D369EB024}"/>
              </a:ext>
            </a:extLst>
          </p:cNvPr>
          <p:cNvSpPr>
            <a:spLocks noGrp="1"/>
          </p:cNvSpPr>
          <p:nvPr>
            <p:ph type="body" idx="1"/>
          </p:nvPr>
        </p:nvSpPr>
        <p:spPr/>
        <p:txBody>
          <a:bodyPr/>
          <a:lstStyle/>
          <a:p>
            <a:pPr algn="ctr"/>
            <a:r>
              <a:rPr lang="en-US" dirty="0">
                <a:latin typeface="Times New Roman" panose="02020603050405020304" pitchFamily="18" charset="0"/>
                <a:cs typeface="Times New Roman" panose="02020603050405020304" pitchFamily="18" charset="0"/>
              </a:rPr>
              <a:t>You cannot manage your records if you cannot find them.</a:t>
            </a:r>
          </a:p>
        </p:txBody>
      </p:sp>
    </p:spTree>
    <p:extLst>
      <p:ext uri="{BB962C8B-B14F-4D97-AF65-F5344CB8AC3E}">
        <p14:creationId xmlns:p14="http://schemas.microsoft.com/office/powerpoint/2010/main" val="2210615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973D4-54BA-43C2-9F41-D80A7C21D47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Makes an Effective Filing System?</a:t>
            </a:r>
          </a:p>
        </p:txBody>
      </p:sp>
      <p:sp>
        <p:nvSpPr>
          <p:cNvPr id="5" name="Content Placeholder 4">
            <a:extLst>
              <a:ext uri="{FF2B5EF4-FFF2-40B4-BE49-F238E27FC236}">
                <a16:creationId xmlns:a16="http://schemas.microsoft.com/office/drawing/2014/main" id="{116E59CB-1221-4F40-8B17-512B61368DA3}"/>
              </a:ext>
            </a:extLst>
          </p:cNvPr>
          <p:cNvSpPr>
            <a:spLocks noGrp="1"/>
          </p:cNvSpPr>
          <p:nvPr>
            <p:ph idx="1"/>
          </p:nvPr>
        </p:nvSpPr>
        <p:spPr/>
        <p:txBody>
          <a:bodyPr>
            <a:normAutofit fontScale="70000" lnSpcReduction="20000"/>
          </a:bodyPr>
          <a:lstStyle/>
          <a:p>
            <a:pPr marL="0" indent="0">
              <a:buNone/>
            </a:pPr>
            <a:r>
              <a:rPr lang="en-US" dirty="0">
                <a:solidFill>
                  <a:srgbClr val="C00000"/>
                </a:solidFill>
                <a:latin typeface="Times New Roman" panose="02020603050405020304" pitchFamily="18" charset="0"/>
                <a:cs typeface="Times New Roman" panose="02020603050405020304" pitchFamily="18" charset="0"/>
              </a:rPr>
              <a:t>1. The system should be simple and easy to use. </a:t>
            </a:r>
          </a:p>
          <a:p>
            <a:pPr marL="0" indent="0">
              <a:buNone/>
            </a:pPr>
            <a:r>
              <a:rPr lang="en-US" dirty="0">
                <a:latin typeface="Times New Roman" panose="02020603050405020304" pitchFamily="18" charset="0"/>
                <a:cs typeface="Times New Roman" panose="02020603050405020304" pitchFamily="18" charset="0"/>
              </a:rPr>
              <a:t>The simpler the filing system is, the more user-friendly it will be. </a:t>
            </a:r>
            <a:r>
              <a:rPr lang="en-US" b="1" dirty="0">
                <a:latin typeface="Times New Roman" panose="02020603050405020304" pitchFamily="18" charset="0"/>
                <a:cs typeface="Times New Roman" panose="02020603050405020304" pitchFamily="18" charset="0"/>
              </a:rPr>
              <a:t>It should reduce errors and facilitate the use of the system, </a:t>
            </a:r>
            <a:r>
              <a:rPr lang="en-US" dirty="0">
                <a:latin typeface="Times New Roman" panose="02020603050405020304" pitchFamily="18" charset="0"/>
                <a:cs typeface="Times New Roman" panose="02020603050405020304" pitchFamily="18" charset="0"/>
              </a:rPr>
              <a:t>making the filing process second nature to the employee.” </a:t>
            </a:r>
          </a:p>
          <a:p>
            <a:pPr marL="0" indent="0">
              <a:buNone/>
            </a:pPr>
            <a:r>
              <a:rPr lang="en-US" dirty="0">
                <a:solidFill>
                  <a:srgbClr val="C00000"/>
                </a:solidFill>
                <a:latin typeface="Times New Roman" panose="02020603050405020304" pitchFamily="18" charset="0"/>
                <a:cs typeface="Times New Roman" panose="02020603050405020304" pitchFamily="18" charset="0"/>
              </a:rPr>
              <a:t>2. The system should be transparent. </a:t>
            </a:r>
          </a:p>
          <a:p>
            <a:pPr marL="0" indent="0">
              <a:buNone/>
            </a:pPr>
            <a:r>
              <a:rPr lang="en-US" dirty="0">
                <a:latin typeface="Times New Roman" panose="02020603050405020304" pitchFamily="18" charset="0"/>
                <a:cs typeface="Times New Roman" panose="02020603050405020304" pitchFamily="18" charset="0"/>
              </a:rPr>
              <a:t>Does your filing system make sense at first glance? Is your system integrated into the department and university needs? </a:t>
            </a:r>
          </a:p>
          <a:p>
            <a:pPr marL="0" indent="0">
              <a:buNone/>
            </a:pPr>
            <a:r>
              <a:rPr lang="en-US" dirty="0">
                <a:solidFill>
                  <a:srgbClr val="C00000"/>
                </a:solidFill>
                <a:latin typeface="Times New Roman" panose="02020603050405020304" pitchFamily="18" charset="0"/>
                <a:cs typeface="Times New Roman" panose="02020603050405020304" pitchFamily="18" charset="0"/>
              </a:rPr>
              <a:t>3. The system should be effective. </a:t>
            </a:r>
          </a:p>
          <a:p>
            <a:pPr marL="0" indent="0">
              <a:buNone/>
            </a:pPr>
            <a:r>
              <a:rPr lang="en-US" dirty="0">
                <a:latin typeface="Times New Roman" panose="02020603050405020304" pitchFamily="18" charset="0"/>
                <a:cs typeface="Times New Roman" panose="02020603050405020304" pitchFamily="18" charset="0"/>
              </a:rPr>
              <a:t>Does your filing system work for your department? The university? </a:t>
            </a:r>
            <a:r>
              <a:rPr lang="en-US" b="1" dirty="0">
                <a:latin typeface="Times New Roman" panose="02020603050405020304" pitchFamily="18" charset="0"/>
                <a:cs typeface="Times New Roman" panose="02020603050405020304" pitchFamily="18" charset="0"/>
              </a:rPr>
              <a:t>Determine how records are used and accessed in your office </a:t>
            </a:r>
            <a:r>
              <a:rPr lang="en-US" dirty="0">
                <a:latin typeface="Times New Roman" panose="02020603050405020304" pitchFamily="18" charset="0"/>
                <a:cs typeface="Times New Roman" panose="02020603050405020304" pitchFamily="18" charset="0"/>
              </a:rPr>
              <a:t>to help create something that will be easily followed by current and future employees. </a:t>
            </a:r>
          </a:p>
          <a:p>
            <a:pPr marL="0" indent="0">
              <a:buNone/>
            </a:pPr>
            <a:r>
              <a:rPr lang="en-US" dirty="0">
                <a:solidFill>
                  <a:srgbClr val="C00000"/>
                </a:solidFill>
                <a:latin typeface="Times New Roman" panose="02020603050405020304" pitchFamily="18" charset="0"/>
                <a:cs typeface="Times New Roman" panose="02020603050405020304" pitchFamily="18" charset="0"/>
              </a:rPr>
              <a:t>4. The system should ensure fast and accurate retrieval of information. </a:t>
            </a:r>
          </a:p>
          <a:p>
            <a:pPr marL="0" indent="0">
              <a:buNone/>
            </a:pPr>
            <a:r>
              <a:rPr lang="en-US" dirty="0">
                <a:latin typeface="Times New Roman" panose="02020603050405020304" pitchFamily="18" charset="0"/>
                <a:cs typeface="Times New Roman" panose="02020603050405020304" pitchFamily="18" charset="0"/>
              </a:rPr>
              <a:t>How long does it take you to find important records in your office? </a:t>
            </a:r>
          </a:p>
          <a:p>
            <a:pPr marL="0" indent="0">
              <a:buNone/>
            </a:pPr>
            <a:r>
              <a:rPr lang="en-US" dirty="0">
                <a:solidFill>
                  <a:srgbClr val="C00000"/>
                </a:solidFill>
                <a:latin typeface="Times New Roman" panose="02020603050405020304" pitchFamily="18" charset="0"/>
                <a:cs typeface="Times New Roman" panose="02020603050405020304" pitchFamily="18" charset="0"/>
              </a:rPr>
              <a:t>5. The system should account for the efficient use of resources.</a:t>
            </a:r>
          </a:p>
          <a:p>
            <a:pPr marL="0" indent="0">
              <a:buNone/>
            </a:pPr>
            <a:r>
              <a:rPr lang="en-US" dirty="0">
                <a:solidFill>
                  <a:srgbClr val="000000"/>
                </a:solidFill>
                <a:latin typeface="Times New Roman" panose="02020603050405020304" pitchFamily="18" charset="0"/>
                <a:cs typeface="Times New Roman" panose="02020603050405020304" pitchFamily="18" charset="0"/>
              </a:rPr>
              <a:t>Having a user-friendly filing system allows for the most effective use of resources in an office. If your files are in order, you will be able to eliminate spending extra money on large quantities of filing supplies and equipment, as well as not spend as much time, money, and effort looking for files when requested.</a:t>
            </a:r>
          </a:p>
        </p:txBody>
      </p:sp>
    </p:spTree>
    <p:extLst>
      <p:ext uri="{BB962C8B-B14F-4D97-AF65-F5344CB8AC3E}">
        <p14:creationId xmlns:p14="http://schemas.microsoft.com/office/powerpoint/2010/main" val="3355909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973D4-54BA-43C2-9F41-D80A7C21D47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Makes an Effective Filing System?</a:t>
            </a:r>
          </a:p>
        </p:txBody>
      </p:sp>
      <p:sp>
        <p:nvSpPr>
          <p:cNvPr id="5" name="Content Placeholder 4">
            <a:extLst>
              <a:ext uri="{FF2B5EF4-FFF2-40B4-BE49-F238E27FC236}">
                <a16:creationId xmlns:a16="http://schemas.microsoft.com/office/drawing/2014/main" id="{116E59CB-1221-4F40-8B17-512B61368DA3}"/>
              </a:ext>
            </a:extLst>
          </p:cNvPr>
          <p:cNvSpPr>
            <a:spLocks noGrp="1"/>
          </p:cNvSpPr>
          <p:nvPr>
            <p:ph idx="1"/>
          </p:nvPr>
        </p:nvSpPr>
        <p:spPr/>
        <p:txBody>
          <a:bodyPr>
            <a:normAutofit fontScale="85000" lnSpcReduction="10000"/>
          </a:bodyPr>
          <a:lstStyle/>
          <a:p>
            <a:pPr marL="0" indent="0">
              <a:buNone/>
            </a:pPr>
            <a:r>
              <a:rPr lang="en-US" sz="2400" dirty="0">
                <a:solidFill>
                  <a:srgbClr val="C00000"/>
                </a:solidFill>
                <a:latin typeface="Times New Roman" panose="02020603050405020304" pitchFamily="18" charset="0"/>
                <a:cs typeface="Times New Roman" panose="02020603050405020304" pitchFamily="18" charset="0"/>
              </a:rPr>
              <a:t>6. The system should reduce frustration. </a:t>
            </a:r>
          </a:p>
          <a:p>
            <a:pPr marL="0" indent="0">
              <a:buNone/>
            </a:pPr>
            <a:r>
              <a:rPr lang="en-US" sz="2400" dirty="0">
                <a:latin typeface="Times New Roman" panose="02020603050405020304" pitchFamily="18" charset="0"/>
                <a:cs typeface="Times New Roman" panose="02020603050405020304" pitchFamily="18" charset="0"/>
              </a:rPr>
              <a:t>When all of the files are in order, employees are less irritated because they know exactly where everything is and do not need to search through boxes, files, desk organization systems, or electronic files to locate a particular document. </a:t>
            </a:r>
          </a:p>
          <a:p>
            <a:pPr marL="0" indent="0">
              <a:buNone/>
            </a:pPr>
            <a:r>
              <a:rPr lang="en-US" sz="2400" dirty="0">
                <a:solidFill>
                  <a:srgbClr val="C00000"/>
                </a:solidFill>
                <a:latin typeface="Times New Roman" panose="02020603050405020304" pitchFamily="18" charset="0"/>
                <a:cs typeface="Times New Roman" panose="02020603050405020304" pitchFamily="18" charset="0"/>
              </a:rPr>
              <a:t>7. The system should ensure full control of the records for the duration of their life cycle. </a:t>
            </a:r>
          </a:p>
          <a:p>
            <a:pPr marL="0" indent="0">
              <a:buNone/>
            </a:pPr>
            <a:r>
              <a:rPr lang="en-US" sz="2400" b="1" dirty="0">
                <a:latin typeface="Times New Roman" panose="02020603050405020304" pitchFamily="18" charset="0"/>
                <a:cs typeface="Times New Roman" panose="02020603050405020304" pitchFamily="18" charset="0"/>
              </a:rPr>
              <a:t>When files are mismanaged, records could be disposed of on accident or held past the time they are required. </a:t>
            </a:r>
            <a:r>
              <a:rPr lang="en-US" sz="2400" dirty="0">
                <a:latin typeface="Times New Roman" panose="02020603050405020304" pitchFamily="18" charset="0"/>
                <a:cs typeface="Times New Roman" panose="02020603050405020304" pitchFamily="18" charset="0"/>
              </a:rPr>
              <a:t>Good filing systems should help move your records from one step in their life cycle to the next. </a:t>
            </a:r>
          </a:p>
          <a:p>
            <a:pPr marL="0" indent="0">
              <a:buNone/>
            </a:pPr>
            <a:r>
              <a:rPr lang="en-US" sz="2400" dirty="0">
                <a:solidFill>
                  <a:srgbClr val="C00000"/>
                </a:solidFill>
                <a:latin typeface="Times New Roman" panose="02020603050405020304" pitchFamily="18" charset="0"/>
                <a:cs typeface="Times New Roman" panose="02020603050405020304" pitchFamily="18" charset="0"/>
              </a:rPr>
              <a:t>8. The system should protect the department and university against legal actions. </a:t>
            </a:r>
          </a:p>
          <a:p>
            <a:pPr marL="0" indent="0">
              <a:buNone/>
            </a:pPr>
            <a:r>
              <a:rPr lang="en-US" sz="2400" dirty="0">
                <a:solidFill>
                  <a:srgbClr val="000000"/>
                </a:solidFill>
                <a:latin typeface="Times New Roman" panose="02020603050405020304" pitchFamily="18" charset="0"/>
                <a:cs typeface="Times New Roman" panose="02020603050405020304" pitchFamily="18" charset="0"/>
              </a:rPr>
              <a:t>Having a complete grasp of where your records are filed allows you the opportunity to access them in a timely manner in case of litigation or a public information request. It also shows a prosecuting legal team that you are actively maintaining your files in accordance with the law.</a:t>
            </a:r>
            <a:endParaRPr lang="en-US" sz="2400" dirty="0">
              <a:latin typeface="Times New Roman" panose="02020603050405020304" pitchFamily="18" charset="0"/>
              <a:cs typeface="Times New Roman" panose="02020603050405020304" pitchFamily="18" charset="0"/>
            </a:endParaRPr>
          </a:p>
          <a:p>
            <a:pPr marL="0" indent="0">
              <a:buNone/>
            </a:pPr>
            <a:endParaRPr 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119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790B-9B87-4E66-9EF3-4A9AA0B607F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Ideas on Filing Arrangements</a:t>
            </a:r>
          </a:p>
        </p:txBody>
      </p:sp>
      <p:sp>
        <p:nvSpPr>
          <p:cNvPr id="3" name="Content Placeholder 2">
            <a:extLst>
              <a:ext uri="{FF2B5EF4-FFF2-40B4-BE49-F238E27FC236}">
                <a16:creationId xmlns:a16="http://schemas.microsoft.com/office/drawing/2014/main" id="{E463C234-1105-4FA7-ACBC-EAC10E60DC8C}"/>
              </a:ext>
            </a:extLst>
          </p:cNvPr>
          <p:cNvSpPr>
            <a:spLocks noGrp="1"/>
          </p:cNvSpPr>
          <p:nvPr>
            <p:ph idx="1"/>
          </p:nvPr>
        </p:nvSpPr>
        <p:spPr/>
        <p:txBody>
          <a:bodyPr>
            <a:normAutofit fontScale="92500" lnSpcReduction="1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Alphabetic </a:t>
            </a:r>
          </a:p>
          <a:p>
            <a:r>
              <a:rPr lang="en-US" dirty="0">
                <a:latin typeface="Times New Roman" panose="02020603050405020304" pitchFamily="18" charset="0"/>
                <a:cs typeface="Times New Roman" panose="02020603050405020304" pitchFamily="18" charset="0"/>
              </a:rPr>
              <a:t>You organize the records alphabetically based on the Record Series Titles. </a:t>
            </a:r>
          </a:p>
          <a:p>
            <a:r>
              <a:rPr lang="en-US" dirty="0">
                <a:latin typeface="Times New Roman" panose="02020603050405020304" pitchFamily="18" charset="0"/>
                <a:cs typeface="Times New Roman" panose="02020603050405020304" pitchFamily="18" charset="0"/>
              </a:rPr>
              <a:t>You can also organize by items, not on the record retention schedule.</a:t>
            </a:r>
          </a:p>
          <a:p>
            <a:r>
              <a:rPr lang="en-US" dirty="0">
                <a:latin typeface="Times New Roman" panose="02020603050405020304" pitchFamily="18" charset="0"/>
                <a:cs typeface="Times New Roman" panose="02020603050405020304" pitchFamily="18" charset="0"/>
              </a:rPr>
              <a:t>With this system, you will need to establish strict guidelines for everyone who accesses these records to ensure that there are no duplicates of information. Alphabetic filing systems run the risk of being too broad at times. </a:t>
            </a:r>
          </a:p>
          <a:p>
            <a:pPr marL="0" indent="0">
              <a:buNone/>
            </a:pPr>
            <a:r>
              <a:rPr lang="en-US" b="1" dirty="0">
                <a:solidFill>
                  <a:srgbClr val="C00000"/>
                </a:solidFill>
                <a:latin typeface="Times New Roman" panose="02020603050405020304" pitchFamily="18" charset="0"/>
                <a:cs typeface="Times New Roman" panose="02020603050405020304" pitchFamily="18" charset="0"/>
              </a:rPr>
              <a:t>Alphanumeric</a:t>
            </a:r>
          </a:p>
          <a:p>
            <a:r>
              <a:rPr lang="en-US" dirty="0">
                <a:latin typeface="Times New Roman" panose="02020603050405020304" pitchFamily="18" charset="0"/>
                <a:cs typeface="Times New Roman" panose="02020603050405020304" pitchFamily="18" charset="0"/>
              </a:rPr>
              <a:t>Pro: Numbers are less likely to be misfiled than letters and misfiles are easier to detect. </a:t>
            </a:r>
          </a:p>
          <a:p>
            <a:r>
              <a:rPr lang="en-US" dirty="0">
                <a:latin typeface="Times New Roman" panose="02020603050405020304" pitchFamily="18" charset="0"/>
                <a:cs typeface="Times New Roman" panose="02020603050405020304" pitchFamily="18" charset="0"/>
              </a:rPr>
              <a:t>Con: You will need an index for this filing system. </a:t>
            </a:r>
          </a:p>
          <a:p>
            <a:r>
              <a:rPr lang="en-US" dirty="0">
                <a:latin typeface="Times New Roman" panose="02020603050405020304" pitchFamily="18" charset="0"/>
                <a:cs typeface="Times New Roman" panose="02020603050405020304" pitchFamily="18" charset="0"/>
              </a:rPr>
              <a:t>With this system, you would organize files based on the fiscal, calendar, or academic year, and then by subject. </a:t>
            </a:r>
          </a:p>
        </p:txBody>
      </p:sp>
    </p:spTree>
    <p:extLst>
      <p:ext uri="{BB962C8B-B14F-4D97-AF65-F5344CB8AC3E}">
        <p14:creationId xmlns:p14="http://schemas.microsoft.com/office/powerpoint/2010/main" val="2926420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BC1E-62B7-429E-AD4E-7232C69B835E}"/>
              </a:ext>
            </a:extLst>
          </p:cNvPr>
          <p:cNvSpPr>
            <a:spLocks noGrp="1"/>
          </p:cNvSpPr>
          <p:nvPr>
            <p:ph type="title"/>
          </p:nvPr>
        </p:nvSpPr>
        <p:spPr>
          <a:xfrm>
            <a:off x="905934" y="286603"/>
            <a:ext cx="7408334" cy="1450757"/>
          </a:xfrm>
        </p:spPr>
        <p:txBody>
          <a:bodyPr>
            <a:normAutofit/>
          </a:bodyPr>
          <a:lstStyle/>
          <a:p>
            <a:r>
              <a:rPr lang="en-US" sz="4000" dirty="0">
                <a:latin typeface="Times New Roman" panose="02020603050405020304" pitchFamily="18" charset="0"/>
                <a:cs typeface="Times New Roman" panose="02020603050405020304" pitchFamily="18" charset="0"/>
              </a:rPr>
              <a:t>Unorganized Files: The Side Effects</a:t>
            </a:r>
          </a:p>
        </p:txBody>
      </p:sp>
      <p:sp>
        <p:nvSpPr>
          <p:cNvPr id="3" name="Content Placeholder 2">
            <a:extLst>
              <a:ext uri="{FF2B5EF4-FFF2-40B4-BE49-F238E27FC236}">
                <a16:creationId xmlns:a16="http://schemas.microsoft.com/office/drawing/2014/main" id="{8241D2D2-8210-4CC9-B37B-6DF036E96F6E}"/>
              </a:ext>
            </a:extLst>
          </p:cNvPr>
          <p:cNvSpPr>
            <a:spLocks noGrp="1"/>
          </p:cNvSpPr>
          <p:nvPr>
            <p:ph idx="1"/>
          </p:nvPr>
        </p:nvSpPr>
        <p:spPr>
          <a:xfrm>
            <a:off x="1097280" y="1845733"/>
            <a:ext cx="7216987" cy="4411134"/>
          </a:xfrm>
        </p:spPr>
        <p:txBody>
          <a:bodyPr>
            <a:normAutofit fontScale="62500" lnSpcReduction="2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Unorganized Files </a:t>
            </a:r>
          </a:p>
          <a:p>
            <a:r>
              <a:rPr lang="en-US" dirty="0">
                <a:latin typeface="Times New Roman" panose="02020603050405020304" pitchFamily="18" charset="0"/>
                <a:cs typeface="Times New Roman" panose="02020603050405020304" pitchFamily="18" charset="0"/>
              </a:rPr>
              <a:t>Problem: Unorganized files do not allow employees to locate records in an efficient and timely manner. </a:t>
            </a:r>
          </a:p>
          <a:p>
            <a:r>
              <a:rPr lang="en-US" dirty="0">
                <a:latin typeface="Times New Roman" panose="02020603050405020304" pitchFamily="18" charset="0"/>
                <a:cs typeface="Times New Roman" panose="02020603050405020304" pitchFamily="18" charset="0"/>
              </a:rPr>
              <a:t>Solution: Create a file plan. A file plan lists the records in your office, describes how they are organized and maintained. </a:t>
            </a:r>
          </a:p>
          <a:p>
            <a:pPr lvl="1"/>
            <a:r>
              <a:rPr lang="en-US" b="1" dirty="0">
                <a:latin typeface="Times New Roman" panose="02020603050405020304" pitchFamily="18" charset="0"/>
                <a:cs typeface="Times New Roman" panose="02020603050405020304" pitchFamily="18" charset="0"/>
              </a:rPr>
              <a:t>Although this can be a seemingly long and time-consuming process at the beginning, the amount of time it will save in the long run will make it worth it. </a:t>
            </a:r>
          </a:p>
          <a:p>
            <a:pPr marL="0" indent="0">
              <a:buNone/>
            </a:pPr>
            <a:r>
              <a:rPr lang="en-US" b="1" dirty="0">
                <a:solidFill>
                  <a:srgbClr val="C00000"/>
                </a:solidFill>
                <a:latin typeface="Times New Roman" panose="02020603050405020304" pitchFamily="18" charset="0"/>
                <a:cs typeface="Times New Roman" panose="02020603050405020304" pitchFamily="18" charset="0"/>
              </a:rPr>
              <a:t>The Lack of an Establish Labeling System </a:t>
            </a:r>
          </a:p>
          <a:p>
            <a:r>
              <a:rPr lang="en-US" dirty="0">
                <a:latin typeface="Times New Roman" panose="02020603050405020304" pitchFamily="18" charset="0"/>
                <a:cs typeface="Times New Roman" panose="02020603050405020304" pitchFamily="18" charset="0"/>
              </a:rPr>
              <a:t>Problem: Not having a unified and consistent labeling system in place to allow for the standardization of filing is a problem. </a:t>
            </a:r>
          </a:p>
          <a:p>
            <a:r>
              <a:rPr lang="en-US" dirty="0">
                <a:latin typeface="Times New Roman" panose="02020603050405020304" pitchFamily="18" charset="0"/>
                <a:cs typeface="Times New Roman" panose="02020603050405020304" pitchFamily="18" charset="0"/>
              </a:rPr>
              <a:t>Solution: Create your own labeling system. Suggestion… be mindful of the retention schedule and record contents, when selecting file names. This will assist with disposition and current use. </a:t>
            </a:r>
          </a:p>
          <a:p>
            <a:pPr lvl="1"/>
            <a:r>
              <a:rPr lang="en-US" dirty="0">
                <a:latin typeface="Times New Roman" panose="02020603050405020304" pitchFamily="18" charset="0"/>
                <a:cs typeface="Times New Roman" panose="02020603050405020304" pitchFamily="18" charset="0"/>
              </a:rPr>
              <a:t>For paper filing systems, print labels rather than writing them to ensure transparency. </a:t>
            </a:r>
          </a:p>
          <a:p>
            <a:pPr lvl="1"/>
            <a:r>
              <a:rPr lang="en-US" dirty="0">
                <a:latin typeface="Times New Roman" panose="02020603050405020304" pitchFamily="18" charset="0"/>
                <a:cs typeface="Times New Roman" panose="02020603050405020304" pitchFamily="18" charset="0"/>
              </a:rPr>
              <a:t>Avoid abbreviations that are unique to individuals and not the department or university. </a:t>
            </a:r>
          </a:p>
          <a:p>
            <a:pPr marL="0" indent="0">
              <a:buNone/>
            </a:pPr>
            <a:r>
              <a:rPr lang="en-US" b="1" dirty="0">
                <a:solidFill>
                  <a:srgbClr val="C00000"/>
                </a:solidFill>
                <a:latin typeface="Times New Roman" panose="02020603050405020304" pitchFamily="18" charset="0"/>
                <a:cs typeface="Times New Roman" panose="02020603050405020304" pitchFamily="18" charset="0"/>
              </a:rPr>
              <a:t>Multiple Filing Locations </a:t>
            </a:r>
          </a:p>
          <a:p>
            <a:r>
              <a:rPr lang="en-US" dirty="0">
                <a:latin typeface="Times New Roman" panose="02020603050405020304" pitchFamily="18" charset="0"/>
                <a:cs typeface="Times New Roman" panose="02020603050405020304" pitchFamily="18" charset="0"/>
              </a:rPr>
              <a:t>Problem: Same document filed in multiple locations. Across the department or campus. </a:t>
            </a:r>
          </a:p>
          <a:p>
            <a:r>
              <a:rPr lang="en-US" dirty="0">
                <a:latin typeface="Times New Roman" panose="02020603050405020304" pitchFamily="18" charset="0"/>
                <a:cs typeface="Times New Roman" panose="02020603050405020304" pitchFamily="18" charset="0"/>
              </a:rPr>
              <a:t>Solution: Identify the true record holder and communicate that within the department or across campus. </a:t>
            </a:r>
          </a:p>
          <a:p>
            <a:pPr lvl="1"/>
            <a:r>
              <a:rPr lang="en-US" dirty="0">
                <a:latin typeface="Times New Roman" panose="02020603050405020304" pitchFamily="18" charset="0"/>
                <a:cs typeface="Times New Roman" panose="02020603050405020304" pitchFamily="18" charset="0"/>
              </a:rPr>
              <a:t>Beware: Duplicate copies are not records until they become the only copy in existence.</a:t>
            </a:r>
          </a:p>
        </p:txBody>
      </p:sp>
      <p:pic>
        <p:nvPicPr>
          <p:cNvPr id="4" name="Content Placeholder 6">
            <a:extLst>
              <a:ext uri="{FF2B5EF4-FFF2-40B4-BE49-F238E27FC236}">
                <a16:creationId xmlns:a16="http://schemas.microsoft.com/office/drawing/2014/main" id="{A4C18855-9205-434B-91BC-97D310DE6E5B}"/>
              </a:ext>
            </a:extLst>
          </p:cNvPr>
          <p:cNvPicPr>
            <a:picLocks noChangeAspect="1"/>
          </p:cNvPicPr>
          <p:nvPr/>
        </p:nvPicPr>
        <p:blipFill rotWithShape="1">
          <a:blip r:embed="rId2"/>
          <a:srcRect r="11400" b="2"/>
          <a:stretch/>
        </p:blipFill>
        <p:spPr>
          <a:xfrm>
            <a:off x="8477343" y="834496"/>
            <a:ext cx="3424581" cy="4782654"/>
          </a:xfrm>
          <a:prstGeom prst="rect">
            <a:avLst/>
          </a:prstGeom>
        </p:spPr>
      </p:pic>
    </p:spTree>
    <p:extLst>
      <p:ext uri="{BB962C8B-B14F-4D97-AF65-F5344CB8AC3E}">
        <p14:creationId xmlns:p14="http://schemas.microsoft.com/office/powerpoint/2010/main" val="3862389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BC1E-62B7-429E-AD4E-7232C69B835E}"/>
              </a:ext>
            </a:extLst>
          </p:cNvPr>
          <p:cNvSpPr>
            <a:spLocks noGrp="1"/>
          </p:cNvSpPr>
          <p:nvPr>
            <p:ph type="title" idx="4294967295"/>
          </p:nvPr>
        </p:nvSpPr>
        <p:spPr>
          <a:xfrm>
            <a:off x="812800" y="431271"/>
            <a:ext cx="10058400" cy="863600"/>
          </a:xfrm>
        </p:spPr>
        <p:txBody>
          <a:bodyPr/>
          <a:lstStyle/>
          <a:p>
            <a:r>
              <a:rPr lang="en-US" dirty="0">
                <a:latin typeface="Times New Roman" panose="02020603050405020304" pitchFamily="18" charset="0"/>
                <a:cs typeface="Times New Roman" panose="02020603050405020304" pitchFamily="18" charset="0"/>
              </a:rPr>
              <a:t>Unorganized Files: The Side Effects</a:t>
            </a:r>
          </a:p>
        </p:txBody>
      </p:sp>
      <p:sp>
        <p:nvSpPr>
          <p:cNvPr id="3" name="Content Placeholder 2">
            <a:extLst>
              <a:ext uri="{FF2B5EF4-FFF2-40B4-BE49-F238E27FC236}">
                <a16:creationId xmlns:a16="http://schemas.microsoft.com/office/drawing/2014/main" id="{8241D2D2-8210-4CC9-B37B-6DF036E96F6E}"/>
              </a:ext>
            </a:extLst>
          </p:cNvPr>
          <p:cNvSpPr>
            <a:spLocks noGrp="1"/>
          </p:cNvSpPr>
          <p:nvPr>
            <p:ph idx="4294967295"/>
          </p:nvPr>
        </p:nvSpPr>
        <p:spPr>
          <a:xfrm>
            <a:off x="905934" y="1294870"/>
            <a:ext cx="10058400" cy="4902730"/>
          </a:xfrm>
        </p:spPr>
        <p:txBody>
          <a:bodyPr>
            <a:normAutofit fontScale="77500" lnSpcReduction="20000"/>
          </a:bodyPr>
          <a:lstStyle/>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Where to File?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Make a decision and be sure to only file the record in one place. Use the file plan that you set up earlier to pick the location.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Keep the records that you access daily in a quick and convenient location.</a:t>
            </a:r>
          </a:p>
          <a:p>
            <a:pPr marL="0" indent="0">
              <a:spcBef>
                <a:spcPts val="0"/>
              </a:spcBef>
              <a:buNone/>
            </a:pPr>
            <a:r>
              <a:rPr lang="en-US" dirty="0">
                <a:latin typeface="Times New Roman" panose="02020603050405020304" pitchFamily="18" charset="0"/>
                <a:cs typeface="Times New Roman" panose="02020603050405020304" pitchFamily="18" charset="0"/>
              </a:rPr>
              <a:t> </a:t>
            </a: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No More Room?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Purge duplicate copies.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Consider the Records Retention Schedule to find things that can be disposed of.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Everyone’s a File Clerk? </a:t>
            </a:r>
          </a:p>
          <a:p>
            <a:pPr marL="0" indent="0">
              <a:spcBef>
                <a:spcPts val="0"/>
              </a:spcBef>
              <a:buNone/>
            </a:pPr>
            <a:r>
              <a:rPr lang="en-US" dirty="0">
                <a:latin typeface="Times New Roman" panose="02020603050405020304" pitchFamily="18" charset="0"/>
                <a:cs typeface="Times New Roman" panose="02020603050405020304" pitchFamily="18" charset="0"/>
              </a:rPr>
              <a:t>This is when everyone in a department or multiple employees across campus maintains copies of the same record. In these cases only one individual is the record holder, the others maintain duplicate copies.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Solution: limit the access individuals have to your files so that your records remain organized and filed efficiently. However, keep transparency in mind when making these decisions.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Recommendation: Do not leave your records at the disposal of someone else.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Trouble Locating a File? </a:t>
            </a:r>
          </a:p>
          <a:p>
            <a:pPr marL="0" indent="0">
              <a:spcBef>
                <a:spcPts val="0"/>
              </a:spcBef>
              <a:buNone/>
            </a:pPr>
            <a:r>
              <a:rPr lang="en-US" dirty="0">
                <a:latin typeface="Times New Roman" panose="02020603050405020304" pitchFamily="18" charset="0"/>
                <a:cs typeface="Times New Roman" panose="02020603050405020304" pitchFamily="18" charset="0"/>
              </a:rPr>
              <a:t>Create a manual or guide for your coworkers to know where they can find something located in your office or within the department. Ask your colleagues to let you know when they borrow a record.</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marL="0" indent="0">
              <a:spcBef>
                <a:spcPts val="0"/>
              </a:spcBef>
              <a:buNone/>
            </a:pPr>
            <a:r>
              <a:rPr lang="en-US" b="1" dirty="0">
                <a:solidFill>
                  <a:srgbClr val="C00000"/>
                </a:solidFill>
                <a:latin typeface="Times New Roman" panose="02020603050405020304" pitchFamily="18" charset="0"/>
                <a:cs typeface="Times New Roman" panose="02020603050405020304" pitchFamily="18" charset="0"/>
              </a:rPr>
              <a:t>Different Retention Periods in the Same Folder?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Problem: Managing and disposing of records with different retention periods that are held in the same file. </a:t>
            </a:r>
          </a:p>
          <a:p>
            <a:pPr>
              <a:spcBef>
                <a:spcPts val="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Solution: </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Create separate files for different retention periods to avoid confusion when disposing of records. If this is unavoidable, switch to a multi-part folder. By separating each record series out in a different part of the folder. </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071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B8EF-2840-4D61-A777-9AE506FA8C8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Separated Employees</a:t>
            </a:r>
          </a:p>
        </p:txBody>
      </p:sp>
      <p:sp>
        <p:nvSpPr>
          <p:cNvPr id="3" name="Content Placeholder 2">
            <a:extLst>
              <a:ext uri="{FF2B5EF4-FFF2-40B4-BE49-F238E27FC236}">
                <a16:creationId xmlns:a16="http://schemas.microsoft.com/office/drawing/2014/main" id="{CA4FFF73-5ADE-4A63-BBBF-92B739A9C506}"/>
              </a:ext>
            </a:extLst>
          </p:cNvPr>
          <p:cNvSpPr>
            <a:spLocks noGrp="1"/>
          </p:cNvSpPr>
          <p:nvPr>
            <p:ph idx="1"/>
          </p:nvPr>
        </p:nvSpPr>
        <p:spPr/>
        <p:txBody>
          <a:bodyPr>
            <a:normAutofit lnSpcReduction="1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When someone has given their two weeks notice </a:t>
            </a:r>
          </a:p>
          <a:p>
            <a:pPr marL="0" indent="0">
              <a:buNone/>
            </a:pPr>
            <a:r>
              <a:rPr lang="en-US" dirty="0">
                <a:latin typeface="Times New Roman" panose="02020603050405020304" pitchFamily="18" charset="0"/>
                <a:cs typeface="Times New Roman" panose="02020603050405020304" pitchFamily="18" charset="0"/>
              </a:rPr>
              <a:t>Ask these individuals to go through their physical and electronic records. </a:t>
            </a:r>
          </a:p>
          <a:p>
            <a:pPr marL="514350" indent="-514350">
              <a:buAutoNum type="arabicPeriod"/>
            </a:pPr>
            <a:r>
              <a:rPr lang="en-US" dirty="0">
                <a:latin typeface="Times New Roman" panose="02020603050405020304" pitchFamily="18" charset="0"/>
                <a:cs typeface="Times New Roman" panose="02020603050405020304" pitchFamily="18" charset="0"/>
              </a:rPr>
              <a:t>Share records with others to ensure a smooth transition of records. </a:t>
            </a:r>
          </a:p>
          <a:p>
            <a:pPr marL="514350" indent="-514350">
              <a:buAutoNum type="arabicPeriod"/>
            </a:pPr>
            <a:r>
              <a:rPr lang="en-US" dirty="0">
                <a:latin typeface="Times New Roman" panose="02020603050405020304" pitchFamily="18" charset="0"/>
                <a:cs typeface="Times New Roman" panose="02020603050405020304" pitchFamily="18" charset="0"/>
              </a:rPr>
              <a:t>Update all organization systems. </a:t>
            </a:r>
          </a:p>
          <a:p>
            <a:pPr marL="514350" indent="-514350">
              <a:buAutoNum type="arabicPeriod"/>
            </a:pPr>
            <a:r>
              <a:rPr lang="en-US" dirty="0">
                <a:latin typeface="Times New Roman" panose="02020603050405020304" pitchFamily="18" charset="0"/>
                <a:cs typeface="Times New Roman" panose="02020603050405020304" pitchFamily="18" charset="0"/>
              </a:rPr>
              <a:t>Go through emails and redirect to the supervisor for the time being. </a:t>
            </a:r>
          </a:p>
          <a:p>
            <a:pPr marL="0" indent="0">
              <a:buNone/>
            </a:pPr>
            <a:r>
              <a:rPr lang="en-US" b="1" dirty="0">
                <a:solidFill>
                  <a:srgbClr val="C00000"/>
                </a:solidFill>
                <a:latin typeface="Times New Roman" panose="02020603050405020304" pitchFamily="18" charset="0"/>
                <a:cs typeface="Times New Roman" panose="02020603050405020304" pitchFamily="18" charset="0"/>
              </a:rPr>
              <a:t>Sudden separation or restructure of positions </a:t>
            </a:r>
          </a:p>
          <a:p>
            <a:pPr marL="514350" indent="-514350">
              <a:buAutoNum type="arabicPeriod"/>
            </a:pPr>
            <a:r>
              <a:rPr lang="en-US" dirty="0">
                <a:latin typeface="Times New Roman" panose="02020603050405020304" pitchFamily="18" charset="0"/>
                <a:cs typeface="Times New Roman" panose="02020603050405020304" pitchFamily="18" charset="0"/>
              </a:rPr>
              <a:t>The supervisor should ask someone within the department who has the most knowledge of the separated employee’s position to review their records. </a:t>
            </a:r>
          </a:p>
          <a:p>
            <a:pPr marL="514350" indent="-514350">
              <a:buAutoNum type="arabicPeriod"/>
            </a:pPr>
            <a:r>
              <a:rPr lang="en-US" dirty="0">
                <a:latin typeface="Times New Roman" panose="02020603050405020304" pitchFamily="18" charset="0"/>
                <a:cs typeface="Times New Roman" panose="02020603050405020304" pitchFamily="18" charset="0"/>
              </a:rPr>
              <a:t>Do not destroy any records (physical or electronic), including emails until someone has had time to review the records. This could be done by the next employee after they have been in the position for a while. </a:t>
            </a:r>
          </a:p>
        </p:txBody>
      </p:sp>
    </p:spTree>
    <p:extLst>
      <p:ext uri="{BB962C8B-B14F-4D97-AF65-F5344CB8AC3E}">
        <p14:creationId xmlns:p14="http://schemas.microsoft.com/office/powerpoint/2010/main" val="164241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3E7D-5F31-4838-94FA-23080D63A22A}"/>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Today’s Roadmap</a:t>
            </a:r>
          </a:p>
        </p:txBody>
      </p:sp>
      <p:sp>
        <p:nvSpPr>
          <p:cNvPr id="3" name="Content Placeholder 2">
            <a:extLst>
              <a:ext uri="{FF2B5EF4-FFF2-40B4-BE49-F238E27FC236}">
                <a16:creationId xmlns:a16="http://schemas.microsoft.com/office/drawing/2014/main" id="{95E0EDA4-A8FB-46DB-AE84-63AA21F3D97F}"/>
              </a:ext>
            </a:extLst>
          </p:cNvPr>
          <p:cNvSpPr>
            <a:spLocks noGrp="1"/>
          </p:cNvSpPr>
          <p:nvPr>
            <p:ph idx="1"/>
          </p:nvPr>
        </p:nvSpPr>
        <p:spPr/>
        <p:txBody>
          <a:bodyPr>
            <a:normAutofit/>
          </a:bodyPr>
          <a:lstStyle/>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Vocabulary Review</a:t>
            </a:r>
          </a:p>
          <a:p>
            <a:pPr marL="806958" lvl="1" indent="-514350">
              <a:buClr>
                <a:srgbClr val="C00000"/>
              </a:buClr>
            </a:pPr>
            <a:r>
              <a:rPr lang="en-US" dirty="0">
                <a:latin typeface="Times New Roman" panose="02020603050405020304" pitchFamily="18" charset="0"/>
                <a:cs typeface="Times New Roman" panose="02020603050405020304" pitchFamily="18" charset="0"/>
              </a:rPr>
              <a:t>Record</a:t>
            </a:r>
          </a:p>
          <a:p>
            <a:pPr marL="806958" lvl="1" indent="-514350">
              <a:buClr>
                <a:srgbClr val="C00000"/>
              </a:buClr>
            </a:pPr>
            <a:r>
              <a:rPr lang="en-US" dirty="0">
                <a:latin typeface="Times New Roman" panose="02020603050405020304" pitchFamily="18" charset="0"/>
                <a:cs typeface="Times New Roman" panose="02020603050405020304" pitchFamily="18" charset="0"/>
              </a:rPr>
              <a:t>Records Management</a:t>
            </a:r>
          </a:p>
          <a:p>
            <a:pPr marL="806958" lvl="1" indent="-514350">
              <a:buClr>
                <a:srgbClr val="C00000"/>
              </a:buClr>
            </a:pPr>
            <a:r>
              <a:rPr lang="en-US" dirty="0">
                <a:latin typeface="Times New Roman" panose="02020603050405020304" pitchFamily="18" charset="0"/>
                <a:cs typeface="Times New Roman" panose="02020603050405020304" pitchFamily="18" charset="0"/>
              </a:rPr>
              <a:t>Records Retention</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The Records Retention Schedule (RRS)</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Electronic Records (e-Records)</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Disposition and Archival Process of Records </a:t>
            </a:r>
          </a:p>
          <a:p>
            <a:pPr marL="514350" indent="-514350">
              <a:buClr>
                <a:srgbClr val="C00000"/>
              </a:buClr>
              <a:buFont typeface="Calibri" panose="020F0502020204030204" pitchFamily="34" charset="0"/>
              <a:buAutoNum type="arabicPeriod"/>
            </a:pPr>
            <a:r>
              <a:rPr lang="en-US" dirty="0">
                <a:latin typeface="Times New Roman" panose="02020603050405020304" pitchFamily="18" charset="0"/>
                <a:cs typeface="Times New Roman" panose="02020603050405020304" pitchFamily="18" charset="0"/>
              </a:rPr>
              <a:t>Departmental Accession Planning </a:t>
            </a:r>
          </a:p>
          <a:p>
            <a:pPr marL="514350" indent="-514350">
              <a:buClr>
                <a:srgbClr val="C00000"/>
              </a:buClr>
              <a:buFont typeface="Calibri" panose="020F0502020204030204" pitchFamily="34" charset="0"/>
              <a:buAutoNum type="arabicPeriod"/>
            </a:pPr>
            <a:r>
              <a:rPr lang="en-US" dirty="0">
                <a:latin typeface="Times New Roman" panose="02020603050405020304" pitchFamily="18" charset="0"/>
                <a:cs typeface="Times New Roman" panose="02020603050405020304" pitchFamily="18" charset="0"/>
              </a:rPr>
              <a:t>Record Inventories </a:t>
            </a:r>
          </a:p>
        </p:txBody>
      </p:sp>
    </p:spTree>
    <p:extLst>
      <p:ext uri="{BB962C8B-B14F-4D97-AF65-F5344CB8AC3E}">
        <p14:creationId xmlns:p14="http://schemas.microsoft.com/office/powerpoint/2010/main" val="1828969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572A-68CB-4BE9-B731-5C90D3574DDE}"/>
              </a:ext>
            </a:extLst>
          </p:cNvPr>
          <p:cNvSpPr>
            <a:spLocks noGrp="1"/>
          </p:cNvSpPr>
          <p:nvPr>
            <p:ph type="title"/>
          </p:nvPr>
        </p:nvSpPr>
        <p:spPr/>
        <p:txBody>
          <a:bodyPr>
            <a:normAutofit/>
          </a:bodyPr>
          <a:lstStyle/>
          <a:p>
            <a:pPr algn="ctr"/>
            <a:r>
              <a:rPr lang="en-US" sz="6600" dirty="0">
                <a:latin typeface="Times New Roman" panose="02020603050405020304" pitchFamily="18" charset="0"/>
                <a:cs typeface="Times New Roman" panose="02020603050405020304" pitchFamily="18" charset="0"/>
              </a:rPr>
              <a:t>Electronic Files Management</a:t>
            </a:r>
          </a:p>
        </p:txBody>
      </p:sp>
      <p:sp>
        <p:nvSpPr>
          <p:cNvPr id="4" name="Text Placeholder 3">
            <a:extLst>
              <a:ext uri="{FF2B5EF4-FFF2-40B4-BE49-F238E27FC236}">
                <a16:creationId xmlns:a16="http://schemas.microsoft.com/office/drawing/2014/main" id="{A9E1B253-03BE-4E52-AC4A-552D369EB024}"/>
              </a:ext>
            </a:extLst>
          </p:cNvPr>
          <p:cNvSpPr>
            <a:spLocks noGrp="1"/>
          </p:cNvSpPr>
          <p:nvPr>
            <p:ph type="body" idx="1"/>
          </p:nvPr>
        </p:nvSpPr>
        <p:spPr/>
        <p:txBody>
          <a:bodyPr/>
          <a:lstStyle/>
          <a:p>
            <a:pPr algn="ctr"/>
            <a:r>
              <a:rPr lang="en-US" dirty="0">
                <a:latin typeface="Times New Roman" panose="02020603050405020304" pitchFamily="18" charset="0"/>
                <a:cs typeface="Times New Roman" panose="02020603050405020304" pitchFamily="18" charset="0"/>
              </a:rPr>
              <a:t>The same rules apply</a:t>
            </a:r>
          </a:p>
        </p:txBody>
      </p:sp>
    </p:spTree>
    <p:extLst>
      <p:ext uri="{BB962C8B-B14F-4D97-AF65-F5344CB8AC3E}">
        <p14:creationId xmlns:p14="http://schemas.microsoft.com/office/powerpoint/2010/main" val="2603597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65CFDD-0E65-48D5-BA68-BB67C4755B0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When is an Email a Record? </a:t>
            </a:r>
          </a:p>
        </p:txBody>
      </p:sp>
      <p:sp>
        <p:nvSpPr>
          <p:cNvPr id="5" name="Content Placeholder 4">
            <a:extLst>
              <a:ext uri="{FF2B5EF4-FFF2-40B4-BE49-F238E27FC236}">
                <a16:creationId xmlns:a16="http://schemas.microsoft.com/office/drawing/2014/main" id="{DD59F147-F011-4FDC-A208-38F7A5AB70C9}"/>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a:t>
            </a:r>
            <a:r>
              <a:rPr lang="en-US" b="1" dirty="0">
                <a:solidFill>
                  <a:srgbClr val="C00000"/>
                </a:solidFill>
                <a:latin typeface="Times New Roman" panose="02020603050405020304" pitchFamily="18" charset="0"/>
                <a:cs typeface="Times New Roman" panose="02020603050405020304" pitchFamily="18" charset="0"/>
              </a:rPr>
              <a:t>sender copy </a:t>
            </a:r>
            <a:r>
              <a:rPr lang="en-US" dirty="0">
                <a:latin typeface="Times New Roman" panose="02020603050405020304" pitchFamily="18" charset="0"/>
                <a:cs typeface="Times New Roman" panose="02020603050405020304" pitchFamily="18" charset="0"/>
              </a:rPr>
              <a:t>is usually always the record copy and the sender is the </a:t>
            </a:r>
            <a:r>
              <a:rPr lang="en-US" u="sng" dirty="0">
                <a:solidFill>
                  <a:srgbClr val="C00000"/>
                </a:solidFill>
                <a:latin typeface="Times New Roman" panose="02020603050405020304" pitchFamily="18" charset="0"/>
                <a:cs typeface="Times New Roman" panose="02020603050405020304" pitchFamily="18" charset="0"/>
              </a:rPr>
              <a:t>custodian of the record </a:t>
            </a:r>
            <a:r>
              <a:rPr lang="en-US" dirty="0">
                <a:latin typeface="Times New Roman" panose="02020603050405020304" pitchFamily="18" charset="0"/>
                <a:cs typeface="Times New Roman" panose="02020603050405020304" pitchFamily="18" charset="0"/>
              </a:rPr>
              <a:t>copy. </a:t>
            </a:r>
          </a:p>
          <a:p>
            <a:pPr marL="0" indent="0">
              <a:buNone/>
            </a:pPr>
            <a:r>
              <a:rPr lang="en-US" dirty="0">
                <a:latin typeface="Times New Roman" panose="02020603050405020304" pitchFamily="18" charset="0"/>
                <a:cs typeface="Times New Roman" panose="02020603050405020304" pitchFamily="18" charset="0"/>
              </a:rPr>
              <a:t>Recipient copies are record copies if the person must take action based on the message or if the message is required to provide adequate documentation of any action. </a:t>
            </a:r>
          </a:p>
        </p:txBody>
      </p:sp>
    </p:spTree>
    <p:extLst>
      <p:ext uri="{BB962C8B-B14F-4D97-AF65-F5344CB8AC3E}">
        <p14:creationId xmlns:p14="http://schemas.microsoft.com/office/powerpoint/2010/main" val="3623815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60C0-F949-46D3-BCEB-7486593BA16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Save vs. Delete</a:t>
            </a:r>
          </a:p>
        </p:txBody>
      </p:sp>
      <p:sp>
        <p:nvSpPr>
          <p:cNvPr id="3" name="Content Placeholder 2">
            <a:extLst>
              <a:ext uri="{FF2B5EF4-FFF2-40B4-BE49-F238E27FC236}">
                <a16:creationId xmlns:a16="http://schemas.microsoft.com/office/drawing/2014/main" id="{76002C00-FAEA-445D-A281-F33524CA99EE}"/>
              </a:ext>
            </a:extLst>
          </p:cNvPr>
          <p:cNvSpPr>
            <a:spLocks noGrp="1"/>
          </p:cNvSpPr>
          <p:nvPr>
            <p:ph idx="1"/>
          </p:nvPr>
        </p:nvSpPr>
        <p:spPr/>
        <p:txBody>
          <a:bodyPr>
            <a:normAutofit fontScale="85000" lnSpcReduction="2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What to Keep</a:t>
            </a:r>
          </a:p>
          <a:p>
            <a:pPr marL="514350" indent="-514350">
              <a:buAutoNum type="arabicPeriod"/>
            </a:pPr>
            <a:r>
              <a:rPr lang="en-US" dirty="0">
                <a:latin typeface="Times New Roman" panose="02020603050405020304" pitchFamily="18" charset="0"/>
                <a:cs typeface="Times New Roman" panose="02020603050405020304" pitchFamily="18" charset="0"/>
              </a:rPr>
              <a:t>An email with content that directly relates to your job responsibilities or current projects. </a:t>
            </a:r>
          </a:p>
          <a:p>
            <a:pPr marL="514350" indent="-514350">
              <a:buAutoNum type="arabicPeriod"/>
            </a:pPr>
            <a:r>
              <a:rPr lang="en-US" dirty="0">
                <a:latin typeface="Times New Roman" panose="02020603050405020304" pitchFamily="18" charset="0"/>
                <a:cs typeface="Times New Roman" panose="02020603050405020304" pitchFamily="18" charset="0"/>
              </a:rPr>
              <a:t>Are you the custodian? This is the person responsible for maintaining records that are related to the email subject. </a:t>
            </a:r>
          </a:p>
          <a:p>
            <a:pPr lvl="1"/>
            <a:r>
              <a:rPr lang="en-US" dirty="0">
                <a:latin typeface="Times New Roman" panose="02020603050405020304" pitchFamily="18" charset="0"/>
                <a:cs typeface="Times New Roman" panose="02020603050405020304" pitchFamily="18" charset="0"/>
              </a:rPr>
              <a:t>Rule of Thumb: if you sent an email in any official capacity (as an employee of Sul Ross), you’re probably the custodian of that email chain. </a:t>
            </a:r>
          </a:p>
          <a:p>
            <a:pPr marL="0" indent="0">
              <a:buNone/>
            </a:pPr>
            <a:r>
              <a:rPr lang="en-US" b="1" dirty="0">
                <a:solidFill>
                  <a:srgbClr val="C00000"/>
                </a:solidFill>
                <a:latin typeface="Times New Roman" panose="02020603050405020304" pitchFamily="18" charset="0"/>
                <a:cs typeface="Times New Roman" panose="02020603050405020304" pitchFamily="18" charset="0"/>
              </a:rPr>
              <a:t>What to Delete </a:t>
            </a:r>
          </a:p>
          <a:p>
            <a:pPr marL="514350" indent="-514350">
              <a:buAutoNum type="arabicPeriod"/>
            </a:pPr>
            <a:r>
              <a:rPr lang="en-US" dirty="0">
                <a:latin typeface="Times New Roman" panose="02020603050405020304" pitchFamily="18" charset="0"/>
                <a:cs typeface="Times New Roman" panose="02020603050405020304" pitchFamily="18" charset="0"/>
              </a:rPr>
              <a:t>Junk mail, personal mail, or anything that has no relevance to your department’s business functions. </a:t>
            </a:r>
          </a:p>
          <a:p>
            <a:pPr marL="514350" indent="-514350">
              <a:buAutoNum type="arabicPeriod"/>
            </a:pPr>
            <a:r>
              <a:rPr lang="en-US" dirty="0">
                <a:latin typeface="Times New Roman" panose="02020603050405020304" pitchFamily="18" charset="0"/>
                <a:cs typeface="Times New Roman" panose="02020603050405020304" pitchFamily="18" charset="0"/>
              </a:rPr>
              <a:t>Courtesy copies: when you are cc’d for reference purposes but the general email thread doesn’t apply to your job responsibilities or current projects. </a:t>
            </a:r>
          </a:p>
          <a:p>
            <a:pPr marL="514350" indent="-514350">
              <a:buAutoNum type="arabicPeriod"/>
            </a:pPr>
            <a:r>
              <a:rPr lang="en-US" dirty="0">
                <a:latin typeface="Times New Roman" panose="02020603050405020304" pitchFamily="18" charset="0"/>
                <a:cs typeface="Times New Roman" panose="02020603050405020304" pitchFamily="18" charset="0"/>
              </a:rPr>
              <a:t>Convenience copies: in these situations, the record copy is maintained elsewhere but you have kept the email for reference (i.e. campus news). </a:t>
            </a:r>
          </a:p>
          <a:p>
            <a:pPr marL="514350" indent="-514350">
              <a:buAutoNum type="arabicPeriod"/>
            </a:pPr>
            <a:r>
              <a:rPr lang="en-US" dirty="0">
                <a:latin typeface="Times New Roman" panose="02020603050405020304" pitchFamily="18" charset="0"/>
                <a:cs typeface="Times New Roman" panose="02020603050405020304" pitchFamily="18" charset="0"/>
              </a:rPr>
              <a:t>Transmission emails: the only point of these emails is for an individual to send an attachment. You save the attachment (if necessary) and delete the email. </a:t>
            </a:r>
          </a:p>
        </p:txBody>
      </p:sp>
    </p:spTree>
    <p:extLst>
      <p:ext uri="{BB962C8B-B14F-4D97-AF65-F5344CB8AC3E}">
        <p14:creationId xmlns:p14="http://schemas.microsoft.com/office/powerpoint/2010/main" val="2009977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Organize and Classify </a:t>
            </a: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Times New Roman" panose="02020603050405020304" pitchFamily="18" charset="0"/>
                <a:cs typeface="Times New Roman" panose="02020603050405020304" pitchFamily="18" charset="0"/>
              </a:rPr>
              <a:t>Your e-mails should be organized and maintained by </a:t>
            </a:r>
            <a:r>
              <a:rPr lang="en-US" b="1" dirty="0">
                <a:solidFill>
                  <a:srgbClr val="C00000"/>
                </a:solidFill>
                <a:latin typeface="Times New Roman" panose="02020603050405020304" pitchFamily="18" charset="0"/>
                <a:cs typeface="Times New Roman" panose="02020603050405020304" pitchFamily="18" charset="0"/>
              </a:rPr>
              <a:t>content </a:t>
            </a:r>
            <a:r>
              <a:rPr lang="en-US" dirty="0">
                <a:latin typeface="Times New Roman" panose="02020603050405020304" pitchFamily="18" charset="0"/>
                <a:cs typeface="Times New Roman" panose="02020603050405020304" pitchFamily="18" charset="0"/>
              </a:rPr>
              <a:t>(job responsibilities versus information only) </a:t>
            </a:r>
          </a:p>
          <a:p>
            <a:r>
              <a:rPr lang="en-US" dirty="0">
                <a:latin typeface="Times New Roman" panose="02020603050405020304" pitchFamily="18" charset="0"/>
                <a:cs typeface="Times New Roman" panose="02020603050405020304" pitchFamily="18" charset="0"/>
              </a:rPr>
              <a:t>The key to efficiently managing your email is to have a good filing system. </a:t>
            </a:r>
          </a:p>
          <a:p>
            <a:pPr lvl="1"/>
            <a:r>
              <a:rPr lang="en-US" dirty="0">
                <a:latin typeface="Times New Roman" panose="02020603050405020304" pitchFamily="18" charset="0"/>
                <a:cs typeface="Times New Roman" panose="02020603050405020304" pitchFamily="18" charset="0"/>
              </a:rPr>
              <a:t>Use your retention schedule as a guideline and organize your emails while being conscious of retention periods. </a:t>
            </a:r>
          </a:p>
          <a:p>
            <a:pPr lvl="1"/>
            <a:r>
              <a:rPr lang="en-US" dirty="0">
                <a:latin typeface="Times New Roman" panose="02020603050405020304" pitchFamily="18" charset="0"/>
                <a:cs typeface="Times New Roman" panose="02020603050405020304" pitchFamily="18" charset="0"/>
              </a:rPr>
              <a:t>Set up simple, easy to understand, and recognize names for folders and files. </a:t>
            </a:r>
          </a:p>
        </p:txBody>
      </p:sp>
    </p:spTree>
    <p:extLst>
      <p:ext uri="{BB962C8B-B14F-4D97-AF65-F5344CB8AC3E}">
        <p14:creationId xmlns:p14="http://schemas.microsoft.com/office/powerpoint/2010/main" val="4128159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Times New Roman" panose="02020603050405020304" pitchFamily="18" charset="0"/>
                <a:cs typeface="Times New Roman" panose="02020603050405020304" pitchFamily="18" charset="0"/>
              </a:rPr>
              <a:t>I have hundreds of emails…</a:t>
            </a:r>
          </a:p>
        </p:txBody>
      </p:sp>
      <p:sp>
        <p:nvSpPr>
          <p:cNvPr id="3" name="Content Placeholder 2"/>
          <p:cNvSpPr>
            <a:spLocks noGrp="1"/>
          </p:cNvSpPr>
          <p:nvPr>
            <p:ph idx="1"/>
          </p:nvPr>
        </p:nvSpPr>
        <p:spPr/>
        <p:txBody>
          <a:bodyPr vert="horz" lIns="91440" tIns="45720" rIns="91440" bIns="45720" rtlCol="0" anchor="t">
            <a:normAutofit/>
          </a:bodyPr>
          <a:lstStyle/>
          <a:p>
            <a:pPr marL="457200" indent="-457200">
              <a:buClr>
                <a:srgbClr val="C00000"/>
              </a:buClr>
              <a:buFont typeface="+mj-lt"/>
              <a:buAutoNum type="arabicPeriod"/>
            </a:pPr>
            <a:r>
              <a:rPr lang="en-US" dirty="0">
                <a:solidFill>
                  <a:srgbClr val="333333"/>
                </a:solidFill>
                <a:latin typeface="Times New Roman" panose="02020603050405020304" pitchFamily="18" charset="0"/>
                <a:cs typeface="Times New Roman" panose="02020603050405020304" pitchFamily="18" charset="0"/>
              </a:rPr>
              <a:t>Identify your records (physical and electronic). Within the retention schedule, identify only those records that apply to you and your job responsibilities. </a:t>
            </a:r>
          </a:p>
          <a:p>
            <a:pPr marL="457200" indent="-457200">
              <a:buClr>
                <a:srgbClr val="C00000"/>
              </a:buClr>
              <a:buFont typeface="+mj-lt"/>
              <a:buAutoNum type="arabicPeriod"/>
            </a:pPr>
            <a:r>
              <a:rPr lang="en-US" dirty="0">
                <a:solidFill>
                  <a:srgbClr val="333333"/>
                </a:solidFill>
                <a:latin typeface="Times New Roman" panose="02020603050405020304" pitchFamily="18" charset="0"/>
                <a:cs typeface="Times New Roman" panose="02020603050405020304" pitchFamily="18" charset="0"/>
              </a:rPr>
              <a:t>In setting up an email file plan, first, ask yourself what are your job responsibilities. Then, what kinds of emails do you send? What kinds of emails do you receive? Your answers should fall into three general categories: correspondence, management records (as applicable), and program records (those related to your specific job responsibilities).</a:t>
            </a:r>
          </a:p>
          <a:p>
            <a:pPr marL="457200" indent="-457200">
              <a:buClr>
                <a:srgbClr val="C00000"/>
              </a:buClr>
              <a:buFont typeface="+mj-lt"/>
              <a:buAutoNum type="arabicPeriod"/>
            </a:pPr>
            <a:r>
              <a:rPr lang="en-US" dirty="0">
                <a:solidFill>
                  <a:srgbClr val="333333"/>
                </a:solidFill>
                <a:latin typeface="Times New Roman" panose="02020603050405020304" pitchFamily="18" charset="0"/>
                <a:cs typeface="Times New Roman" panose="02020603050405020304" pitchFamily="18" charset="0"/>
              </a:rPr>
              <a:t>So, start with your email. Obtain a copy of your retention schedule(s), develop your file plan, create email folders, and then classify and file your emails in both your Sent Items and Inbox.</a:t>
            </a:r>
          </a:p>
        </p:txBody>
      </p:sp>
    </p:spTree>
    <p:extLst>
      <p:ext uri="{BB962C8B-B14F-4D97-AF65-F5344CB8AC3E}">
        <p14:creationId xmlns:p14="http://schemas.microsoft.com/office/powerpoint/2010/main" val="1823325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647650-2573-4790-AE0A-B438BB85723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Electronic Records</a:t>
            </a:r>
          </a:p>
        </p:txBody>
      </p:sp>
      <p:sp>
        <p:nvSpPr>
          <p:cNvPr id="5" name="Text Placeholder 4">
            <a:extLst>
              <a:ext uri="{FF2B5EF4-FFF2-40B4-BE49-F238E27FC236}">
                <a16:creationId xmlns:a16="http://schemas.microsoft.com/office/drawing/2014/main" id="{AF01CBF5-BD9A-4BDC-9800-6D68C720EEA5}"/>
              </a:ext>
            </a:extLst>
          </p:cNvPr>
          <p:cNvSpPr>
            <a:spLocks noGrp="1"/>
          </p:cNvSpPr>
          <p:nvPr>
            <p:ph type="body" idx="1"/>
          </p:nvPr>
        </p:nvSpPr>
        <p:spPr/>
        <p:txBody>
          <a:bodyPr/>
          <a:lstStyle/>
          <a:p>
            <a:pPr algn="ctr"/>
            <a:r>
              <a:rPr lang="en-US" dirty="0">
                <a:latin typeface="Times New Roman" panose="02020603050405020304" pitchFamily="18" charset="0"/>
                <a:cs typeface="Times New Roman" panose="02020603050405020304" pitchFamily="18" charset="0"/>
              </a:rPr>
              <a:t>How does Records Management apply to electronic records? </a:t>
            </a:r>
          </a:p>
        </p:txBody>
      </p:sp>
    </p:spTree>
    <p:extLst>
      <p:ext uri="{BB962C8B-B14F-4D97-AF65-F5344CB8AC3E}">
        <p14:creationId xmlns:p14="http://schemas.microsoft.com/office/powerpoint/2010/main" val="3965907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Start with the source</a:t>
            </a: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Records include information found on machine-readable systems and devices. </a:t>
            </a:r>
          </a:p>
          <a:p>
            <a:r>
              <a:rPr lang="en-US" dirty="0">
                <a:latin typeface="Times New Roman" panose="02020603050405020304" pitchFamily="18" charset="0"/>
                <a:cs typeface="Times New Roman" panose="02020603050405020304" pitchFamily="18" charset="0"/>
              </a:rPr>
              <a:t>Where can you find machine-readable records?</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Emails (</a:t>
            </a:r>
            <a:r>
              <a:rPr lang="en-US" dirty="0" err="1">
                <a:latin typeface="Times New Roman" panose="02020603050405020304" pitchFamily="18" charset="0"/>
                <a:cs typeface="Times New Roman" panose="02020603050405020304" pitchFamily="18" charset="0"/>
              </a:rPr>
              <a:t>Sul</a:t>
            </a:r>
            <a:r>
              <a:rPr lang="en-US" dirty="0">
                <a:latin typeface="Times New Roman" panose="02020603050405020304" pitchFamily="18" charset="0"/>
                <a:cs typeface="Times New Roman" panose="02020603050405020304" pitchFamily="18" charset="0"/>
              </a:rPr>
              <a:t> Ross provided or other)</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Hard drive</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One Drive/</a:t>
            </a:r>
            <a:r>
              <a:rPr lang="en-US" dirty="0" err="1">
                <a:latin typeface="Times New Roman" panose="02020603050405020304" pitchFamily="18" charset="0"/>
                <a:cs typeface="Times New Roman" panose="02020603050405020304" pitchFamily="18" charset="0"/>
              </a:rPr>
              <a:t>Sharepoint</a:t>
            </a:r>
            <a:r>
              <a:rPr lang="en-US" dirty="0">
                <a:latin typeface="Times New Roman" panose="02020603050405020304" pitchFamily="18" charset="0"/>
                <a:cs typeface="Times New Roman" panose="02020603050405020304" pitchFamily="18" charset="0"/>
              </a:rPr>
              <a:t>/Teams sites </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Website (</a:t>
            </a:r>
            <a:r>
              <a:rPr lang="en-US" dirty="0" err="1">
                <a:latin typeface="Times New Roman" panose="02020603050405020304" pitchFamily="18" charset="0"/>
                <a:cs typeface="Times New Roman" panose="02020603050405020304" pitchFamily="18" charset="0"/>
              </a:rPr>
              <a:t>mySRSU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SRInfo</a:t>
            </a:r>
            <a:r>
              <a:rPr lang="en-US" dirty="0">
                <a:latin typeface="Times New Roman" panose="02020603050405020304" pitchFamily="18" charset="0"/>
                <a:cs typeface="Times New Roman" panose="02020603050405020304" pitchFamily="18" charset="0"/>
              </a:rPr>
              <a:t>, or individual websites)</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Databases (Banner, People Admin)</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Mobile devices (apps that run through a department on campus)</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Social media accounts</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Text messages </a:t>
            </a:r>
          </a:p>
          <a:p>
            <a:pPr lvl="1">
              <a:buClr>
                <a:srgbClr val="C00000"/>
              </a:buCl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Other? </a:t>
            </a:r>
          </a:p>
        </p:txBody>
      </p:sp>
    </p:spTree>
    <p:extLst>
      <p:ext uri="{BB962C8B-B14F-4D97-AF65-F5344CB8AC3E}">
        <p14:creationId xmlns:p14="http://schemas.microsoft.com/office/powerpoint/2010/main" val="11213502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FE06B-AF21-4721-8136-8185AC47402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Creating an Electronic File Plan </a:t>
            </a:r>
          </a:p>
        </p:txBody>
      </p:sp>
      <p:sp>
        <p:nvSpPr>
          <p:cNvPr id="3" name="Content Placeholder 2">
            <a:extLst>
              <a:ext uri="{FF2B5EF4-FFF2-40B4-BE49-F238E27FC236}">
                <a16:creationId xmlns:a16="http://schemas.microsoft.com/office/drawing/2014/main" id="{637FBE3C-07D8-4EDC-895F-278727888E1F}"/>
              </a:ext>
            </a:extLst>
          </p:cNvPr>
          <p:cNvSpPr>
            <a:spLocks noGrp="1"/>
          </p:cNvSpPr>
          <p:nvPr>
            <p:ph idx="1"/>
          </p:nvPr>
        </p:nvSpPr>
        <p:spPr/>
        <p:txBody>
          <a:bodyPr>
            <a:normAutofit fontScale="92500" lnSpcReduction="1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What should you address? </a:t>
            </a:r>
          </a:p>
          <a:p>
            <a:pPr marL="514350" indent="-514350">
              <a:buAutoNum type="arabicPeriod"/>
            </a:pPr>
            <a:r>
              <a:rPr lang="en-US" dirty="0">
                <a:latin typeface="Times New Roman" panose="02020603050405020304" pitchFamily="18" charset="0"/>
                <a:cs typeface="Times New Roman" panose="02020603050405020304" pitchFamily="18" charset="0"/>
              </a:rPr>
              <a:t>Creation of records (location, source, record-holders/custodians)</a:t>
            </a:r>
          </a:p>
          <a:p>
            <a:pPr marL="514350" indent="-514350">
              <a:buAutoNum type="arabicPeriod"/>
            </a:pPr>
            <a:r>
              <a:rPr lang="en-US" dirty="0">
                <a:latin typeface="Times New Roman" panose="02020603050405020304" pitchFamily="18" charset="0"/>
                <a:cs typeface="Times New Roman" panose="02020603050405020304" pitchFamily="18" charset="0"/>
              </a:rPr>
              <a:t>Retention and security (permanent disposition)</a:t>
            </a:r>
          </a:p>
          <a:p>
            <a:pPr marL="514350" indent="-514350">
              <a:buAutoNum type="arabicPeriod"/>
            </a:pPr>
            <a:r>
              <a:rPr lang="en-US" dirty="0">
                <a:latin typeface="Times New Roman" panose="02020603050405020304" pitchFamily="18" charset="0"/>
                <a:cs typeface="Times New Roman" panose="02020603050405020304" pitchFamily="18" charset="0"/>
              </a:rPr>
              <a:t>Retrieval (organization, location, and access) </a:t>
            </a:r>
          </a:p>
          <a:p>
            <a:pPr marL="514350" indent="-514350">
              <a:buAutoNum type="arabicPeriod"/>
            </a:pPr>
            <a:r>
              <a:rPr lang="en-US" dirty="0">
                <a:latin typeface="Times New Roman" panose="02020603050405020304" pitchFamily="18" charset="0"/>
                <a:cs typeface="Times New Roman" panose="02020603050405020304" pitchFamily="18" charset="0"/>
              </a:rPr>
              <a:t>When and how to destroy these records (RRS and electronic locations)</a:t>
            </a:r>
          </a:p>
          <a:p>
            <a:pPr marL="0" indent="0">
              <a:buNone/>
            </a:pPr>
            <a:r>
              <a:rPr lang="en-US" b="1" dirty="0">
                <a:solidFill>
                  <a:srgbClr val="C00000"/>
                </a:solidFill>
                <a:latin typeface="Times New Roman" panose="02020603050405020304" pitchFamily="18" charset="0"/>
                <a:cs typeface="Times New Roman" panose="02020603050405020304" pitchFamily="18" charset="0"/>
              </a:rPr>
              <a:t>Consider the lifecycle of all records, especially electronic ones.</a:t>
            </a:r>
          </a:p>
          <a:p>
            <a:pPr marL="514350" indent="-514350">
              <a:buAutoNum type="arabicPeriod"/>
            </a:pPr>
            <a:r>
              <a:rPr lang="en-US" dirty="0">
                <a:latin typeface="Times New Roman" panose="02020603050405020304" pitchFamily="18" charset="0"/>
                <a:cs typeface="Times New Roman" panose="02020603050405020304" pitchFamily="18" charset="0"/>
              </a:rPr>
              <a:t>Creation of the record</a:t>
            </a:r>
          </a:p>
          <a:p>
            <a:pPr marL="514350" indent="-514350">
              <a:buAutoNum type="arabicPeriod"/>
            </a:pPr>
            <a:r>
              <a:rPr lang="en-US" dirty="0">
                <a:latin typeface="Times New Roman" panose="02020603050405020304" pitchFamily="18" charset="0"/>
                <a:cs typeface="Times New Roman" panose="02020603050405020304" pitchFamily="18" charset="0"/>
              </a:rPr>
              <a:t>Active use of the record </a:t>
            </a:r>
          </a:p>
          <a:p>
            <a:pPr marL="514350" indent="-514350">
              <a:buAutoNum type="arabicPeriod"/>
            </a:pPr>
            <a:r>
              <a:rPr lang="en-US" dirty="0">
                <a:latin typeface="Times New Roman" panose="02020603050405020304" pitchFamily="18" charset="0"/>
                <a:cs typeface="Times New Roman" panose="02020603050405020304" pitchFamily="18" charset="0"/>
              </a:rPr>
              <a:t>Inactive use of the record</a:t>
            </a:r>
          </a:p>
          <a:p>
            <a:pPr marL="514350" indent="-514350">
              <a:buAutoNum type="arabicPeriod"/>
            </a:pPr>
            <a:r>
              <a:rPr lang="en-US" dirty="0">
                <a:latin typeface="Times New Roman" panose="02020603050405020304" pitchFamily="18" charset="0"/>
                <a:cs typeface="Times New Roman" panose="02020603050405020304" pitchFamily="18" charset="0"/>
              </a:rPr>
              <a:t>Disposition of the record</a:t>
            </a:r>
          </a:p>
        </p:txBody>
      </p:sp>
    </p:spTree>
    <p:extLst>
      <p:ext uri="{BB962C8B-B14F-4D97-AF65-F5344CB8AC3E}">
        <p14:creationId xmlns:p14="http://schemas.microsoft.com/office/powerpoint/2010/main" val="167383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F327-6F54-4DE2-A966-EBCF815F7029}"/>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Scans or Replicated Versions of the Original</a:t>
            </a:r>
          </a:p>
        </p:txBody>
      </p:sp>
      <p:sp>
        <p:nvSpPr>
          <p:cNvPr id="3" name="Content Placeholder 2">
            <a:extLst>
              <a:ext uri="{FF2B5EF4-FFF2-40B4-BE49-F238E27FC236}">
                <a16:creationId xmlns:a16="http://schemas.microsoft.com/office/drawing/2014/main" id="{0F958849-6AB2-471D-ABB8-0104874BE5B3}"/>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Remember: </a:t>
            </a:r>
            <a:r>
              <a:rPr lang="en-US" dirty="0">
                <a:latin typeface="Times New Roman" panose="02020603050405020304" pitchFamily="18" charset="0"/>
                <a:cs typeface="Times New Roman" panose="02020603050405020304" pitchFamily="18" charset="0"/>
              </a:rPr>
              <a:t>There can only be one true record in use at one time. All others are duplicates. In an unorganized system, records may be disposed of on time but continue to exist because of the convenience/duplicate copies.</a:t>
            </a:r>
          </a:p>
          <a:p>
            <a:pPr marL="0" indent="0">
              <a:buNone/>
            </a:pPr>
            <a:r>
              <a:rPr lang="en-US" b="1" dirty="0">
                <a:solidFill>
                  <a:schemeClr val="tx1"/>
                </a:solidFill>
                <a:latin typeface="Times New Roman" panose="02020603050405020304" pitchFamily="18" charset="0"/>
                <a:cs typeface="Times New Roman" panose="02020603050405020304" pitchFamily="18" charset="0"/>
              </a:rPr>
              <a:t>Going Digital</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The scanned document will become your record once the paper copy is shredded. </a:t>
            </a:r>
            <a:r>
              <a:rPr lang="en-US" u="sng" dirty="0">
                <a:latin typeface="Times New Roman" panose="02020603050405020304" pitchFamily="18" charset="0"/>
                <a:cs typeface="Times New Roman" panose="02020603050405020304" pitchFamily="18" charset="0"/>
              </a:rPr>
              <a:t>Note:</a:t>
            </a:r>
            <a:r>
              <a:rPr lang="en-US" dirty="0">
                <a:latin typeface="Times New Roman" panose="02020603050405020304" pitchFamily="18" charset="0"/>
                <a:cs typeface="Times New Roman" panose="02020603050405020304" pitchFamily="18" charset="0"/>
              </a:rPr>
              <a:t> This means that your electronic copy should be a true representation of what the physical record looked like. </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Do not destroy both the physical and electronic copies prior to the disposition period. </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Consider that it is a lot easier to delete an electronic file than shred a paper record. </a:t>
            </a:r>
          </a:p>
          <a:p>
            <a:pPr marL="514350" indent="-514350">
              <a:buClr>
                <a:srgbClr val="C00000"/>
              </a:buClr>
              <a:buAutoNum type="arabicPeriod"/>
            </a:pPr>
            <a:r>
              <a:rPr lang="en-US" dirty="0">
                <a:latin typeface="Times New Roman" panose="02020603050405020304" pitchFamily="18" charset="0"/>
                <a:cs typeface="Times New Roman" panose="02020603050405020304" pitchFamily="18" charset="0"/>
              </a:rPr>
              <a:t>If you scan all of your records you must maintain the system.</a:t>
            </a:r>
          </a:p>
        </p:txBody>
      </p:sp>
    </p:spTree>
    <p:extLst>
      <p:ext uri="{BB962C8B-B14F-4D97-AF65-F5344CB8AC3E}">
        <p14:creationId xmlns:p14="http://schemas.microsoft.com/office/powerpoint/2010/main" val="2862464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FE06B-AF21-4721-8136-8185AC47402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Creating an Electronic File Plan: Emails</a:t>
            </a:r>
          </a:p>
        </p:txBody>
      </p:sp>
      <p:sp>
        <p:nvSpPr>
          <p:cNvPr id="3" name="Content Placeholder 2">
            <a:extLst>
              <a:ext uri="{FF2B5EF4-FFF2-40B4-BE49-F238E27FC236}">
                <a16:creationId xmlns:a16="http://schemas.microsoft.com/office/drawing/2014/main" id="{637FBE3C-07D8-4EDC-895F-278727888E1F}"/>
              </a:ext>
            </a:extLst>
          </p:cNvPr>
          <p:cNvSpPr>
            <a:spLocks noGrp="1"/>
          </p:cNvSpPr>
          <p:nvPr>
            <p:ph idx="1"/>
          </p:nvPr>
        </p:nvSpPr>
        <p:spPr/>
        <p:txBody>
          <a:bodyPr>
            <a:normAutofit fontScale="77500" lnSpcReduction="20000"/>
          </a:bodyPr>
          <a:lstStyle/>
          <a:p>
            <a:pPr marL="0" indent="0">
              <a:buNone/>
            </a:pPr>
            <a:r>
              <a:rPr lang="en-US" b="1" dirty="0">
                <a:solidFill>
                  <a:schemeClr val="tx1"/>
                </a:solidFill>
                <a:latin typeface="Times New Roman" panose="02020603050405020304" pitchFamily="18" charset="0"/>
                <a:cs typeface="Times New Roman" panose="02020603050405020304" pitchFamily="18" charset="0"/>
              </a:rPr>
              <a:t>Start with correspondence </a:t>
            </a:r>
          </a:p>
          <a:p>
            <a:pPr marL="514350" indent="-514350">
              <a:buClr>
                <a:srgbClr val="C00000"/>
              </a:buClr>
              <a:buFont typeface="+mj-lt"/>
              <a:buAutoNum type="arabicPeriod"/>
            </a:pPr>
            <a:r>
              <a:rPr lang="en-US" dirty="0">
                <a:latin typeface="Times New Roman" panose="02020603050405020304" pitchFamily="18" charset="0"/>
                <a:cs typeface="Times New Roman" panose="02020603050405020304" pitchFamily="18" charset="0"/>
              </a:rPr>
              <a:t>Go through your sent folder.</a:t>
            </a:r>
          </a:p>
          <a:p>
            <a:pPr marL="514350" indent="-514350">
              <a:buClr>
                <a:srgbClr val="C00000"/>
              </a:buClr>
              <a:buFont typeface="+mj-lt"/>
              <a:buAutoNum type="arabicPeriod"/>
            </a:pPr>
            <a:r>
              <a:rPr lang="en-US" dirty="0">
                <a:latin typeface="Times New Roman" panose="02020603050405020304" pitchFamily="18" charset="0"/>
                <a:cs typeface="Times New Roman" panose="02020603050405020304" pitchFamily="18" charset="0"/>
              </a:rPr>
              <a:t>Go through your inbox to see what pertains to your job responsibilities or current projects. </a:t>
            </a:r>
          </a:p>
          <a:p>
            <a:pPr lvl="3">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is a practice. You will get faster at identifying email records the more you actively consider records management practices. </a:t>
            </a:r>
          </a:p>
          <a:p>
            <a:pPr marL="514350" indent="-514350">
              <a:buClr>
                <a:srgbClr val="C00000"/>
              </a:buClr>
              <a:buFont typeface="+mj-lt"/>
              <a:buAutoNum type="arabicPeriod"/>
            </a:pPr>
            <a:r>
              <a:rPr lang="en-US" dirty="0">
                <a:latin typeface="Times New Roman" panose="02020603050405020304" pitchFamily="18" charset="0"/>
                <a:cs typeface="Times New Roman" panose="02020603050405020304" pitchFamily="18" charset="0"/>
              </a:rPr>
              <a:t>Determine if the email is administrative or general.</a:t>
            </a:r>
          </a:p>
          <a:p>
            <a:pPr lvl="3">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Administrative: you are not the record holder but you need these emails to assist in your job responsibilities. </a:t>
            </a:r>
          </a:p>
          <a:p>
            <a:pPr lvl="3">
              <a:buClr>
                <a:srgbClr val="C0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General: applies to institution policies or updates and are not job-specific. </a:t>
            </a:r>
          </a:p>
          <a:p>
            <a:pPr marL="514350" indent="-514350">
              <a:buClr>
                <a:srgbClr val="C00000"/>
              </a:buClr>
              <a:buFont typeface="+mj-lt"/>
              <a:buAutoNum type="arabicPeriod"/>
            </a:pPr>
            <a:r>
              <a:rPr lang="en-US" dirty="0">
                <a:latin typeface="Times New Roman" panose="02020603050405020304" pitchFamily="18" charset="0"/>
                <a:cs typeface="Times New Roman" panose="02020603050405020304" pitchFamily="18" charset="0"/>
              </a:rPr>
              <a:t>Classify the remaining emails according to the Records Retention Schedule.  </a:t>
            </a:r>
          </a:p>
          <a:p>
            <a:pPr marL="0" indent="0">
              <a:buFont typeface="Arial" panose="020B0604020202020204" pitchFamily="34" charset="0"/>
              <a:buNone/>
            </a:pPr>
            <a:r>
              <a:rPr lang="en-US" b="1" dirty="0">
                <a:solidFill>
                  <a:schemeClr val="tx1"/>
                </a:solidFill>
                <a:latin typeface="Times New Roman" panose="02020603050405020304" pitchFamily="18" charset="0"/>
                <a:cs typeface="Times New Roman" panose="02020603050405020304" pitchFamily="18" charset="0"/>
              </a:rPr>
              <a:t>Start with content</a:t>
            </a:r>
          </a:p>
          <a:p>
            <a:pPr marL="514350" indent="-514350">
              <a:buClr>
                <a:srgbClr val="C00000"/>
              </a:buClr>
              <a:buFont typeface="Arial" panose="020B0604020202020204" pitchFamily="34" charset="0"/>
              <a:buAutoNum type="arabicPeriod"/>
            </a:pPr>
            <a:r>
              <a:rPr lang="en-US" dirty="0">
                <a:latin typeface="Times New Roman" panose="02020603050405020304" pitchFamily="18" charset="0"/>
                <a:cs typeface="Times New Roman" panose="02020603050405020304" pitchFamily="18" charset="0"/>
              </a:rPr>
              <a:t>Go through your sent folder. </a:t>
            </a:r>
          </a:p>
          <a:p>
            <a:pPr marL="514350" indent="-514350">
              <a:buClr>
                <a:srgbClr val="C00000"/>
              </a:buClr>
              <a:buFont typeface="Arial" panose="020B0604020202020204" pitchFamily="34" charset="0"/>
              <a:buAutoNum type="arabicPeriod"/>
            </a:pPr>
            <a:r>
              <a:rPr lang="en-US" dirty="0">
                <a:latin typeface="Times New Roman" panose="02020603050405020304" pitchFamily="18" charset="0"/>
                <a:cs typeface="Times New Roman" panose="02020603050405020304" pitchFamily="18" charset="0"/>
              </a:rPr>
              <a:t>Go through your inbox to see what pertains to your job responsibilities or current projects. </a:t>
            </a:r>
          </a:p>
          <a:p>
            <a:pPr marL="514350" indent="-514350">
              <a:buClr>
                <a:srgbClr val="C00000"/>
              </a:buClr>
              <a:buFont typeface="Arial" panose="020B0604020202020204" pitchFamily="34" charset="0"/>
              <a:buAutoNum type="arabicPeriod"/>
            </a:pPr>
            <a:r>
              <a:rPr lang="en-US" dirty="0">
                <a:latin typeface="Times New Roman" panose="02020603050405020304" pitchFamily="18" charset="0"/>
                <a:cs typeface="Times New Roman" panose="02020603050405020304" pitchFamily="18" charset="0"/>
              </a:rPr>
              <a:t>Classify based on content according to the Records Retention Schedule. </a:t>
            </a:r>
          </a:p>
          <a:p>
            <a:pPr marL="514350" indent="-514350">
              <a:buClr>
                <a:srgbClr val="C00000"/>
              </a:buClr>
              <a:buFont typeface="Arial" panose="020B0604020202020204" pitchFamily="34" charset="0"/>
              <a:buAutoNum type="arabicPeriod"/>
            </a:pPr>
            <a:r>
              <a:rPr lang="en-US" dirty="0">
                <a:latin typeface="Times New Roman" panose="02020603050405020304" pitchFamily="18" charset="0"/>
                <a:cs typeface="Times New Roman" panose="02020603050405020304" pitchFamily="18" charset="0"/>
              </a:rPr>
              <a:t>If something does not fit, figure out what kind of correspondence it is. </a:t>
            </a: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CF725AD7-A184-4C68-8E1F-14EC09FE6D4D}"/>
              </a:ext>
            </a:extLst>
          </p:cNvPr>
          <p:cNvSpPr txBox="1">
            <a:spLocks/>
          </p:cNvSpPr>
          <p:nvPr/>
        </p:nvSpPr>
        <p:spPr>
          <a:xfrm>
            <a:off x="1371600" y="4224866"/>
            <a:ext cx="10515600" cy="22690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94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D951-8EA4-4AEB-9B9C-0BE5A99AB56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Definition: Records Management</a:t>
            </a:r>
          </a:p>
        </p:txBody>
      </p:sp>
      <p:sp>
        <p:nvSpPr>
          <p:cNvPr id="3" name="Content Placeholder 2">
            <a:extLst>
              <a:ext uri="{FF2B5EF4-FFF2-40B4-BE49-F238E27FC236}">
                <a16:creationId xmlns:a16="http://schemas.microsoft.com/office/drawing/2014/main" id="{36A4269D-0B81-4AA7-AB34-765D8EE1C4B6}"/>
              </a:ext>
            </a:extLst>
          </p:cNvPr>
          <p:cNvSpPr>
            <a:spLocks noGrp="1"/>
          </p:cNvSpPr>
          <p:nvPr>
            <p:ph idx="1"/>
          </p:nvPr>
        </p:nvSpPr>
        <p:spPr/>
        <p:txBody>
          <a:bodyPr>
            <a:normAutofit fontScale="85000" lnSpcReduction="20000"/>
          </a:bodyPr>
          <a:lstStyle/>
          <a:p>
            <a:pPr marL="0" indent="0">
              <a:lnSpc>
                <a:spcPct val="120000"/>
              </a:lnSpc>
              <a:buNone/>
            </a:pPr>
            <a:r>
              <a:rPr lang="en-US" b="1" dirty="0">
                <a:latin typeface="Times New Roman" panose="02020603050405020304" pitchFamily="18" charset="0"/>
                <a:cs typeface="Times New Roman" panose="02020603050405020304" pitchFamily="18" charset="0"/>
              </a:rPr>
              <a:t>“</a:t>
            </a:r>
            <a:r>
              <a:rPr lang="en-US" b="1" dirty="0">
                <a:solidFill>
                  <a:srgbClr val="C00000"/>
                </a:solidFill>
                <a:latin typeface="Times New Roman" panose="02020603050405020304" pitchFamily="18" charset="0"/>
                <a:cs typeface="Times New Roman" panose="02020603050405020304" pitchFamily="18" charset="0"/>
              </a:rPr>
              <a:t>Records management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application of management techniques to the </a:t>
            </a:r>
            <a:r>
              <a:rPr lang="en-US" u="sng" dirty="0">
                <a:latin typeface="Times New Roman" panose="02020603050405020304" pitchFamily="18" charset="0"/>
                <a:cs typeface="Times New Roman" panose="02020603050405020304" pitchFamily="18" charset="0"/>
              </a:rPr>
              <a:t>creation, use, maintenance, retention, preservation, and destruction of state records </a:t>
            </a:r>
            <a:r>
              <a:rPr lang="en-US" dirty="0">
                <a:latin typeface="Times New Roman" panose="02020603050405020304" pitchFamily="18" charset="0"/>
                <a:cs typeface="Times New Roman" panose="02020603050405020304" pitchFamily="18" charset="0"/>
              </a:rPr>
              <a:t>for the purpose of improving the efficiency of recordkeeping, ensuring access to public information under Chapter 552, and reducing costs.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term includes: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The development of records retention schedules;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The management of filing and information retrieval systems in any media;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The adequate protection of state records that are vital, archival, or confidential according to accepted archival and records management practices;</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The economical and space-effective storage of inactive records;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Control over the creation and distribution of forms, reports, and correspondence; and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Maintenance of public information in a manner to facilitate the access by the public under Chapter 552. </a:t>
            </a:r>
          </a:p>
        </p:txBody>
      </p:sp>
    </p:spTree>
    <p:extLst>
      <p:ext uri="{BB962C8B-B14F-4D97-AF65-F5344CB8AC3E}">
        <p14:creationId xmlns:p14="http://schemas.microsoft.com/office/powerpoint/2010/main" val="653935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D39-0230-43F0-B9C4-A8DDB5FF550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Social Media and Text Messages</a:t>
            </a:r>
          </a:p>
        </p:txBody>
      </p:sp>
      <p:sp>
        <p:nvSpPr>
          <p:cNvPr id="3" name="Content Placeholder 2">
            <a:extLst>
              <a:ext uri="{FF2B5EF4-FFF2-40B4-BE49-F238E27FC236}">
                <a16:creationId xmlns:a16="http://schemas.microsoft.com/office/drawing/2014/main" id="{FB3F4D2E-1DD0-4FDD-AFD1-0E35FF96E4C1}"/>
              </a:ext>
            </a:extLst>
          </p:cNvPr>
          <p:cNvSpPr>
            <a:spLocks noGrp="1"/>
          </p:cNvSpPr>
          <p:nvPr>
            <p:ph idx="1"/>
          </p:nvPr>
        </p:nvSpPr>
        <p:spPr/>
        <p:txBody>
          <a:bodyPr>
            <a:normAutofit/>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Social Media</a:t>
            </a:r>
          </a:p>
          <a:p>
            <a:pPr marL="0" indent="0">
              <a:buNone/>
            </a:pPr>
            <a:r>
              <a:rPr lang="en-US" dirty="0">
                <a:latin typeface="Times New Roman" panose="02020603050405020304" pitchFamily="18" charset="0"/>
                <a:cs typeface="Times New Roman" panose="02020603050405020304" pitchFamily="18" charset="0"/>
              </a:rPr>
              <a:t>A department’s social media may contain records if the page contains historical or administrative records that can only be found on social media. </a:t>
            </a:r>
          </a:p>
          <a:p>
            <a:pPr marL="0" indent="0">
              <a:buNone/>
            </a:pPr>
            <a:r>
              <a:rPr lang="en-US" dirty="0">
                <a:latin typeface="Times New Roman" panose="02020603050405020304" pitchFamily="18" charset="0"/>
                <a:cs typeface="Times New Roman" panose="02020603050405020304" pitchFamily="18" charset="0"/>
              </a:rPr>
              <a:t>Was Facebook used to publish original materials? </a:t>
            </a:r>
          </a:p>
          <a:p>
            <a:pPr marL="0" indent="0">
              <a:buNone/>
            </a:pPr>
            <a:r>
              <a:rPr lang="en-US" b="1" dirty="0">
                <a:solidFill>
                  <a:srgbClr val="C00000"/>
                </a:solidFill>
                <a:latin typeface="Times New Roman" panose="02020603050405020304" pitchFamily="18" charset="0"/>
                <a:cs typeface="Times New Roman" panose="02020603050405020304" pitchFamily="18" charset="0"/>
              </a:rPr>
              <a:t>Text Messages </a:t>
            </a:r>
          </a:p>
          <a:p>
            <a:pPr marL="0" indent="0">
              <a:buNone/>
            </a:pPr>
            <a:r>
              <a:rPr lang="en-US" dirty="0">
                <a:latin typeface="Times New Roman" panose="02020603050405020304" pitchFamily="18" charset="0"/>
                <a:cs typeface="Times New Roman" panose="02020603050405020304" pitchFamily="18" charset="0"/>
              </a:rPr>
              <a:t>As state employees, your phone records fall under the Public Information Acts of the state of Texas. How do you avoid personal information being shared? </a:t>
            </a:r>
          </a:p>
          <a:p>
            <a:pPr marL="514350" indent="-514350">
              <a:buAutoNum type="arabicPeriod"/>
            </a:pPr>
            <a:r>
              <a:rPr lang="en-US" dirty="0">
                <a:latin typeface="Times New Roman" panose="02020603050405020304" pitchFamily="18" charset="0"/>
                <a:cs typeface="Times New Roman" panose="02020603050405020304" pitchFamily="18" charset="0"/>
              </a:rPr>
              <a:t>Avoid texting about work, especially in a negative way. </a:t>
            </a:r>
          </a:p>
          <a:p>
            <a:pPr marL="514350" indent="-514350">
              <a:buAutoNum type="arabicPeriod"/>
            </a:pPr>
            <a:r>
              <a:rPr lang="en-US" dirty="0">
                <a:latin typeface="Times New Roman" panose="02020603050405020304" pitchFamily="18" charset="0"/>
                <a:cs typeface="Times New Roman" panose="02020603050405020304" pitchFamily="18" charset="0"/>
              </a:rPr>
              <a:t>Avoid browsing social media or texting during work hours (as much as possible).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621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DE93-F519-4D8F-8B30-207047BD9B28}"/>
              </a:ext>
            </a:extLst>
          </p:cNvPr>
          <p:cNvSpPr>
            <a:spLocks noGrp="1"/>
          </p:cNvSpPr>
          <p:nvPr>
            <p:ph type="title"/>
          </p:nvPr>
        </p:nvSpPr>
        <p:spPr/>
        <p:txBody>
          <a:bodyPr>
            <a:normAutofit/>
          </a:bodyPr>
          <a:lstStyle/>
          <a:p>
            <a:pPr algn="ctr"/>
            <a:r>
              <a:rPr lang="en-US" sz="6000" dirty="0"/>
              <a:t>Disposition &amp; Archival Process </a:t>
            </a:r>
          </a:p>
        </p:txBody>
      </p:sp>
    </p:spTree>
    <p:extLst>
      <p:ext uri="{BB962C8B-B14F-4D97-AF65-F5344CB8AC3E}">
        <p14:creationId xmlns:p14="http://schemas.microsoft.com/office/powerpoint/2010/main" val="2485651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C5A0E6-FF0F-4D6D-9977-CCC76EB8ADFB}"/>
              </a:ext>
            </a:extLst>
          </p:cNvPr>
          <p:cNvSpPr>
            <a:spLocks noGrp="1"/>
          </p:cNvSpPr>
          <p:nvPr>
            <p:ph type="title"/>
          </p:nvPr>
        </p:nvSpPr>
        <p:spPr/>
        <p:txBody>
          <a:bodyPr/>
          <a:lstStyle/>
          <a:p>
            <a:r>
              <a:rPr lang="en-US" dirty="0"/>
              <a:t>Records Retention Disposition Log </a:t>
            </a:r>
          </a:p>
        </p:txBody>
      </p:sp>
      <p:sp>
        <p:nvSpPr>
          <p:cNvPr id="5" name="Content Placeholder 4">
            <a:extLst>
              <a:ext uri="{FF2B5EF4-FFF2-40B4-BE49-F238E27FC236}">
                <a16:creationId xmlns:a16="http://schemas.microsoft.com/office/drawing/2014/main" id="{46918933-A8F9-4769-BF62-3280F2E2517A}"/>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a:t>
            </a:r>
            <a:r>
              <a:rPr lang="en-US" b="1" dirty="0">
                <a:solidFill>
                  <a:srgbClr val="C00000"/>
                </a:solidFill>
                <a:latin typeface="Times New Roman" panose="02020603050405020304" pitchFamily="18" charset="0"/>
                <a:cs typeface="Times New Roman" panose="02020603050405020304" pitchFamily="18" charset="0"/>
              </a:rPr>
              <a:t>Disposition Log </a:t>
            </a:r>
            <a:r>
              <a:rPr lang="en-US" dirty="0">
                <a:latin typeface="Times New Roman" panose="02020603050405020304" pitchFamily="18" charset="0"/>
                <a:cs typeface="Times New Roman" panose="02020603050405020304" pitchFamily="18" charset="0"/>
              </a:rPr>
              <a:t>lists all of the records that individual departments have identified as having reached the disposition stage of the record lifecycle. Disposition is determined according to the Records Retention Schedule (RRS). </a:t>
            </a:r>
          </a:p>
          <a:p>
            <a:pPr marL="0" indent="0">
              <a:buNone/>
            </a:pPr>
            <a:r>
              <a:rPr lang="en-US" dirty="0">
                <a:solidFill>
                  <a:schemeClr val="tx1"/>
                </a:solidFill>
                <a:latin typeface="Times New Roman" panose="02020603050405020304" pitchFamily="18" charset="0"/>
                <a:cs typeface="Times New Roman" panose="02020603050405020304" pitchFamily="18" charset="0"/>
              </a:rPr>
              <a:t>The Disposition Log is how Sul Ross determines to: </a:t>
            </a:r>
          </a:p>
          <a:p>
            <a:pPr marL="457200" indent="-457200">
              <a:buClr>
                <a:srgbClr val="C00000"/>
              </a:buClr>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keep track of disposed records; and </a:t>
            </a:r>
          </a:p>
          <a:p>
            <a:pPr marL="457200" indent="-457200">
              <a:buClr>
                <a:srgbClr val="C00000"/>
              </a:buClr>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demonstrate departmental compliance with records management laws. </a:t>
            </a:r>
          </a:p>
        </p:txBody>
      </p:sp>
    </p:spTree>
    <p:extLst>
      <p:ext uri="{BB962C8B-B14F-4D97-AF65-F5344CB8AC3E}">
        <p14:creationId xmlns:p14="http://schemas.microsoft.com/office/powerpoint/2010/main" val="3966514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41E5-E49B-406D-8567-780325E1696E}"/>
              </a:ext>
            </a:extLst>
          </p:cNvPr>
          <p:cNvSpPr>
            <a:spLocks noGrp="1"/>
          </p:cNvSpPr>
          <p:nvPr>
            <p:ph type="title"/>
          </p:nvPr>
        </p:nvSpPr>
        <p:spPr/>
        <p:txBody>
          <a:bodyPr/>
          <a:lstStyle/>
          <a:p>
            <a:r>
              <a:rPr lang="en-US" dirty="0"/>
              <a:t>Other Steps</a:t>
            </a:r>
          </a:p>
        </p:txBody>
      </p:sp>
      <p:sp>
        <p:nvSpPr>
          <p:cNvPr id="3" name="Content Placeholder 2">
            <a:extLst>
              <a:ext uri="{FF2B5EF4-FFF2-40B4-BE49-F238E27FC236}">
                <a16:creationId xmlns:a16="http://schemas.microsoft.com/office/drawing/2014/main" id="{75BED066-AC07-4B13-8DEC-94F15CCACA4C}"/>
              </a:ext>
            </a:extLst>
          </p:cNvPr>
          <p:cNvSpPr>
            <a:spLocks noGrp="1"/>
          </p:cNvSpPr>
          <p:nvPr>
            <p:ph idx="1"/>
          </p:nvPr>
        </p:nvSpPr>
        <p:spPr/>
        <p:txBody>
          <a:bodyPr/>
          <a:lstStyle/>
          <a:p>
            <a:pPr>
              <a:buClr>
                <a:srgbClr val="C0000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Archival Requests </a:t>
            </a:r>
          </a:p>
          <a:p>
            <a:pPr lvl="1">
              <a:buClr>
                <a:srgbClr val="C0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Long Term Storage Solutions </a:t>
            </a:r>
          </a:p>
          <a:p>
            <a:pPr>
              <a:buClr>
                <a:srgbClr val="C0000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Departmental Inventories and File Plans </a:t>
            </a:r>
          </a:p>
          <a:p>
            <a:pPr>
              <a:buClr>
                <a:srgbClr val="C0000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Mass Shredding Projects </a:t>
            </a:r>
          </a:p>
          <a:p>
            <a:pPr>
              <a:buClr>
                <a:srgbClr val="C0000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Records Retention Schedule Updates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6359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D48F50-3994-4D21-8751-BFCEFFE773DF}"/>
              </a:ext>
            </a:extLst>
          </p:cNvPr>
          <p:cNvSpPr>
            <a:spLocks noGrp="1"/>
          </p:cNvSpPr>
          <p:nvPr>
            <p:ph type="title" idx="4294967295"/>
          </p:nvPr>
        </p:nvSpPr>
        <p:spPr>
          <a:xfrm>
            <a:off x="1066800" y="758825"/>
            <a:ext cx="10058400" cy="3565525"/>
          </a:xfrm>
        </p:spPr>
        <p:txBody>
          <a:bodyPr>
            <a:normAutofit/>
          </a:bodyPr>
          <a:lstStyle/>
          <a:p>
            <a:pPr algn="ctr"/>
            <a:r>
              <a:rPr lang="en-US" sz="6600" dirty="0">
                <a:latin typeface="Times New Roman" panose="02020603050405020304" pitchFamily="18" charset="0"/>
                <a:cs typeface="Times New Roman" panose="02020603050405020304" pitchFamily="18" charset="0"/>
              </a:rPr>
              <a:t>What is considered a “</a:t>
            </a:r>
            <a:r>
              <a:rPr lang="en-US" sz="6600" dirty="0">
                <a:solidFill>
                  <a:srgbClr val="C00000"/>
                </a:solidFill>
                <a:latin typeface="Times New Roman" panose="02020603050405020304" pitchFamily="18" charset="0"/>
                <a:cs typeface="Times New Roman" panose="02020603050405020304" pitchFamily="18" charset="0"/>
              </a:rPr>
              <a:t>record</a:t>
            </a:r>
            <a:r>
              <a:rPr lang="en-US" sz="6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8754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D951-8EA4-4AEB-9B9C-0BE5A99AB56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Definition: </a:t>
            </a:r>
            <a:r>
              <a:rPr lang="en-US" u="sng" dirty="0">
                <a:latin typeface="Times New Roman" panose="02020603050405020304" pitchFamily="18" charset="0"/>
                <a:cs typeface="Times New Roman" panose="02020603050405020304" pitchFamily="18" charset="0"/>
              </a:rPr>
              <a:t>State</a:t>
            </a:r>
            <a:r>
              <a:rPr lang="en-US" dirty="0">
                <a:latin typeface="Times New Roman" panose="02020603050405020304" pitchFamily="18" charset="0"/>
                <a:cs typeface="Times New Roman" panose="02020603050405020304" pitchFamily="18" charset="0"/>
              </a:rPr>
              <a:t> Record</a:t>
            </a:r>
          </a:p>
        </p:txBody>
      </p:sp>
      <p:sp>
        <p:nvSpPr>
          <p:cNvPr id="3" name="Content Placeholder 2">
            <a:extLst>
              <a:ext uri="{FF2B5EF4-FFF2-40B4-BE49-F238E27FC236}">
                <a16:creationId xmlns:a16="http://schemas.microsoft.com/office/drawing/2014/main" id="{36A4269D-0B81-4AA7-AB34-765D8EE1C4B6}"/>
              </a:ext>
            </a:extLst>
          </p:cNvPr>
          <p:cNvSpPr>
            <a:spLocks noGrp="1"/>
          </p:cNvSpPr>
          <p:nvPr>
            <p:ph idx="1"/>
          </p:nvPr>
        </p:nvSpPr>
        <p:spPr/>
        <p:txBody>
          <a:bodyPr>
            <a:normAutofit fontScale="85000" lnSpcReduction="20000"/>
          </a:bodyPr>
          <a:lstStyle/>
          <a:p>
            <a:pPr marL="0" indent="0">
              <a:lnSpc>
                <a:spcPct val="120000"/>
              </a:lnSpc>
              <a:buNone/>
            </a:pPr>
            <a:r>
              <a:rPr lang="en-US" b="1" dirty="0">
                <a:latin typeface="Times New Roman" panose="02020603050405020304" pitchFamily="18" charset="0"/>
                <a:cs typeface="Times New Roman" panose="02020603050405020304" pitchFamily="18" charset="0"/>
              </a:rPr>
              <a:t>“</a:t>
            </a:r>
            <a:r>
              <a:rPr lang="en-US" b="1" dirty="0">
                <a:solidFill>
                  <a:srgbClr val="C00000"/>
                </a:solidFill>
                <a:latin typeface="Times New Roman" panose="02020603050405020304" pitchFamily="18" charset="0"/>
                <a:cs typeface="Times New Roman" panose="02020603050405020304" pitchFamily="18" charset="0"/>
              </a:rPr>
              <a:t>State record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any </a:t>
            </a:r>
            <a:r>
              <a:rPr lang="en-US" u="sng" dirty="0">
                <a:latin typeface="Times New Roman" panose="02020603050405020304" pitchFamily="18" charset="0"/>
                <a:cs typeface="Times New Roman" panose="02020603050405020304" pitchFamily="18" charset="0"/>
              </a:rPr>
              <a:t>written, photographic, machine-readable, or other recorded information </a:t>
            </a:r>
            <a:r>
              <a:rPr lang="en-US" dirty="0">
                <a:solidFill>
                  <a:srgbClr val="C00000"/>
                </a:solidFill>
                <a:latin typeface="Times New Roman" panose="02020603050405020304" pitchFamily="18" charset="0"/>
                <a:cs typeface="Times New Roman" panose="02020603050405020304" pitchFamily="18" charset="0"/>
              </a:rPr>
              <a:t>created or received by or on behalf of a state agency </a:t>
            </a:r>
            <a:r>
              <a:rPr lang="en-US" dirty="0">
                <a:latin typeface="Times New Roman" panose="02020603050405020304" pitchFamily="18" charset="0"/>
                <a:cs typeface="Times New Roman" panose="02020603050405020304" pitchFamily="18" charset="0"/>
              </a:rPr>
              <a:t>or an elected state official that documents activities in the conduct of state business or use of public resources.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term </a:t>
            </a:r>
            <a:r>
              <a:rPr lang="en-US" u="sng" dirty="0">
                <a:latin typeface="Times New Roman" panose="02020603050405020304" pitchFamily="18" charset="0"/>
                <a:cs typeface="Times New Roman" panose="02020603050405020304" pitchFamily="18" charset="0"/>
              </a:rPr>
              <a:t>does not</a:t>
            </a:r>
            <a:r>
              <a:rPr lang="en-US" dirty="0">
                <a:latin typeface="Times New Roman" panose="02020603050405020304" pitchFamily="18" charset="0"/>
                <a:cs typeface="Times New Roman" panose="02020603050405020304" pitchFamily="18" charset="0"/>
              </a:rPr>
              <a:t> include: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Library or Museum material  made or acquired and preserved solely for reference or exhibition purposes;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An extra copy of recorded information preserved only for reference;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A stock of publications or blank forms; </a:t>
            </a:r>
          </a:p>
          <a:p>
            <a:pPr marL="514350" indent="-514350">
              <a:buClr>
                <a:srgbClr val="C00000"/>
              </a:buClr>
              <a:buFont typeface="+mj-lt"/>
              <a:buAutoNum type="alphaUcPeriod"/>
            </a:pPr>
            <a:r>
              <a:rPr lang="en-US" dirty="0">
                <a:latin typeface="Times New Roman" panose="02020603050405020304" pitchFamily="18" charset="0"/>
                <a:cs typeface="Times New Roman" panose="02020603050405020304" pitchFamily="18" charset="0"/>
              </a:rPr>
              <a:t>Any records, correspondence, notes, memoranda, or other documents, other than a final written agreement described by Section 2009.054(c), associated with a matter conducted under an alternative dispute resolution procedure which personnel of a state department or institution, local government, special district, or other political subdivision of the state participated as a party, facilitated as an impartial third party, or facilitated as the administrator of a dispute resolution system or organization. </a:t>
            </a:r>
          </a:p>
        </p:txBody>
      </p:sp>
    </p:spTree>
    <p:extLst>
      <p:ext uri="{BB962C8B-B14F-4D97-AF65-F5344CB8AC3E}">
        <p14:creationId xmlns:p14="http://schemas.microsoft.com/office/powerpoint/2010/main" val="251249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3B73-BF7E-4FFD-83C6-3B7D16B7E64B}"/>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Shortcut: </a:t>
            </a:r>
            <a:r>
              <a:rPr lang="en-US" sz="3200" dirty="0">
                <a:latin typeface="Times New Roman" panose="02020603050405020304" pitchFamily="18" charset="0"/>
                <a:cs typeface="Times New Roman" panose="02020603050405020304" pitchFamily="18" charset="0"/>
              </a:rPr>
              <a:t>How to Identify the Records in Your Office</a:t>
            </a:r>
            <a:endParaRPr lang="en-US" sz="4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5969C7C-96A4-49E5-A29A-6D231BE08525}"/>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Use the </a:t>
            </a:r>
            <a:r>
              <a:rPr lang="en-US" b="1" dirty="0">
                <a:solidFill>
                  <a:srgbClr val="C00000"/>
                </a:solidFill>
                <a:latin typeface="Times New Roman" panose="02020603050405020304" pitchFamily="18" charset="0"/>
                <a:cs typeface="Times New Roman" panose="02020603050405020304" pitchFamily="18" charset="0"/>
              </a:rPr>
              <a:t>H – A – L – F </a:t>
            </a:r>
            <a:r>
              <a:rPr lang="en-US" dirty="0">
                <a:latin typeface="Times New Roman" panose="02020603050405020304" pitchFamily="18" charset="0"/>
                <a:cs typeface="Times New Roman" panose="02020603050405020304" pitchFamily="18" charset="0"/>
              </a:rPr>
              <a:t>method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H – Historical </a:t>
            </a:r>
          </a:p>
          <a:p>
            <a:pPr marL="0" indent="0">
              <a:buNone/>
            </a:pPr>
            <a:r>
              <a:rPr lang="en-US" dirty="0">
                <a:latin typeface="Times New Roman" panose="02020603050405020304" pitchFamily="18" charset="0"/>
                <a:cs typeface="Times New Roman" panose="02020603050405020304" pitchFamily="18" charset="0"/>
              </a:rPr>
              <a:t>A – Administrative </a:t>
            </a:r>
          </a:p>
          <a:p>
            <a:pPr marL="0" indent="0">
              <a:buNone/>
            </a:pPr>
            <a:r>
              <a:rPr lang="en-US" dirty="0">
                <a:latin typeface="Times New Roman" panose="02020603050405020304" pitchFamily="18" charset="0"/>
                <a:cs typeface="Times New Roman" panose="02020603050405020304" pitchFamily="18" charset="0"/>
              </a:rPr>
              <a:t>L – Legal </a:t>
            </a:r>
          </a:p>
          <a:p>
            <a:pPr marL="0" indent="0">
              <a:buNone/>
            </a:pPr>
            <a:r>
              <a:rPr lang="en-US" dirty="0">
                <a:latin typeface="Times New Roman" panose="02020603050405020304" pitchFamily="18" charset="0"/>
                <a:cs typeface="Times New Roman" panose="02020603050405020304" pitchFamily="18" charset="0"/>
              </a:rPr>
              <a:t>F – Fiscal </a:t>
            </a:r>
          </a:p>
        </p:txBody>
      </p:sp>
    </p:spTree>
    <p:extLst>
      <p:ext uri="{BB962C8B-B14F-4D97-AF65-F5344CB8AC3E}">
        <p14:creationId xmlns:p14="http://schemas.microsoft.com/office/powerpoint/2010/main" val="137173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A7DE7-0A72-45AF-A790-E9725B0B3AC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Shortcut: </a:t>
            </a:r>
            <a:r>
              <a:rPr lang="en-US" sz="4000" dirty="0">
                <a:latin typeface="Times New Roman" panose="02020603050405020304" pitchFamily="18" charset="0"/>
                <a:cs typeface="Times New Roman" panose="02020603050405020304" pitchFamily="18" charset="0"/>
              </a:rPr>
              <a:t>What is not a State Record?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CDC38FD-48C0-491D-86B8-E33C560B4CFD}"/>
              </a:ext>
            </a:extLst>
          </p:cNvPr>
          <p:cNvSpPr>
            <a:spLocks noGrp="1"/>
          </p:cNvSpPr>
          <p:nvPr>
            <p:ph idx="1"/>
          </p:nvPr>
        </p:nvSpPr>
        <p:spPr/>
        <p:txBody>
          <a:bodyPr>
            <a:normAutofit/>
          </a:bodyPr>
          <a:lstStyle/>
          <a:p>
            <a:pPr marL="571500" indent="-571500">
              <a:buClr>
                <a:srgbClr val="C00000"/>
              </a:buClr>
              <a:buFont typeface="+mj-lt"/>
              <a:buAutoNum type="romanUcPeriod"/>
            </a:pPr>
            <a:r>
              <a:rPr lang="en-US" sz="2400" dirty="0">
                <a:latin typeface="Times New Roman" panose="02020603050405020304" pitchFamily="18" charset="0"/>
                <a:cs typeface="Times New Roman" panose="02020603050405020304" pitchFamily="18" charset="0"/>
              </a:rPr>
              <a:t>Library or Museum material made or acquired and maintained solely for reference or exhibition purposes. </a:t>
            </a:r>
          </a:p>
          <a:p>
            <a:pPr lvl="2">
              <a:buClr>
                <a:srgbClr val="C00000"/>
              </a:buClr>
            </a:pPr>
            <a:r>
              <a:rPr lang="en-US" sz="1600" dirty="0">
                <a:latin typeface="Times New Roman" panose="02020603050405020304" pitchFamily="18" charset="0"/>
                <a:cs typeface="Times New Roman" panose="02020603050405020304" pitchFamily="18" charset="0"/>
              </a:rPr>
              <a:t>Example: books, reference materials, or artifacts. </a:t>
            </a:r>
          </a:p>
          <a:p>
            <a:pPr marL="571500" indent="-571500">
              <a:buClr>
                <a:srgbClr val="C00000"/>
              </a:buClr>
              <a:buFont typeface="+mj-lt"/>
              <a:buAutoNum type="romanUcPeriod"/>
            </a:pPr>
            <a:r>
              <a:rPr lang="en-US" sz="2400" dirty="0">
                <a:latin typeface="Times New Roman" panose="02020603050405020304" pitchFamily="18" charset="0"/>
                <a:cs typeface="Times New Roman" panose="02020603050405020304" pitchFamily="18" charset="0"/>
              </a:rPr>
              <a:t>An extra copy of recorded information maintained only for reference. </a:t>
            </a:r>
          </a:p>
          <a:p>
            <a:pPr lvl="2">
              <a:buClr>
                <a:srgbClr val="C00000"/>
              </a:buClr>
            </a:pPr>
            <a:r>
              <a:rPr lang="en-US" sz="1600" dirty="0">
                <a:latin typeface="Times New Roman" panose="02020603050405020304" pitchFamily="18" charset="0"/>
                <a:cs typeface="Times New Roman" panose="02020603050405020304" pitchFamily="18" charset="0"/>
              </a:rPr>
              <a:t>Example: printed budget books available in the Library and Archives, final graduation programs. </a:t>
            </a:r>
          </a:p>
          <a:p>
            <a:pPr marL="571500" indent="-571500">
              <a:buClr>
                <a:srgbClr val="C00000"/>
              </a:buClr>
              <a:buFont typeface="+mj-lt"/>
              <a:buAutoNum type="romanUcPeriod"/>
            </a:pPr>
            <a:r>
              <a:rPr lang="en-US" sz="2400" dirty="0">
                <a:latin typeface="Times New Roman" panose="02020603050405020304" pitchFamily="18" charset="0"/>
                <a:cs typeface="Times New Roman" panose="02020603050405020304" pitchFamily="18" charset="0"/>
              </a:rPr>
              <a:t>A stock of publications or blank forms.</a:t>
            </a:r>
          </a:p>
          <a:p>
            <a:pPr lvl="2">
              <a:buClr>
                <a:srgbClr val="C00000"/>
              </a:buClr>
            </a:pPr>
            <a:r>
              <a:rPr lang="en-US" sz="1600" dirty="0">
                <a:latin typeface="Times New Roman" panose="02020603050405020304" pitchFamily="18" charset="0"/>
                <a:cs typeface="Times New Roman" panose="02020603050405020304" pitchFamily="18" charset="0"/>
              </a:rPr>
              <a:t>Both physical and electronic forms.  </a:t>
            </a:r>
          </a:p>
        </p:txBody>
      </p:sp>
    </p:spTree>
    <p:extLst>
      <p:ext uri="{BB962C8B-B14F-4D97-AF65-F5344CB8AC3E}">
        <p14:creationId xmlns:p14="http://schemas.microsoft.com/office/powerpoint/2010/main" val="310158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B81C1E-33C2-4492-95C4-A2C4803E8A82}"/>
              </a:ext>
            </a:extLst>
          </p:cNvPr>
          <p:cNvSpPr>
            <a:spLocks noGrp="1"/>
          </p:cNvSpPr>
          <p:nvPr>
            <p:ph type="title" idx="4294967295"/>
          </p:nvPr>
        </p:nvSpPr>
        <p:spPr>
          <a:xfrm>
            <a:off x="1066800" y="304272"/>
            <a:ext cx="10058400" cy="1449387"/>
          </a:xfrm>
        </p:spPr>
        <p:txBody>
          <a:bodyPr/>
          <a:lstStyle/>
          <a:p>
            <a:pPr algn="ctr"/>
            <a:r>
              <a:rPr lang="en-US" dirty="0">
                <a:latin typeface="Times New Roman" panose="02020603050405020304" pitchFamily="18" charset="0"/>
                <a:cs typeface="Times New Roman" panose="02020603050405020304" pitchFamily="18" charset="0"/>
              </a:rPr>
              <a:t>Managing Records Through Their Lifecycle</a:t>
            </a:r>
          </a:p>
        </p:txBody>
      </p:sp>
      <p:pic>
        <p:nvPicPr>
          <p:cNvPr id="6" name="Content Placeholder 3">
            <a:extLst>
              <a:ext uri="{FF2B5EF4-FFF2-40B4-BE49-F238E27FC236}">
                <a16:creationId xmlns:a16="http://schemas.microsoft.com/office/drawing/2014/main" id="{AF1206B3-D685-43EB-B395-BAA415B7F635}"/>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028825" y="1879072"/>
            <a:ext cx="8134350" cy="4140200"/>
          </a:xfrm>
        </p:spPr>
      </p:pic>
    </p:spTree>
    <p:extLst>
      <p:ext uri="{BB962C8B-B14F-4D97-AF65-F5344CB8AC3E}">
        <p14:creationId xmlns:p14="http://schemas.microsoft.com/office/powerpoint/2010/main" val="3210694961"/>
      </p:ext>
    </p:extLst>
  </p:cSld>
  <p:clrMapOvr>
    <a:masterClrMapping/>
  </p:clrMapOvr>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164986361E774699203A2C186E7132" ma:contentTypeVersion="14" ma:contentTypeDescription="Create a new document." ma:contentTypeScope="" ma:versionID="8f27ae8a4276c61b9783ed3312792244">
  <xsd:schema xmlns:xsd="http://www.w3.org/2001/XMLSchema" xmlns:xs="http://www.w3.org/2001/XMLSchema" xmlns:p="http://schemas.microsoft.com/office/2006/metadata/properties" xmlns:ns3="3b9777d3-6e03-4eea-be06-d5ba4bb9057b" xmlns:ns4="2c87409a-ea1b-445c-9bf9-5f59308ce1ab" targetNamespace="http://schemas.microsoft.com/office/2006/metadata/properties" ma:root="true" ma:fieldsID="283256d71e14402713cc03e803ae1da8" ns3:_="" ns4:_="">
    <xsd:import namespace="3b9777d3-6e03-4eea-be06-d5ba4bb9057b"/>
    <xsd:import namespace="2c87409a-ea1b-445c-9bf9-5f59308ce1a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777d3-6e03-4eea-be06-d5ba4bb9057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87409a-ea1b-445c-9bf9-5f59308ce1a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264567-7F07-498C-9450-995119918C25}">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dcmitype/"/>
    <ds:schemaRef ds:uri="http://purl.org/dc/terms/"/>
    <ds:schemaRef ds:uri="2c87409a-ea1b-445c-9bf9-5f59308ce1ab"/>
    <ds:schemaRef ds:uri="http://schemas.openxmlformats.org/package/2006/metadata/core-properties"/>
    <ds:schemaRef ds:uri="3b9777d3-6e03-4eea-be06-d5ba4bb9057b"/>
    <ds:schemaRef ds:uri="http://www.w3.org/XML/1998/namespace"/>
  </ds:schemaRefs>
</ds:datastoreItem>
</file>

<file path=customXml/itemProps2.xml><?xml version="1.0" encoding="utf-8"?>
<ds:datastoreItem xmlns:ds="http://schemas.openxmlformats.org/officeDocument/2006/customXml" ds:itemID="{B89E2277-539B-4DE6-B0AC-11764C0EEF4D}">
  <ds:schemaRefs>
    <ds:schemaRef ds:uri="http://schemas.microsoft.com/sharepoint/v3/contenttype/forms"/>
  </ds:schemaRefs>
</ds:datastoreItem>
</file>

<file path=customXml/itemProps3.xml><?xml version="1.0" encoding="utf-8"?>
<ds:datastoreItem xmlns:ds="http://schemas.openxmlformats.org/officeDocument/2006/customXml" ds:itemID="{A2B3682B-0A8A-4FBF-9245-45F1684FE3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9777d3-6e03-4eea-be06-d5ba4bb9057b"/>
    <ds:schemaRef ds:uri="2c87409a-ea1b-445c-9bf9-5f59308ce1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451</TotalTime>
  <Words>3942</Words>
  <Application>Microsoft Office PowerPoint</Application>
  <PresentationFormat>Widescreen</PresentationFormat>
  <Paragraphs>312</Paragraphs>
  <Slides>43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Times New Roman</vt:lpstr>
      <vt:lpstr>Wingdings</vt:lpstr>
      <vt:lpstr>Retrospect</vt:lpstr>
      <vt:lpstr>Records Management</vt:lpstr>
      <vt:lpstr>Learning Objectives </vt:lpstr>
      <vt:lpstr>Today’s Roadmap</vt:lpstr>
      <vt:lpstr>Definition: Records Management</vt:lpstr>
      <vt:lpstr>What is considered a “record”?</vt:lpstr>
      <vt:lpstr>Definition: State Record</vt:lpstr>
      <vt:lpstr>Shortcut: How to Identify the Records in Your Office</vt:lpstr>
      <vt:lpstr>Shortcut: What is not a State Record? </vt:lpstr>
      <vt:lpstr>Managing Records Through Their Lifecycle</vt:lpstr>
      <vt:lpstr>TSLAC and SLRM</vt:lpstr>
      <vt:lpstr>What Does it Mean to be in Compliance with the State Records Management Laws? </vt:lpstr>
      <vt:lpstr>How do records management practices help State employees?</vt:lpstr>
      <vt:lpstr>Benefits to Practicing Records Management</vt:lpstr>
      <vt:lpstr>Definition: Records Retention &amp; Records Retention Schedule </vt:lpstr>
      <vt:lpstr>Records Retention Schedule</vt:lpstr>
      <vt:lpstr>Overview: Records Retention Schedules</vt:lpstr>
      <vt:lpstr>How to Read the  Records Retention Schedule (RRS)</vt:lpstr>
      <vt:lpstr>Definitions</vt:lpstr>
      <vt:lpstr>Explanation of Codes: Retention Codes</vt:lpstr>
      <vt:lpstr>Explanation of Codes: Archival Codes</vt:lpstr>
      <vt:lpstr>Organization:  Managing Physical and Electronic Records</vt:lpstr>
      <vt:lpstr>Filing Systems</vt:lpstr>
      <vt:lpstr>Why Adopt a Filing System? </vt:lpstr>
      <vt:lpstr>What Makes an Effective Filing System?</vt:lpstr>
      <vt:lpstr>What Makes an Effective Filing System?</vt:lpstr>
      <vt:lpstr>Ideas on Filing Arrangements</vt:lpstr>
      <vt:lpstr>Unorganized Files: The Side Effects</vt:lpstr>
      <vt:lpstr>Unorganized Files: The Side Effects</vt:lpstr>
      <vt:lpstr>Separated Employees</vt:lpstr>
      <vt:lpstr>Electronic Files Management</vt:lpstr>
      <vt:lpstr>When is an Email a Record? </vt:lpstr>
      <vt:lpstr>Save vs. Delete</vt:lpstr>
      <vt:lpstr>Organize and Classify </vt:lpstr>
      <vt:lpstr>I have hundreds of emails…</vt:lpstr>
      <vt:lpstr>Electronic Records</vt:lpstr>
      <vt:lpstr>Start with the source</vt:lpstr>
      <vt:lpstr>Creating an Electronic File Plan </vt:lpstr>
      <vt:lpstr>Scans or Replicated Versions of the Original</vt:lpstr>
      <vt:lpstr>Creating an Electronic File Plan: Emails</vt:lpstr>
      <vt:lpstr>Social Media and Text Messages</vt:lpstr>
      <vt:lpstr>Disposition &amp; Archival Process </vt:lpstr>
      <vt:lpstr>Records Retention Disposition Log </vt:lpstr>
      <vt:lpstr>Other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Records Management Basics</dc:title>
  <dc:creator>Waggoner, Kayla</dc:creator>
  <cp:lastModifiedBy>Waggoner, Kayla</cp:lastModifiedBy>
  <cp:revision>24</cp:revision>
  <dcterms:created xsi:type="dcterms:W3CDTF">2022-03-20T21:42:09Z</dcterms:created>
  <dcterms:modified xsi:type="dcterms:W3CDTF">2023-02-20T23:01:41Z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0x010100E5164986361E774699203A2C186E7132</vt:lpwstr>
  </property>
</Properties>
</file>