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69" r:id="rId3"/>
    <p:sldId id="270" r:id="rId4"/>
    <p:sldId id="257" r:id="rId5"/>
    <p:sldId id="258" r:id="rId6"/>
    <p:sldId id="259" r:id="rId7"/>
    <p:sldId id="260" r:id="rId8"/>
    <p:sldId id="261" r:id="rId9"/>
    <p:sldId id="262" r:id="rId10"/>
    <p:sldId id="265" r:id="rId11"/>
    <p:sldId id="268" r:id="rId12"/>
    <p:sldId id="266" r:id="rId13"/>
    <p:sldId id="263" r:id="rId14"/>
    <p:sldId id="267" r:id="rId15"/>
    <p:sldId id="264"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8A87A34-81AB-432B-8DAE-1953F412C126}" type="datetimeFigureOut">
              <a:rPr lang="en-US" smtClean="0"/>
              <a:t>5/30/2024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172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2795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46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7644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4563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24539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737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92151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8692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FE5F-5099-4CDF-B37C-D8B4007AB5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D3DA9-73E7-46F1-B546-2C8C64BF0C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3B58C-E0C6-4CA0-914F-AB75E63469F6}"/>
              </a:ext>
            </a:extLst>
          </p:cNvPr>
          <p:cNvSpPr>
            <a:spLocks noGrp="1"/>
          </p:cNvSpPr>
          <p:nvPr>
            <p:ph type="dt" sz="half" idx="10"/>
          </p:nvPr>
        </p:nvSpPr>
        <p:spPr/>
        <p:txBody>
          <a:bodyPr/>
          <a:lstStyle/>
          <a:p>
            <a:fld id="{48A87A34-81AB-432B-8DAE-1953F412C126}" type="datetimeFigureOut">
              <a:rPr lang="en-US" smtClean="0"/>
              <a:t>5/30/2024</a:t>
            </a:fld>
            <a:endParaRPr lang="en-US" dirty="0"/>
          </a:p>
        </p:txBody>
      </p:sp>
      <p:sp>
        <p:nvSpPr>
          <p:cNvPr id="5" name="Footer Placeholder 4">
            <a:extLst>
              <a:ext uri="{FF2B5EF4-FFF2-40B4-BE49-F238E27FC236}">
                <a16:creationId xmlns:a16="http://schemas.microsoft.com/office/drawing/2014/main" id="{49F96E2E-DC66-4825-9A00-18C2896239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1E0F3A-F587-41D8-B087-92521E7742C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413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12A6-517E-4D2A-A010-F8E94038B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354F1-FF35-4173-AFE6-D2FCBB2C1D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9E37C-E65D-47C6-80DB-25E871C4D4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395C0-02FD-44AC-A3B1-27FA1FEB9B4F}"/>
              </a:ext>
            </a:extLst>
          </p:cNvPr>
          <p:cNvSpPr>
            <a:spLocks noGrp="1"/>
          </p:cNvSpPr>
          <p:nvPr>
            <p:ph type="dt" sz="half" idx="10"/>
          </p:nvPr>
        </p:nvSpPr>
        <p:spPr/>
        <p:txBody>
          <a:bodyPr/>
          <a:lstStyle/>
          <a:p>
            <a:fld id="{48A87A34-81AB-432B-8DAE-1953F412C126}" type="datetimeFigureOut">
              <a:rPr lang="en-US" smtClean="0"/>
              <a:t>5/30/2024</a:t>
            </a:fld>
            <a:endParaRPr lang="en-US" dirty="0"/>
          </a:p>
        </p:txBody>
      </p:sp>
      <p:sp>
        <p:nvSpPr>
          <p:cNvPr id="6" name="Footer Placeholder 5">
            <a:extLst>
              <a:ext uri="{FF2B5EF4-FFF2-40B4-BE49-F238E27FC236}">
                <a16:creationId xmlns:a16="http://schemas.microsoft.com/office/drawing/2014/main" id="{5E2ECBC0-A467-4993-8412-433A99DC2D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278BA5-023B-4AB2-A229-34E3E205BD1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182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860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348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24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9887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648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504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128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586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8A87A34-81AB-432B-8DAE-1953F412C126}" type="datetimeFigureOut">
              <a:rPr lang="en-US" smtClean="0"/>
              <a:pPr/>
              <a:t>5/30/2024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043972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mailto:Valeria.contreras@sulross.edu"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D376-8356-4962-A8D5-796790480876}"/>
              </a:ext>
            </a:extLst>
          </p:cNvPr>
          <p:cNvSpPr>
            <a:spLocks noGrp="1"/>
          </p:cNvSpPr>
          <p:nvPr>
            <p:ph type="ctrTitle"/>
          </p:nvPr>
        </p:nvSpPr>
        <p:spPr>
          <a:xfrm>
            <a:off x="1947998" y="1074922"/>
            <a:ext cx="8637073" cy="2541431"/>
          </a:xfrm>
        </p:spPr>
        <p:txBody>
          <a:bodyPr>
            <a:normAutofit/>
          </a:bodyPr>
          <a:lstStyle/>
          <a:p>
            <a:r>
              <a:rPr lang="en-US" sz="3600" dirty="0"/>
              <a:t>How to enroll in a payment plan</a:t>
            </a:r>
          </a:p>
        </p:txBody>
      </p:sp>
      <p:pic>
        <p:nvPicPr>
          <p:cNvPr id="1028" name="Picture 4" descr="Sul Ross State University Applicant ...">
            <a:extLst>
              <a:ext uri="{FF2B5EF4-FFF2-40B4-BE49-F238E27FC236}">
                <a16:creationId xmlns:a16="http://schemas.microsoft.com/office/drawing/2014/main" id="{FEC3A61C-7EC1-47A0-9479-E46BF2941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01" y="213221"/>
            <a:ext cx="4377393" cy="1089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uman Resources - SUL ROSS">
            <a:extLst>
              <a:ext uri="{FF2B5EF4-FFF2-40B4-BE49-F238E27FC236}">
                <a16:creationId xmlns:a16="http://schemas.microsoft.com/office/drawing/2014/main" id="{9FBBE9C5-4EBF-4286-99D5-FDFFE3FFA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631" y="1519230"/>
            <a:ext cx="1290351" cy="1290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B22F879-36A3-4CC7-896D-755CABF73E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451765"/>
      </p:ext>
    </p:extLst>
  </p:cSld>
  <p:clrMapOvr>
    <a:masterClrMapping/>
  </p:clrMapOvr>
  <mc:AlternateContent xmlns:mc="http://schemas.openxmlformats.org/markup-compatibility/2006" xmlns:p14="http://schemas.microsoft.com/office/powerpoint/2010/main">
    <mc:Choice Requires="p14">
      <p:transition spd="slow" p14:dur="2000" advTm="2511"/>
    </mc:Choice>
    <mc:Fallback xmlns="">
      <p:transition spd="slow" advTm="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2288B-C613-4E9F-966B-8460C7BE198C}"/>
              </a:ext>
            </a:extLst>
          </p:cNvPr>
          <p:cNvPicPr>
            <a:picLocks noChangeAspect="1"/>
          </p:cNvPicPr>
          <p:nvPr/>
        </p:nvPicPr>
        <p:blipFill rotWithShape="1">
          <a:blip r:embed="rId4"/>
          <a:srcRect t="1164" r="986"/>
          <a:stretch/>
        </p:blipFill>
        <p:spPr>
          <a:xfrm>
            <a:off x="433826" y="973121"/>
            <a:ext cx="11324347" cy="4437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233B6062-9618-4F90-8561-AA09A398B579}"/>
              </a:ext>
            </a:extLst>
          </p:cNvPr>
          <p:cNvSpPr/>
          <p:nvPr/>
        </p:nvSpPr>
        <p:spPr>
          <a:xfrm>
            <a:off x="10368793" y="1086373"/>
            <a:ext cx="755010" cy="142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ECCA3FEC-C710-4C01-93CD-07F23A46884E}"/>
              </a:ext>
            </a:extLst>
          </p:cNvPr>
          <p:cNvCxnSpPr>
            <a:cxnSpLocks/>
          </p:cNvCxnSpPr>
          <p:nvPr/>
        </p:nvCxnSpPr>
        <p:spPr>
          <a:xfrm flipH="1" flipV="1">
            <a:off x="5563297" y="4454278"/>
            <a:ext cx="296413" cy="230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EAB2308-FF18-480C-8335-7C8B7F37B3CB}"/>
              </a:ext>
            </a:extLst>
          </p:cNvPr>
          <p:cNvCxnSpPr>
            <a:cxnSpLocks/>
          </p:cNvCxnSpPr>
          <p:nvPr/>
        </p:nvCxnSpPr>
        <p:spPr>
          <a:xfrm flipV="1">
            <a:off x="7457813" y="4426296"/>
            <a:ext cx="290319" cy="229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74CCDC-E2A8-431A-84BA-B59E1765C933}"/>
              </a:ext>
            </a:extLst>
          </p:cNvPr>
          <p:cNvCxnSpPr>
            <a:cxnSpLocks/>
          </p:cNvCxnSpPr>
          <p:nvPr/>
        </p:nvCxnSpPr>
        <p:spPr>
          <a:xfrm flipH="1">
            <a:off x="9638950" y="4149404"/>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498579F-A24A-4A71-849F-487657225DFF}"/>
              </a:ext>
            </a:extLst>
          </p:cNvPr>
          <p:cNvSpPr/>
          <p:nvPr/>
        </p:nvSpPr>
        <p:spPr>
          <a:xfrm>
            <a:off x="9098641" y="4234343"/>
            <a:ext cx="540309" cy="3165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356312E-E553-4E95-A343-2BB9555F8D8C}"/>
              </a:ext>
            </a:extLst>
          </p:cNvPr>
          <p:cNvSpPr txBox="1"/>
          <p:nvPr/>
        </p:nvSpPr>
        <p:spPr>
          <a:xfrm>
            <a:off x="10368793" y="1042263"/>
            <a:ext cx="756832" cy="230832"/>
          </a:xfrm>
          <a:prstGeom prst="rect">
            <a:avLst/>
          </a:prstGeom>
          <a:noFill/>
        </p:spPr>
        <p:txBody>
          <a:bodyPr wrap="square" rtlCol="0">
            <a:spAutoFit/>
          </a:bodyPr>
          <a:lstStyle/>
          <a:p>
            <a:r>
              <a:rPr lang="en-US" sz="900" b="1" dirty="0"/>
              <a:t>New Lobo</a:t>
            </a:r>
          </a:p>
        </p:txBody>
      </p:sp>
      <p:sp>
        <p:nvSpPr>
          <p:cNvPr id="2" name="Rectangle 1">
            <a:extLst>
              <a:ext uri="{FF2B5EF4-FFF2-40B4-BE49-F238E27FC236}">
                <a16:creationId xmlns:a16="http://schemas.microsoft.com/office/drawing/2014/main" id="{C026DEF9-79C4-4C9A-AD5C-6152BE1B8B37}"/>
              </a:ext>
            </a:extLst>
          </p:cNvPr>
          <p:cNvSpPr/>
          <p:nvPr/>
        </p:nvSpPr>
        <p:spPr>
          <a:xfrm>
            <a:off x="2086183" y="241074"/>
            <a:ext cx="6610205" cy="523220"/>
          </a:xfrm>
          <a:prstGeom prst="rect">
            <a:avLst/>
          </a:prstGeom>
        </p:spPr>
        <p:txBody>
          <a:bodyPr wrap="square">
            <a:spAutoFit/>
          </a:bodyPr>
          <a:lstStyle/>
          <a:p>
            <a:pPr algn="ctr"/>
            <a:r>
              <a:rPr lang="en-US" sz="2800" dirty="0"/>
              <a:t>Select the term from the dropdown box.</a:t>
            </a:r>
          </a:p>
        </p:txBody>
      </p:sp>
      <p:sp>
        <p:nvSpPr>
          <p:cNvPr id="3" name="TextBox 2">
            <a:extLst>
              <a:ext uri="{FF2B5EF4-FFF2-40B4-BE49-F238E27FC236}">
                <a16:creationId xmlns:a16="http://schemas.microsoft.com/office/drawing/2014/main" id="{7D96F614-BE99-457A-8A89-4BFC5C91F09D}"/>
              </a:ext>
            </a:extLst>
          </p:cNvPr>
          <p:cNvSpPr txBox="1"/>
          <p:nvPr/>
        </p:nvSpPr>
        <p:spPr>
          <a:xfrm>
            <a:off x="10100346" y="3626077"/>
            <a:ext cx="1584739" cy="800219"/>
          </a:xfrm>
          <a:prstGeom prst="rect">
            <a:avLst/>
          </a:prstGeom>
          <a:noFill/>
        </p:spPr>
        <p:txBody>
          <a:bodyPr wrap="square" rtlCol="0">
            <a:spAutoFit/>
          </a:bodyPr>
          <a:lstStyle/>
          <a:p>
            <a:endParaRPr lang="en-US" dirty="0"/>
          </a:p>
          <a:p>
            <a:r>
              <a:rPr lang="en-US" sz="1400" dirty="0">
                <a:solidFill>
                  <a:srgbClr val="C00000"/>
                </a:solidFill>
              </a:rPr>
              <a:t>2. </a:t>
            </a:r>
            <a:r>
              <a:rPr lang="en-US" sz="1400" dirty="0"/>
              <a:t>After Reviewing click “Select.”</a:t>
            </a:r>
          </a:p>
        </p:txBody>
      </p:sp>
      <p:sp>
        <p:nvSpPr>
          <p:cNvPr id="15" name="TextBox 14">
            <a:extLst>
              <a:ext uri="{FF2B5EF4-FFF2-40B4-BE49-F238E27FC236}">
                <a16:creationId xmlns:a16="http://schemas.microsoft.com/office/drawing/2014/main" id="{ACFC12A9-119B-4637-8FB5-152CF7446882}"/>
              </a:ext>
            </a:extLst>
          </p:cNvPr>
          <p:cNvSpPr txBox="1"/>
          <p:nvPr/>
        </p:nvSpPr>
        <p:spPr>
          <a:xfrm>
            <a:off x="4261607" y="4635123"/>
            <a:ext cx="4434781" cy="461665"/>
          </a:xfrm>
          <a:prstGeom prst="rect">
            <a:avLst/>
          </a:prstGeom>
          <a:noFill/>
        </p:spPr>
        <p:txBody>
          <a:bodyPr wrap="square" rtlCol="0">
            <a:spAutoFit/>
          </a:bodyPr>
          <a:lstStyle/>
          <a:p>
            <a:pPr algn="ctr"/>
            <a:r>
              <a:rPr lang="en-US" sz="1200" dirty="0">
                <a:solidFill>
                  <a:srgbClr val="C00000"/>
                </a:solidFill>
              </a:rPr>
              <a:t>1. </a:t>
            </a:r>
            <a:r>
              <a:rPr lang="en-US" sz="1200" dirty="0"/>
              <a:t>Additional fees that may be acquired. </a:t>
            </a:r>
          </a:p>
          <a:p>
            <a:pPr algn="ctr"/>
            <a:r>
              <a:rPr lang="en-US" sz="1200" dirty="0"/>
              <a:t>Review details carefully on the “Details” button.</a:t>
            </a:r>
          </a:p>
        </p:txBody>
      </p:sp>
      <p:pic>
        <p:nvPicPr>
          <p:cNvPr id="13" name="Audio 12">
            <a:hlinkClick r:id="" action="ppaction://media"/>
            <a:extLst>
              <a:ext uri="{FF2B5EF4-FFF2-40B4-BE49-F238E27FC236}">
                <a16:creationId xmlns:a16="http://schemas.microsoft.com/office/drawing/2014/main" id="{F9ECB059-FAB6-41B3-BB57-11CE9A34B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8081409"/>
      </p:ext>
    </p:extLst>
  </p:cSld>
  <p:clrMapOvr>
    <a:masterClrMapping/>
  </p:clrMapOvr>
  <mc:AlternateContent xmlns:mc="http://schemas.openxmlformats.org/markup-compatibility/2006" xmlns:p14="http://schemas.microsoft.com/office/powerpoint/2010/main">
    <mc:Choice Requires="p14">
      <p:transition spd="slow" p14:dur="2000" advTm="42762"/>
    </mc:Choice>
    <mc:Fallback xmlns="">
      <p:transition spd="slow" advTm="4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A99D7-0676-43C0-8E48-929384FD8230}"/>
              </a:ext>
            </a:extLst>
          </p:cNvPr>
          <p:cNvPicPr>
            <a:picLocks noChangeAspect="1"/>
          </p:cNvPicPr>
          <p:nvPr/>
        </p:nvPicPr>
        <p:blipFill>
          <a:blip r:embed="rId4"/>
          <a:stretch>
            <a:fillRect/>
          </a:stretch>
        </p:blipFill>
        <p:spPr>
          <a:xfrm>
            <a:off x="524977" y="415186"/>
            <a:ext cx="9768315" cy="5357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B2CC42D3-F675-4890-8917-42EA428FD890}"/>
              </a:ext>
            </a:extLst>
          </p:cNvPr>
          <p:cNvSpPr/>
          <p:nvPr/>
        </p:nvSpPr>
        <p:spPr>
          <a:xfrm>
            <a:off x="8632272" y="591422"/>
            <a:ext cx="897622" cy="146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727BA21-4E0F-4947-B3B8-79ECBD73074F}"/>
              </a:ext>
            </a:extLst>
          </p:cNvPr>
          <p:cNvCxnSpPr>
            <a:cxnSpLocks/>
          </p:cNvCxnSpPr>
          <p:nvPr/>
        </p:nvCxnSpPr>
        <p:spPr>
          <a:xfrm flipH="1">
            <a:off x="2279007" y="5176008"/>
            <a:ext cx="380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9C3149F-897C-49E9-A9FC-23401F796B7A}"/>
              </a:ext>
            </a:extLst>
          </p:cNvPr>
          <p:cNvSpPr/>
          <p:nvPr/>
        </p:nvSpPr>
        <p:spPr>
          <a:xfrm>
            <a:off x="1468075" y="4811086"/>
            <a:ext cx="5838736" cy="2181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0D6B3B69-A52D-4E95-980B-2BCB56429A1A}"/>
              </a:ext>
            </a:extLst>
          </p:cNvPr>
          <p:cNvSpPr/>
          <p:nvPr/>
        </p:nvSpPr>
        <p:spPr>
          <a:xfrm>
            <a:off x="7335143" y="4853030"/>
            <a:ext cx="536896" cy="1593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C4FED-E05A-4447-A15A-B963849D2AA9}"/>
              </a:ext>
            </a:extLst>
          </p:cNvPr>
          <p:cNvSpPr txBox="1"/>
          <p:nvPr/>
        </p:nvSpPr>
        <p:spPr>
          <a:xfrm>
            <a:off x="8702667" y="549410"/>
            <a:ext cx="756832" cy="230832"/>
          </a:xfrm>
          <a:prstGeom prst="rect">
            <a:avLst/>
          </a:prstGeom>
          <a:noFill/>
        </p:spPr>
        <p:txBody>
          <a:bodyPr wrap="square" rtlCol="0">
            <a:spAutoFit/>
          </a:bodyPr>
          <a:lstStyle/>
          <a:p>
            <a:r>
              <a:rPr lang="en-US" sz="900" b="1" dirty="0"/>
              <a:t>New Lobo</a:t>
            </a:r>
          </a:p>
        </p:txBody>
      </p:sp>
      <p:sp>
        <p:nvSpPr>
          <p:cNvPr id="2" name="TextBox 1">
            <a:extLst>
              <a:ext uri="{FF2B5EF4-FFF2-40B4-BE49-F238E27FC236}">
                <a16:creationId xmlns:a16="http://schemas.microsoft.com/office/drawing/2014/main" id="{97D98C29-1E8D-4154-9518-D64D70B7CE46}"/>
              </a:ext>
            </a:extLst>
          </p:cNvPr>
          <p:cNvSpPr txBox="1"/>
          <p:nvPr/>
        </p:nvSpPr>
        <p:spPr>
          <a:xfrm>
            <a:off x="7237070" y="4412311"/>
            <a:ext cx="2931193" cy="1015663"/>
          </a:xfrm>
          <a:prstGeom prst="rect">
            <a:avLst/>
          </a:prstGeom>
          <a:noFill/>
        </p:spPr>
        <p:txBody>
          <a:bodyPr wrap="square" rtlCol="0">
            <a:spAutoFit/>
          </a:bodyPr>
          <a:lstStyle/>
          <a:p>
            <a:r>
              <a:rPr lang="en-US" sz="2000" dirty="0">
                <a:solidFill>
                  <a:srgbClr val="C00000"/>
                </a:solidFill>
              </a:rPr>
              <a:t>1. </a:t>
            </a:r>
            <a:r>
              <a:rPr lang="en-US" sz="2000" dirty="0"/>
              <a:t>Read &amp; Review</a:t>
            </a:r>
          </a:p>
          <a:p>
            <a:endParaRPr lang="en-US" sz="2000" dirty="0"/>
          </a:p>
          <a:p>
            <a:r>
              <a:rPr lang="en-US" sz="2000" dirty="0">
                <a:solidFill>
                  <a:srgbClr val="C00000"/>
                </a:solidFill>
              </a:rPr>
              <a:t>2. </a:t>
            </a:r>
            <a:r>
              <a:rPr lang="en-US" sz="2000" dirty="0"/>
              <a:t>Click “Show More”</a:t>
            </a:r>
          </a:p>
        </p:txBody>
      </p:sp>
      <p:pic>
        <p:nvPicPr>
          <p:cNvPr id="4" name="Audio 3">
            <a:hlinkClick r:id="" action="ppaction://media"/>
            <a:extLst>
              <a:ext uri="{FF2B5EF4-FFF2-40B4-BE49-F238E27FC236}">
                <a16:creationId xmlns:a16="http://schemas.microsoft.com/office/drawing/2014/main" id="{18C59A42-5570-4B37-AF8B-9554782CA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721076"/>
      </p:ext>
    </p:extLst>
  </p:cSld>
  <p:clrMapOvr>
    <a:masterClrMapping/>
  </p:clrMapOvr>
  <mc:AlternateContent xmlns:mc="http://schemas.openxmlformats.org/markup-compatibility/2006" xmlns:p14="http://schemas.microsoft.com/office/powerpoint/2010/main">
    <mc:Choice Requires="p14">
      <p:transition spd="slow" p14:dur="2000" advTm="19583"/>
    </mc:Choice>
    <mc:Fallback xmlns="">
      <p:transition spd="slow" advTm="1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94CE91-6110-4FB3-848E-FF3FDF0E8DE1}"/>
              </a:ext>
            </a:extLst>
          </p:cNvPr>
          <p:cNvPicPr>
            <a:picLocks noGrp="1" noChangeAspect="1"/>
          </p:cNvPicPr>
          <p:nvPr>
            <p:ph idx="1"/>
          </p:nvPr>
        </p:nvPicPr>
        <p:blipFill>
          <a:blip r:embed="rId4"/>
          <a:stretch>
            <a:fillRect/>
          </a:stretch>
        </p:blipFill>
        <p:spPr>
          <a:xfrm>
            <a:off x="1196455" y="709994"/>
            <a:ext cx="10044793" cy="4747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60DBAA61-B965-4A9B-B3E0-A5E48AC1CA16}"/>
              </a:ext>
            </a:extLst>
          </p:cNvPr>
          <p:cNvSpPr/>
          <p:nvPr/>
        </p:nvSpPr>
        <p:spPr>
          <a:xfrm>
            <a:off x="8788248" y="4771238"/>
            <a:ext cx="540309" cy="3165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FCB2700-B0A5-44F7-80AC-E700F79608F6}"/>
              </a:ext>
            </a:extLst>
          </p:cNvPr>
          <p:cNvCxnSpPr>
            <a:cxnSpLocks/>
          </p:cNvCxnSpPr>
          <p:nvPr/>
        </p:nvCxnSpPr>
        <p:spPr>
          <a:xfrm flipH="1">
            <a:off x="9353724" y="4751241"/>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ACCC0D-27A3-4EF9-84EE-B0E4AA0F7C3B}"/>
              </a:ext>
            </a:extLst>
          </p:cNvPr>
          <p:cNvCxnSpPr>
            <a:cxnSpLocks/>
          </p:cNvCxnSpPr>
          <p:nvPr/>
        </p:nvCxnSpPr>
        <p:spPr>
          <a:xfrm>
            <a:off x="2852256" y="4157719"/>
            <a:ext cx="395681"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D5872F-1808-46A3-BDEF-F4B81D37CDE7}"/>
              </a:ext>
            </a:extLst>
          </p:cNvPr>
          <p:cNvCxnSpPr>
            <a:cxnSpLocks/>
          </p:cNvCxnSpPr>
          <p:nvPr/>
        </p:nvCxnSpPr>
        <p:spPr>
          <a:xfrm>
            <a:off x="2852256" y="4310119"/>
            <a:ext cx="395681"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Left Brace 1">
            <a:extLst>
              <a:ext uri="{FF2B5EF4-FFF2-40B4-BE49-F238E27FC236}">
                <a16:creationId xmlns:a16="http://schemas.microsoft.com/office/drawing/2014/main" id="{2E29B943-101A-4C13-A398-A0128B21A8F4}"/>
              </a:ext>
            </a:extLst>
          </p:cNvPr>
          <p:cNvSpPr/>
          <p:nvPr/>
        </p:nvSpPr>
        <p:spPr>
          <a:xfrm>
            <a:off x="2852257" y="1719743"/>
            <a:ext cx="327172" cy="14429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804E6F62-3151-4985-B254-9BC642D7C6C9}"/>
              </a:ext>
            </a:extLst>
          </p:cNvPr>
          <p:cNvSpPr/>
          <p:nvPr/>
        </p:nvSpPr>
        <p:spPr>
          <a:xfrm rot="10800000">
            <a:off x="9236277" y="2441196"/>
            <a:ext cx="234893" cy="67111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42073DF2-747D-4D10-A40D-567ABA3DA9AA}"/>
              </a:ext>
            </a:extLst>
          </p:cNvPr>
          <p:cNvSpPr txBox="1"/>
          <p:nvPr/>
        </p:nvSpPr>
        <p:spPr>
          <a:xfrm>
            <a:off x="9339743" y="1543575"/>
            <a:ext cx="1742114" cy="2800767"/>
          </a:xfrm>
          <a:prstGeom prst="rect">
            <a:avLst/>
          </a:prstGeom>
          <a:noFill/>
        </p:spPr>
        <p:txBody>
          <a:bodyPr wrap="square" rtlCol="0">
            <a:spAutoFit/>
          </a:bodyPr>
          <a:lstStyle/>
          <a:p>
            <a:pPr algn="ctr"/>
            <a:r>
              <a:rPr lang="en-US" sz="1100" dirty="0">
                <a:solidFill>
                  <a:srgbClr val="C00000"/>
                </a:solidFill>
              </a:rPr>
              <a:t>2. </a:t>
            </a:r>
            <a:r>
              <a:rPr lang="en-US" sz="1100" dirty="0"/>
              <a:t>Installments and due dates associated with your payment plan are displayed. Please note: </a:t>
            </a:r>
          </a:p>
          <a:p>
            <a:pPr algn="ctr"/>
            <a:r>
              <a:rPr lang="en-US" sz="1100" dirty="0">
                <a:solidFill>
                  <a:srgbClr val="C00000"/>
                </a:solidFill>
              </a:rPr>
              <a:t>• If you add or drop classes, these amounts will change. </a:t>
            </a:r>
          </a:p>
          <a:p>
            <a:pPr algn="ctr"/>
            <a:endParaRPr lang="en-US" sz="1100" dirty="0"/>
          </a:p>
          <a:p>
            <a:pPr algn="ctr"/>
            <a:r>
              <a:rPr lang="en-US" sz="1100" dirty="0">
                <a:solidFill>
                  <a:srgbClr val="C00000"/>
                </a:solidFill>
              </a:rPr>
              <a:t>3. </a:t>
            </a:r>
            <a:r>
              <a:rPr lang="en-US" sz="1100" dirty="0"/>
              <a:t>These charges do not include estimated financial aid. If you receive financial aid, it will cover some or all of these charges, and your balance will be lowered accordingly.</a:t>
            </a:r>
          </a:p>
        </p:txBody>
      </p:sp>
      <p:sp>
        <p:nvSpPr>
          <p:cNvPr id="4" name="TextBox 3">
            <a:extLst>
              <a:ext uri="{FF2B5EF4-FFF2-40B4-BE49-F238E27FC236}">
                <a16:creationId xmlns:a16="http://schemas.microsoft.com/office/drawing/2014/main" id="{8C59B24C-3381-4D5E-8F9F-D3BA08861EEB}"/>
              </a:ext>
            </a:extLst>
          </p:cNvPr>
          <p:cNvSpPr txBox="1"/>
          <p:nvPr/>
        </p:nvSpPr>
        <p:spPr>
          <a:xfrm>
            <a:off x="1473667" y="3941564"/>
            <a:ext cx="1862357" cy="461665"/>
          </a:xfrm>
          <a:prstGeom prst="rect">
            <a:avLst/>
          </a:prstGeom>
          <a:noFill/>
        </p:spPr>
        <p:txBody>
          <a:bodyPr wrap="square" rtlCol="0">
            <a:spAutoFit/>
          </a:bodyPr>
          <a:lstStyle/>
          <a:p>
            <a:pPr algn="ctr"/>
            <a:r>
              <a:rPr lang="en-US" sz="1200" dirty="0">
                <a:solidFill>
                  <a:srgbClr val="C00000"/>
                </a:solidFill>
              </a:rPr>
              <a:t>4. </a:t>
            </a:r>
            <a:r>
              <a:rPr lang="en-US" sz="1200" dirty="0"/>
              <a:t>Make your payment selection</a:t>
            </a:r>
          </a:p>
        </p:txBody>
      </p:sp>
      <p:sp>
        <p:nvSpPr>
          <p:cNvPr id="12" name="Rectangle 11">
            <a:extLst>
              <a:ext uri="{FF2B5EF4-FFF2-40B4-BE49-F238E27FC236}">
                <a16:creationId xmlns:a16="http://schemas.microsoft.com/office/drawing/2014/main" id="{A116271B-8D1F-4A09-8057-BD83A4C05F38}"/>
              </a:ext>
            </a:extLst>
          </p:cNvPr>
          <p:cNvSpPr/>
          <p:nvPr/>
        </p:nvSpPr>
        <p:spPr>
          <a:xfrm>
            <a:off x="3113716" y="3737497"/>
            <a:ext cx="2172747" cy="2895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347B53A-669B-469E-8E9E-F0E6B311F2F7}"/>
              </a:ext>
            </a:extLst>
          </p:cNvPr>
          <p:cNvSpPr txBox="1"/>
          <p:nvPr/>
        </p:nvSpPr>
        <p:spPr>
          <a:xfrm>
            <a:off x="9806731" y="4584416"/>
            <a:ext cx="1174459" cy="707886"/>
          </a:xfrm>
          <a:prstGeom prst="rect">
            <a:avLst/>
          </a:prstGeom>
          <a:noFill/>
        </p:spPr>
        <p:txBody>
          <a:bodyPr wrap="square" rtlCol="0">
            <a:spAutoFit/>
          </a:bodyPr>
          <a:lstStyle/>
          <a:p>
            <a:pPr algn="ctr"/>
            <a:r>
              <a:rPr lang="en-US" sz="1000" dirty="0">
                <a:solidFill>
                  <a:srgbClr val="C00000"/>
                </a:solidFill>
              </a:rPr>
              <a:t>5. </a:t>
            </a:r>
            <a:r>
              <a:rPr lang="en-US" sz="1000" dirty="0"/>
              <a:t>After you review the full information click “Continue.” </a:t>
            </a:r>
          </a:p>
        </p:txBody>
      </p:sp>
      <p:sp>
        <p:nvSpPr>
          <p:cNvPr id="26" name="TextBox 25">
            <a:extLst>
              <a:ext uri="{FF2B5EF4-FFF2-40B4-BE49-F238E27FC236}">
                <a16:creationId xmlns:a16="http://schemas.microsoft.com/office/drawing/2014/main" id="{97AED5F4-6825-487B-890D-6F4E4155B21E}"/>
              </a:ext>
            </a:extLst>
          </p:cNvPr>
          <p:cNvSpPr txBox="1"/>
          <p:nvPr/>
        </p:nvSpPr>
        <p:spPr>
          <a:xfrm>
            <a:off x="1695977" y="1933364"/>
            <a:ext cx="1417739" cy="1015663"/>
          </a:xfrm>
          <a:prstGeom prst="rect">
            <a:avLst/>
          </a:prstGeom>
          <a:noFill/>
        </p:spPr>
        <p:txBody>
          <a:bodyPr wrap="square" rtlCol="0">
            <a:spAutoFit/>
          </a:bodyPr>
          <a:lstStyle/>
          <a:p>
            <a:pPr algn="ctr"/>
            <a:r>
              <a:rPr lang="en-US" sz="1200" dirty="0">
                <a:solidFill>
                  <a:srgbClr val="C00000"/>
                </a:solidFill>
              </a:rPr>
              <a:t>1. </a:t>
            </a:r>
            <a:r>
              <a:rPr lang="en-US" sz="1200" dirty="0"/>
              <a:t>Information regarding eligible charges and credits included on your payment plan.</a:t>
            </a:r>
          </a:p>
        </p:txBody>
      </p:sp>
      <p:pic>
        <p:nvPicPr>
          <p:cNvPr id="9" name="Audio 8">
            <a:hlinkClick r:id="" action="ppaction://media"/>
            <a:extLst>
              <a:ext uri="{FF2B5EF4-FFF2-40B4-BE49-F238E27FC236}">
                <a16:creationId xmlns:a16="http://schemas.microsoft.com/office/drawing/2014/main" id="{2EB2571B-F6E1-4482-804F-3CA025360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062101"/>
      </p:ext>
    </p:extLst>
  </p:cSld>
  <p:clrMapOvr>
    <a:masterClrMapping/>
  </p:clrMapOvr>
  <mc:AlternateContent xmlns:mc="http://schemas.openxmlformats.org/markup-compatibility/2006" xmlns:p14="http://schemas.microsoft.com/office/powerpoint/2010/main">
    <mc:Choice Requires="p14">
      <p:transition spd="slow" p14:dur="2000" advTm="123310"/>
    </mc:Choice>
    <mc:Fallback xmlns="">
      <p:transition spd="slow" advTm="12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8E94C5-2CCC-4FF7-A023-7B3FF84B03BE}"/>
              </a:ext>
            </a:extLst>
          </p:cNvPr>
          <p:cNvPicPr>
            <a:picLocks noChangeAspect="1"/>
          </p:cNvPicPr>
          <p:nvPr/>
        </p:nvPicPr>
        <p:blipFill rotWithShape="1">
          <a:blip r:embed="rId4"/>
          <a:srcRect t="646" r="1309"/>
          <a:stretch/>
        </p:blipFill>
        <p:spPr>
          <a:xfrm>
            <a:off x="500031" y="587229"/>
            <a:ext cx="11040935" cy="515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28D60873-539D-4462-B7FE-FEB57A288601}"/>
              </a:ext>
            </a:extLst>
          </p:cNvPr>
          <p:cNvSpPr/>
          <p:nvPr/>
        </p:nvSpPr>
        <p:spPr>
          <a:xfrm>
            <a:off x="10133901" y="717258"/>
            <a:ext cx="746619" cy="13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E7B56FD-6B8F-4E41-9A81-D7321C4187F5}"/>
              </a:ext>
            </a:extLst>
          </p:cNvPr>
          <p:cNvCxnSpPr>
            <a:cxnSpLocks/>
          </p:cNvCxnSpPr>
          <p:nvPr/>
        </p:nvCxnSpPr>
        <p:spPr>
          <a:xfrm flipH="1">
            <a:off x="5478011" y="3475166"/>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CA2B86D-8805-42A0-8A82-8AC9A95C8BFF}"/>
              </a:ext>
            </a:extLst>
          </p:cNvPr>
          <p:cNvSpPr/>
          <p:nvPr/>
        </p:nvSpPr>
        <p:spPr>
          <a:xfrm>
            <a:off x="8891062" y="4437776"/>
            <a:ext cx="613665" cy="3378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82BA62-BCA8-417A-8D2C-B56FCA12A79C}"/>
              </a:ext>
            </a:extLst>
          </p:cNvPr>
          <p:cNvCxnSpPr>
            <a:cxnSpLocks/>
          </p:cNvCxnSpPr>
          <p:nvPr/>
        </p:nvCxnSpPr>
        <p:spPr>
          <a:xfrm flipH="1">
            <a:off x="9504727" y="4352837"/>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22FA47-F1E8-473E-820D-6E75FB21A4B2}"/>
              </a:ext>
            </a:extLst>
          </p:cNvPr>
          <p:cNvSpPr txBox="1"/>
          <p:nvPr/>
        </p:nvSpPr>
        <p:spPr>
          <a:xfrm>
            <a:off x="10133901" y="671051"/>
            <a:ext cx="756832" cy="230832"/>
          </a:xfrm>
          <a:prstGeom prst="rect">
            <a:avLst/>
          </a:prstGeom>
          <a:noFill/>
        </p:spPr>
        <p:txBody>
          <a:bodyPr wrap="square" rtlCol="0">
            <a:spAutoFit/>
          </a:bodyPr>
          <a:lstStyle/>
          <a:p>
            <a:r>
              <a:rPr lang="en-US" sz="900" b="1" dirty="0"/>
              <a:t>New Lobo</a:t>
            </a:r>
          </a:p>
        </p:txBody>
      </p:sp>
      <p:sp>
        <p:nvSpPr>
          <p:cNvPr id="2" name="TextBox 1">
            <a:extLst>
              <a:ext uri="{FF2B5EF4-FFF2-40B4-BE49-F238E27FC236}">
                <a16:creationId xmlns:a16="http://schemas.microsoft.com/office/drawing/2014/main" id="{624C3D09-0BE1-489B-BC69-28F4F987FFB3}"/>
              </a:ext>
            </a:extLst>
          </p:cNvPr>
          <p:cNvSpPr txBox="1"/>
          <p:nvPr/>
        </p:nvSpPr>
        <p:spPr>
          <a:xfrm>
            <a:off x="5939407" y="3290501"/>
            <a:ext cx="2323749" cy="338554"/>
          </a:xfrm>
          <a:prstGeom prst="rect">
            <a:avLst/>
          </a:prstGeom>
          <a:noFill/>
        </p:spPr>
        <p:txBody>
          <a:bodyPr wrap="square" rtlCol="0">
            <a:spAutoFit/>
          </a:bodyPr>
          <a:lstStyle/>
          <a:p>
            <a:r>
              <a:rPr lang="en-US" sz="1600" dirty="0">
                <a:solidFill>
                  <a:srgbClr val="C00000"/>
                </a:solidFill>
              </a:rPr>
              <a:t>1. </a:t>
            </a:r>
            <a:r>
              <a:rPr lang="en-US" sz="1600" dirty="0"/>
              <a:t>Chose Payment Method</a:t>
            </a:r>
          </a:p>
        </p:txBody>
      </p:sp>
      <p:cxnSp>
        <p:nvCxnSpPr>
          <p:cNvPr id="9" name="Straight Arrow Connector 8">
            <a:extLst>
              <a:ext uri="{FF2B5EF4-FFF2-40B4-BE49-F238E27FC236}">
                <a16:creationId xmlns:a16="http://schemas.microsoft.com/office/drawing/2014/main" id="{74728AEC-7B78-4619-B317-F0D73F671E4A}"/>
              </a:ext>
            </a:extLst>
          </p:cNvPr>
          <p:cNvCxnSpPr>
            <a:cxnSpLocks/>
          </p:cNvCxnSpPr>
          <p:nvPr/>
        </p:nvCxnSpPr>
        <p:spPr>
          <a:xfrm flipH="1">
            <a:off x="4522428" y="4182960"/>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BBCAE6-9177-4D84-A1EB-C354156CA2DF}"/>
              </a:ext>
            </a:extLst>
          </p:cNvPr>
          <p:cNvSpPr txBox="1"/>
          <p:nvPr/>
        </p:nvSpPr>
        <p:spPr>
          <a:xfrm>
            <a:off x="4462055" y="3944732"/>
            <a:ext cx="1937858" cy="646331"/>
          </a:xfrm>
          <a:prstGeom prst="rect">
            <a:avLst/>
          </a:prstGeom>
          <a:noFill/>
        </p:spPr>
        <p:txBody>
          <a:bodyPr wrap="square" rtlCol="0">
            <a:spAutoFit/>
          </a:bodyPr>
          <a:lstStyle/>
          <a:p>
            <a:pPr algn="ctr"/>
            <a:r>
              <a:rPr lang="en-US" dirty="0">
                <a:solidFill>
                  <a:srgbClr val="C00000"/>
                </a:solidFill>
              </a:rPr>
              <a:t>2. </a:t>
            </a:r>
            <a:r>
              <a:rPr lang="en-US" dirty="0"/>
              <a:t>Enter Information</a:t>
            </a:r>
          </a:p>
        </p:txBody>
      </p:sp>
      <p:sp>
        <p:nvSpPr>
          <p:cNvPr id="4" name="TextBox 3">
            <a:extLst>
              <a:ext uri="{FF2B5EF4-FFF2-40B4-BE49-F238E27FC236}">
                <a16:creationId xmlns:a16="http://schemas.microsoft.com/office/drawing/2014/main" id="{27114E42-7BCE-48E8-9892-C6037412E2BE}"/>
              </a:ext>
            </a:extLst>
          </p:cNvPr>
          <p:cNvSpPr txBox="1"/>
          <p:nvPr/>
        </p:nvSpPr>
        <p:spPr>
          <a:xfrm>
            <a:off x="9630379" y="4182960"/>
            <a:ext cx="1463116" cy="738664"/>
          </a:xfrm>
          <a:prstGeom prst="rect">
            <a:avLst/>
          </a:prstGeom>
          <a:noFill/>
        </p:spPr>
        <p:txBody>
          <a:bodyPr wrap="square" rtlCol="0">
            <a:spAutoFit/>
          </a:bodyPr>
          <a:lstStyle/>
          <a:p>
            <a:pPr algn="ctr"/>
            <a:r>
              <a:rPr lang="en-US" sz="1400" dirty="0">
                <a:solidFill>
                  <a:srgbClr val="C00000"/>
                </a:solidFill>
              </a:rPr>
              <a:t>3. </a:t>
            </a:r>
            <a:r>
              <a:rPr lang="en-US" sz="1400" dirty="0"/>
              <a:t>Verify Information and Click “Continue”</a:t>
            </a:r>
          </a:p>
        </p:txBody>
      </p:sp>
      <p:pic>
        <p:nvPicPr>
          <p:cNvPr id="20" name="Audio 19">
            <a:hlinkClick r:id="" action="ppaction://media"/>
            <a:extLst>
              <a:ext uri="{FF2B5EF4-FFF2-40B4-BE49-F238E27FC236}">
                <a16:creationId xmlns:a16="http://schemas.microsoft.com/office/drawing/2014/main" id="{F91FA512-7E4E-4CF7-9B15-FA38CF020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348760"/>
      </p:ext>
    </p:extLst>
  </p:cSld>
  <p:clrMapOvr>
    <a:masterClrMapping/>
  </p:clrMapOvr>
  <mc:AlternateContent xmlns:mc="http://schemas.openxmlformats.org/markup-compatibility/2006">
    <mc:Choice xmlns:p14="http://schemas.microsoft.com/office/powerpoint/2010/main" Requires="p14">
      <p:transition spd="slow" p14:dur="2000" advTm="34551"/>
    </mc:Choice>
    <mc:Fallback>
      <p:transition spd="slow" advTm="3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215CB-B6E8-4610-9CD1-728316C1C1D3}"/>
              </a:ext>
            </a:extLst>
          </p:cNvPr>
          <p:cNvPicPr>
            <a:picLocks noChangeAspect="1"/>
          </p:cNvPicPr>
          <p:nvPr/>
        </p:nvPicPr>
        <p:blipFill rotWithShape="1">
          <a:blip r:embed="rId4"/>
          <a:srcRect t="1503" r="902"/>
          <a:stretch/>
        </p:blipFill>
        <p:spPr>
          <a:xfrm>
            <a:off x="637564" y="671119"/>
            <a:ext cx="10201014" cy="494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67020168-CF12-4545-A66A-A5A966144115}"/>
              </a:ext>
            </a:extLst>
          </p:cNvPr>
          <p:cNvSpPr/>
          <p:nvPr/>
        </p:nvSpPr>
        <p:spPr>
          <a:xfrm>
            <a:off x="8396112" y="5254548"/>
            <a:ext cx="613665" cy="3378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4FFBF62-FA7D-4C04-9C7D-B63BC34DC9D4}"/>
              </a:ext>
            </a:extLst>
          </p:cNvPr>
          <p:cNvCxnSpPr>
            <a:cxnSpLocks/>
          </p:cNvCxnSpPr>
          <p:nvPr/>
        </p:nvCxnSpPr>
        <p:spPr>
          <a:xfrm flipH="1">
            <a:off x="5192785" y="2416246"/>
            <a:ext cx="411061" cy="134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ight Brace 7">
            <a:extLst>
              <a:ext uri="{FF2B5EF4-FFF2-40B4-BE49-F238E27FC236}">
                <a16:creationId xmlns:a16="http://schemas.microsoft.com/office/drawing/2014/main" id="{59944B0C-3D74-45EB-9B9D-E38137EA87F8}"/>
              </a:ext>
            </a:extLst>
          </p:cNvPr>
          <p:cNvSpPr/>
          <p:nvPr/>
        </p:nvSpPr>
        <p:spPr>
          <a:xfrm>
            <a:off x="5780015" y="3892492"/>
            <a:ext cx="427838" cy="11912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917D034-23B4-43F6-8F2A-ECE201E8802D}"/>
              </a:ext>
            </a:extLst>
          </p:cNvPr>
          <p:cNvCxnSpPr>
            <a:cxnSpLocks/>
          </p:cNvCxnSpPr>
          <p:nvPr/>
        </p:nvCxnSpPr>
        <p:spPr>
          <a:xfrm flipH="1">
            <a:off x="9009777" y="2449585"/>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A3CD43-2359-45C2-AE90-2CD1D4DBAB26}"/>
              </a:ext>
            </a:extLst>
          </p:cNvPr>
          <p:cNvCxnSpPr>
            <a:cxnSpLocks/>
          </p:cNvCxnSpPr>
          <p:nvPr/>
        </p:nvCxnSpPr>
        <p:spPr>
          <a:xfrm flipH="1">
            <a:off x="9009777" y="5253573"/>
            <a:ext cx="461396" cy="16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6EBE9F-FD23-462B-93FB-BA40FFE589AE}"/>
              </a:ext>
            </a:extLst>
          </p:cNvPr>
          <p:cNvSpPr txBox="1"/>
          <p:nvPr/>
        </p:nvSpPr>
        <p:spPr>
          <a:xfrm>
            <a:off x="5603846" y="2246969"/>
            <a:ext cx="2390862" cy="338554"/>
          </a:xfrm>
          <a:prstGeom prst="rect">
            <a:avLst/>
          </a:prstGeom>
          <a:noFill/>
        </p:spPr>
        <p:txBody>
          <a:bodyPr wrap="square" rtlCol="0">
            <a:spAutoFit/>
          </a:bodyPr>
          <a:lstStyle/>
          <a:p>
            <a:r>
              <a:rPr lang="en-US" sz="1600" dirty="0">
                <a:solidFill>
                  <a:srgbClr val="C00000"/>
                </a:solidFill>
              </a:rPr>
              <a:t>1. </a:t>
            </a:r>
            <a:r>
              <a:rPr lang="en-US" sz="1600" dirty="0"/>
              <a:t>Chose Payment Method</a:t>
            </a:r>
          </a:p>
        </p:txBody>
      </p:sp>
      <p:sp>
        <p:nvSpPr>
          <p:cNvPr id="12" name="TextBox 11">
            <a:extLst>
              <a:ext uri="{FF2B5EF4-FFF2-40B4-BE49-F238E27FC236}">
                <a16:creationId xmlns:a16="http://schemas.microsoft.com/office/drawing/2014/main" id="{5ABCA456-5890-4DC3-B68D-A1524AA4B4AC}"/>
              </a:ext>
            </a:extLst>
          </p:cNvPr>
          <p:cNvSpPr txBox="1"/>
          <p:nvPr/>
        </p:nvSpPr>
        <p:spPr>
          <a:xfrm>
            <a:off x="5905849" y="4219609"/>
            <a:ext cx="1451295" cy="830997"/>
          </a:xfrm>
          <a:prstGeom prst="rect">
            <a:avLst/>
          </a:prstGeom>
          <a:noFill/>
        </p:spPr>
        <p:txBody>
          <a:bodyPr wrap="square" rtlCol="0">
            <a:spAutoFit/>
          </a:bodyPr>
          <a:lstStyle/>
          <a:p>
            <a:pPr algn="ctr"/>
            <a:r>
              <a:rPr lang="en-US" sz="1600" dirty="0">
                <a:solidFill>
                  <a:srgbClr val="C00000"/>
                </a:solidFill>
              </a:rPr>
              <a:t>2. </a:t>
            </a:r>
            <a:r>
              <a:rPr lang="en-US" sz="1600" dirty="0"/>
              <a:t>Enter Banking Information</a:t>
            </a:r>
          </a:p>
        </p:txBody>
      </p:sp>
      <p:sp>
        <p:nvSpPr>
          <p:cNvPr id="13" name="TextBox 12">
            <a:extLst>
              <a:ext uri="{FF2B5EF4-FFF2-40B4-BE49-F238E27FC236}">
                <a16:creationId xmlns:a16="http://schemas.microsoft.com/office/drawing/2014/main" id="{AF39306A-71F0-4A93-8369-F7522FB323FF}"/>
              </a:ext>
            </a:extLst>
          </p:cNvPr>
          <p:cNvSpPr txBox="1"/>
          <p:nvPr/>
        </p:nvSpPr>
        <p:spPr>
          <a:xfrm>
            <a:off x="9240475" y="2190970"/>
            <a:ext cx="1275124" cy="584775"/>
          </a:xfrm>
          <a:prstGeom prst="rect">
            <a:avLst/>
          </a:prstGeom>
          <a:noFill/>
        </p:spPr>
        <p:txBody>
          <a:bodyPr wrap="square" rtlCol="0">
            <a:spAutoFit/>
          </a:bodyPr>
          <a:lstStyle/>
          <a:p>
            <a:pPr algn="ctr"/>
            <a:r>
              <a:rPr lang="en-US" sz="1600" dirty="0">
                <a:solidFill>
                  <a:srgbClr val="C00000"/>
                </a:solidFill>
              </a:rPr>
              <a:t>3. </a:t>
            </a:r>
            <a:r>
              <a:rPr lang="en-US" sz="1600" dirty="0"/>
              <a:t>Type in “nickname”</a:t>
            </a:r>
          </a:p>
        </p:txBody>
      </p:sp>
      <p:sp>
        <p:nvSpPr>
          <p:cNvPr id="14" name="TextBox 13">
            <a:extLst>
              <a:ext uri="{FF2B5EF4-FFF2-40B4-BE49-F238E27FC236}">
                <a16:creationId xmlns:a16="http://schemas.microsoft.com/office/drawing/2014/main" id="{C7B14D7C-A78A-4D61-95C5-8B3D2B05C361}"/>
              </a:ext>
            </a:extLst>
          </p:cNvPr>
          <p:cNvSpPr txBox="1"/>
          <p:nvPr/>
        </p:nvSpPr>
        <p:spPr>
          <a:xfrm>
            <a:off x="9353280" y="4714396"/>
            <a:ext cx="1463116" cy="738664"/>
          </a:xfrm>
          <a:prstGeom prst="rect">
            <a:avLst/>
          </a:prstGeom>
          <a:noFill/>
        </p:spPr>
        <p:txBody>
          <a:bodyPr wrap="square" rtlCol="0">
            <a:spAutoFit/>
          </a:bodyPr>
          <a:lstStyle/>
          <a:p>
            <a:pPr algn="ctr"/>
            <a:r>
              <a:rPr lang="en-US" sz="1400" dirty="0">
                <a:solidFill>
                  <a:srgbClr val="C00000"/>
                </a:solidFill>
              </a:rPr>
              <a:t>4. </a:t>
            </a:r>
            <a:r>
              <a:rPr lang="en-US" sz="1400" dirty="0"/>
              <a:t>Verify Information and Click “Continue”</a:t>
            </a:r>
          </a:p>
        </p:txBody>
      </p:sp>
      <p:pic>
        <p:nvPicPr>
          <p:cNvPr id="2" name="Audio 1">
            <a:hlinkClick r:id="" action="ppaction://media"/>
            <a:extLst>
              <a:ext uri="{FF2B5EF4-FFF2-40B4-BE49-F238E27FC236}">
                <a16:creationId xmlns:a16="http://schemas.microsoft.com/office/drawing/2014/main" id="{AD3F9341-0ED9-4CCA-842D-936FB90A04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5283022"/>
      </p:ext>
    </p:extLst>
  </p:cSld>
  <p:clrMapOvr>
    <a:masterClrMapping/>
  </p:clrMapOvr>
  <mc:AlternateContent xmlns:mc="http://schemas.openxmlformats.org/markup-compatibility/2006" xmlns:p14="http://schemas.microsoft.com/office/powerpoint/2010/main">
    <mc:Choice Requires="p14">
      <p:transition spd="slow" p14:dur="2000" advTm="35452"/>
    </mc:Choice>
    <mc:Fallback xmlns="">
      <p:transition spd="slow" advTm="3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620740-45E2-4729-B105-0A030F8AE33E}"/>
              </a:ext>
            </a:extLst>
          </p:cNvPr>
          <p:cNvPicPr>
            <a:picLocks noChangeAspect="1"/>
          </p:cNvPicPr>
          <p:nvPr/>
        </p:nvPicPr>
        <p:blipFill rotWithShape="1">
          <a:blip r:embed="rId4"/>
          <a:srcRect t="751" r="2756"/>
          <a:stretch/>
        </p:blipFill>
        <p:spPr>
          <a:xfrm>
            <a:off x="1510019" y="444617"/>
            <a:ext cx="9471170" cy="5423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13EBFFA8-ECFB-4EB3-AB5E-D54846716342}"/>
              </a:ext>
            </a:extLst>
          </p:cNvPr>
          <p:cNvSpPr/>
          <p:nvPr/>
        </p:nvSpPr>
        <p:spPr>
          <a:xfrm>
            <a:off x="5559234" y="4411488"/>
            <a:ext cx="613665" cy="3378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BA99FC0-30CC-4484-89B4-D3CC0A689692}"/>
              </a:ext>
            </a:extLst>
          </p:cNvPr>
          <p:cNvCxnSpPr>
            <a:cxnSpLocks/>
          </p:cNvCxnSpPr>
          <p:nvPr/>
        </p:nvCxnSpPr>
        <p:spPr>
          <a:xfrm>
            <a:off x="1384183" y="5335398"/>
            <a:ext cx="394283" cy="15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A84104F-5D61-4BBD-B608-6797A6D631ED}"/>
              </a:ext>
            </a:extLst>
          </p:cNvPr>
          <p:cNvSpPr txBox="1"/>
          <p:nvPr/>
        </p:nvSpPr>
        <p:spPr>
          <a:xfrm>
            <a:off x="155197" y="4749292"/>
            <a:ext cx="1354822" cy="830997"/>
          </a:xfrm>
          <a:prstGeom prst="rect">
            <a:avLst/>
          </a:prstGeom>
          <a:noFill/>
        </p:spPr>
        <p:txBody>
          <a:bodyPr wrap="square" rtlCol="0">
            <a:spAutoFit/>
          </a:bodyPr>
          <a:lstStyle/>
          <a:p>
            <a:pPr algn="ctr"/>
            <a:r>
              <a:rPr lang="en-US" sz="1600" dirty="0"/>
              <a:t>Read &amp; Review Click “checkbox”</a:t>
            </a:r>
          </a:p>
        </p:txBody>
      </p:sp>
      <p:pic>
        <p:nvPicPr>
          <p:cNvPr id="6" name="Audio 5">
            <a:hlinkClick r:id="" action="ppaction://media"/>
            <a:extLst>
              <a:ext uri="{FF2B5EF4-FFF2-40B4-BE49-F238E27FC236}">
                <a16:creationId xmlns:a16="http://schemas.microsoft.com/office/drawing/2014/main" id="{6343BEFD-AE00-4A08-AF35-B1AF641B7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3267163"/>
      </p:ext>
    </p:extLst>
  </p:cSld>
  <p:clrMapOvr>
    <a:masterClrMapping/>
  </p:clrMapOvr>
  <mc:AlternateContent xmlns:mc="http://schemas.openxmlformats.org/markup-compatibility/2006" xmlns:p14="http://schemas.microsoft.com/office/powerpoint/2010/main">
    <mc:Choice Requires="p14">
      <p:transition spd="slow" p14:dur="2000" advTm="36130"/>
    </mc:Choice>
    <mc:Fallback xmlns="">
      <p:transition spd="slow" advTm="36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7A12-F0DA-4879-9CA4-52B5FB6136B9}"/>
              </a:ext>
            </a:extLst>
          </p:cNvPr>
          <p:cNvSpPr>
            <a:spLocks noGrp="1"/>
          </p:cNvSpPr>
          <p:nvPr>
            <p:ph type="title"/>
          </p:nvPr>
        </p:nvSpPr>
        <p:spPr/>
        <p:txBody>
          <a:bodyPr/>
          <a:lstStyle/>
          <a:p>
            <a:pPr algn="ctr"/>
            <a:r>
              <a:rPr lang="en-US" dirty="0"/>
              <a:t>Contact Information</a:t>
            </a:r>
          </a:p>
        </p:txBody>
      </p:sp>
      <p:sp>
        <p:nvSpPr>
          <p:cNvPr id="3" name="Content Placeholder 2">
            <a:extLst>
              <a:ext uri="{FF2B5EF4-FFF2-40B4-BE49-F238E27FC236}">
                <a16:creationId xmlns:a16="http://schemas.microsoft.com/office/drawing/2014/main" id="{4FA14856-C2DB-4F2D-AFA2-433C485D64BF}"/>
              </a:ext>
            </a:extLst>
          </p:cNvPr>
          <p:cNvSpPr>
            <a:spLocks noGrp="1"/>
          </p:cNvSpPr>
          <p:nvPr>
            <p:ph idx="1"/>
          </p:nvPr>
        </p:nvSpPr>
        <p:spPr>
          <a:xfrm>
            <a:off x="592297" y="1963023"/>
            <a:ext cx="10867064" cy="3252979"/>
          </a:xfrm>
        </p:spPr>
        <p:txBody>
          <a:bodyPr>
            <a:normAutofit lnSpcReduction="10000"/>
          </a:bodyPr>
          <a:lstStyle/>
          <a:p>
            <a:pPr marL="0" indent="0">
              <a:buNone/>
            </a:pPr>
            <a:r>
              <a:rPr lang="en-US" dirty="0"/>
              <a:t>	    </a:t>
            </a:r>
            <a:r>
              <a:rPr lang="en-US" u="sng" dirty="0"/>
              <a:t>Bursar’s office</a:t>
            </a:r>
            <a:r>
              <a:rPr lang="en-US" dirty="0"/>
              <a:t>				        </a:t>
            </a:r>
            <a:r>
              <a:rPr lang="en-US" u="sng" dirty="0"/>
              <a:t>Cashier’s office </a:t>
            </a:r>
          </a:p>
          <a:p>
            <a:pPr marL="0" indent="0">
              <a:buNone/>
            </a:pPr>
            <a:r>
              <a:rPr lang="en-US" sz="1050" dirty="0">
                <a:solidFill>
                  <a:srgbClr val="FF0000"/>
                </a:solidFill>
                <a:latin typeface="Arial" panose="020B0604020202020204" pitchFamily="34" charset="0"/>
                <a:cs typeface="Arial" panose="020B0604020202020204" pitchFamily="34" charset="0"/>
              </a:rPr>
              <a:t> 	</a:t>
            </a:r>
            <a:r>
              <a:rPr lang="en-US" sz="1000" dirty="0">
                <a:solidFill>
                  <a:srgbClr val="C00000"/>
                </a:solidFill>
                <a:latin typeface="Bahnschrift" panose="020B0502040204020203" pitchFamily="34" charset="0"/>
                <a:cs typeface="Arial" panose="020B0604020202020204" pitchFamily="34" charset="0"/>
              </a:rPr>
              <a:t>Mickey Corbett | Bursar					        Terrie </a:t>
            </a:r>
            <a:r>
              <a:rPr lang="en-US" sz="1000" dirty="0" err="1">
                <a:solidFill>
                  <a:srgbClr val="C00000"/>
                </a:solidFill>
                <a:latin typeface="Bahnschrift" panose="020B0502040204020203" pitchFamily="34" charset="0"/>
                <a:cs typeface="Arial" panose="020B0604020202020204" pitchFamily="34" charset="0"/>
              </a:rPr>
              <a:t>salas</a:t>
            </a:r>
            <a:r>
              <a:rPr lang="en-US" sz="1000" dirty="0">
                <a:solidFill>
                  <a:srgbClr val="C00000"/>
                </a:solidFill>
                <a:latin typeface="Bahnschrift" panose="020B0502040204020203" pitchFamily="34" charset="0"/>
                <a:cs typeface="Arial" panose="020B0604020202020204" pitchFamily="34" charset="0"/>
              </a:rPr>
              <a:t> | head cashier</a:t>
            </a:r>
          </a:p>
          <a:p>
            <a:pPr marL="0" indent="0">
              <a:buNone/>
            </a:pPr>
            <a:r>
              <a:rPr lang="en-US" sz="1000" dirty="0">
                <a:solidFill>
                  <a:srgbClr val="C00000"/>
                </a:solidFill>
                <a:latin typeface="Bahnschrift" panose="020B0502040204020203" pitchFamily="34" charset="0"/>
                <a:cs typeface="Arial" panose="020B0604020202020204" pitchFamily="34" charset="0"/>
              </a:rPr>
              <a:t>	 432-837-8056						         432-837-8253</a:t>
            </a:r>
          </a:p>
          <a:p>
            <a:pPr marL="0" indent="0">
              <a:buNone/>
            </a:pPr>
            <a:r>
              <a:rPr lang="en-US" sz="1000" dirty="0">
                <a:solidFill>
                  <a:srgbClr val="C00000"/>
                </a:solidFill>
                <a:latin typeface="Bahnschrift" panose="020B0502040204020203" pitchFamily="34" charset="0"/>
                <a:cs typeface="Arial" panose="020B0604020202020204" pitchFamily="34" charset="0"/>
              </a:rPr>
              <a:t> 	</a:t>
            </a:r>
            <a:r>
              <a:rPr lang="en-US" sz="1000" u="sng" dirty="0">
                <a:solidFill>
                  <a:srgbClr val="C00000"/>
                </a:solidFill>
                <a:latin typeface="Bahnschrift" panose="020B0502040204020203" pitchFamily="34" charset="0"/>
                <a:cs typeface="Arial" panose="020B0604020202020204" pitchFamily="34" charset="0"/>
              </a:rPr>
              <a:t>mcorbett@sulross.edu</a:t>
            </a:r>
            <a:r>
              <a:rPr lang="en-US" sz="1000" dirty="0">
                <a:solidFill>
                  <a:srgbClr val="FF0000"/>
                </a:solidFill>
                <a:latin typeface="Bahnschrift" panose="020B0502040204020203" pitchFamily="34" charset="0"/>
                <a:cs typeface="Arial" panose="020B0604020202020204" pitchFamily="34" charset="0"/>
              </a:rPr>
              <a:t>					         </a:t>
            </a:r>
            <a:r>
              <a:rPr lang="en-US" sz="1000" u="sng" dirty="0">
                <a:solidFill>
                  <a:srgbClr val="C00000"/>
                </a:solidFill>
                <a:latin typeface="Bahnschrift" panose="020B0502040204020203" pitchFamily="34" charset="0"/>
                <a:cs typeface="Arial" panose="020B0604020202020204" pitchFamily="34" charset="0"/>
              </a:rPr>
              <a:t>Cashiers@SulRoss.edu</a:t>
            </a:r>
            <a:endParaRPr lang="en-US" sz="1050" u="sng" dirty="0">
              <a:solidFill>
                <a:srgbClr val="C00000"/>
              </a:solidFill>
              <a:latin typeface="Bahnschrift" panose="020B0502040204020203" pitchFamily="34" charset="0"/>
              <a:cs typeface="Arial" panose="020B0604020202020204" pitchFamily="34" charset="0"/>
            </a:endParaRPr>
          </a:p>
          <a:p>
            <a:pPr marL="0" indent="0">
              <a:buNone/>
            </a:pPr>
            <a:r>
              <a:rPr lang="en-US" sz="1050" dirty="0">
                <a:solidFill>
                  <a:srgbClr val="FF0000"/>
                </a:solidFill>
                <a:latin typeface="Arial" panose="020B0604020202020204" pitchFamily="34" charset="0"/>
                <a:cs typeface="Arial" panose="020B0604020202020204" pitchFamily="34" charset="0"/>
              </a:rPr>
              <a:t> 	</a:t>
            </a:r>
          </a:p>
          <a:p>
            <a:pPr marL="0" indent="0">
              <a:buNone/>
            </a:pPr>
            <a:r>
              <a:rPr lang="en-US" sz="1000" dirty="0">
                <a:solidFill>
                  <a:srgbClr val="C00000"/>
                </a:solidFill>
                <a:latin typeface="Bahnschrift" panose="020B0502040204020203" pitchFamily="34" charset="0"/>
                <a:cs typeface="Arial" panose="020B0604020202020204" pitchFamily="34" charset="0"/>
              </a:rPr>
              <a:t>	Valeria Contreras- </a:t>
            </a:r>
            <a:r>
              <a:rPr lang="en-US" sz="1000" dirty="0" err="1">
                <a:solidFill>
                  <a:srgbClr val="C00000"/>
                </a:solidFill>
                <a:latin typeface="Bahnschrift" panose="020B0502040204020203" pitchFamily="34" charset="0"/>
                <a:cs typeface="Arial" panose="020B0604020202020204" pitchFamily="34" charset="0"/>
              </a:rPr>
              <a:t>ar</a:t>
            </a:r>
            <a:r>
              <a:rPr lang="en-US" sz="1000" dirty="0">
                <a:solidFill>
                  <a:srgbClr val="C00000"/>
                </a:solidFill>
                <a:latin typeface="Bahnschrift" panose="020B0502040204020203" pitchFamily="34" charset="0"/>
                <a:cs typeface="Arial" panose="020B0604020202020204" pitchFamily="34" charset="0"/>
              </a:rPr>
              <a:t> coordinator</a:t>
            </a:r>
          </a:p>
          <a:p>
            <a:pPr marL="0" indent="0">
              <a:buNone/>
            </a:pPr>
            <a:r>
              <a:rPr lang="en-US" sz="1000" dirty="0">
                <a:solidFill>
                  <a:srgbClr val="C00000"/>
                </a:solidFill>
                <a:latin typeface="Bahnschrift" panose="020B0502040204020203" pitchFamily="34" charset="0"/>
                <a:cs typeface="Arial" panose="020B0604020202020204" pitchFamily="34" charset="0"/>
              </a:rPr>
              <a:t>	 432-837-8007</a:t>
            </a:r>
          </a:p>
          <a:p>
            <a:pPr marL="0" indent="0">
              <a:buNone/>
            </a:pPr>
            <a:r>
              <a:rPr lang="en-US" sz="1000" dirty="0">
                <a:solidFill>
                  <a:srgbClr val="C00000"/>
                </a:solidFill>
                <a:latin typeface="Bahnschrift" panose="020B0502040204020203" pitchFamily="34" charset="0"/>
                <a:cs typeface="Arial" panose="020B0604020202020204" pitchFamily="34" charset="0"/>
              </a:rPr>
              <a:t> 	</a:t>
            </a:r>
            <a:r>
              <a:rPr lang="en-US" sz="1000" dirty="0">
                <a:solidFill>
                  <a:srgbClr val="C00000"/>
                </a:solidFill>
                <a:latin typeface="Bahnschrift" panose="020B050204020402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Valeria.contreras@sulross.edu</a:t>
            </a:r>
            <a:endParaRPr lang="en-US" sz="1000" dirty="0">
              <a:solidFill>
                <a:srgbClr val="C00000"/>
              </a:solidFill>
              <a:latin typeface="Bahnschrift" panose="020B0502040204020203" pitchFamily="34" charset="0"/>
              <a:cs typeface="Arial" panose="020B0604020202020204" pitchFamily="34" charset="0"/>
            </a:endParaRPr>
          </a:p>
          <a:p>
            <a:pPr marL="0" indent="0">
              <a:buNone/>
            </a:pPr>
            <a:endParaRPr lang="en-US" sz="1000" dirty="0">
              <a:solidFill>
                <a:srgbClr val="C00000"/>
              </a:solidFill>
              <a:latin typeface="Bahnschrift" panose="020B0502040204020203" pitchFamily="34" charset="0"/>
              <a:cs typeface="Arial" panose="020B0604020202020204" pitchFamily="34" charset="0"/>
            </a:endParaRPr>
          </a:p>
          <a:p>
            <a:pPr marL="0" indent="0">
              <a:buNone/>
            </a:pPr>
            <a:r>
              <a:rPr lang="en-US" sz="1050" dirty="0">
                <a:solidFill>
                  <a:srgbClr val="C00000"/>
                </a:solidFill>
                <a:latin typeface="Arial" panose="020B0604020202020204" pitchFamily="34" charset="0"/>
                <a:cs typeface="Arial" panose="020B0604020202020204" pitchFamily="34" charset="0"/>
              </a:rPr>
              <a:t> </a:t>
            </a:r>
            <a:r>
              <a:rPr lang="en-US" sz="1000" i="1" dirty="0">
                <a:solidFill>
                  <a:srgbClr val="C00000"/>
                </a:solidFill>
                <a:latin typeface="Bahnschrift" panose="020B0502040204020203" pitchFamily="34" charset="0"/>
                <a:cs typeface="Arial" panose="020B0604020202020204" pitchFamily="34" charset="0"/>
              </a:rPr>
              <a:t>collections-alp@sulross.edu</a:t>
            </a:r>
          </a:p>
        </p:txBody>
      </p:sp>
      <p:pic>
        <p:nvPicPr>
          <p:cNvPr id="7" name="Graphic 6" descr="Telephone">
            <a:extLst>
              <a:ext uri="{FF2B5EF4-FFF2-40B4-BE49-F238E27FC236}">
                <a16:creationId xmlns:a16="http://schemas.microsoft.com/office/drawing/2014/main" id="{9BD35A8E-3353-43AC-A997-A7714F0FEE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5511" y="2837684"/>
            <a:ext cx="192938" cy="192938"/>
          </a:xfrm>
          <a:prstGeom prst="rect">
            <a:avLst/>
          </a:prstGeom>
        </p:spPr>
      </p:pic>
      <p:pic>
        <p:nvPicPr>
          <p:cNvPr id="10" name="Graphic 9" descr="Email">
            <a:extLst>
              <a:ext uri="{FF2B5EF4-FFF2-40B4-BE49-F238E27FC236}">
                <a16:creationId xmlns:a16="http://schemas.microsoft.com/office/drawing/2014/main" id="{3EAF384F-9FE4-434F-B4DD-C3016A05BC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6566" y="3125589"/>
            <a:ext cx="204276" cy="173733"/>
          </a:xfrm>
          <a:prstGeom prst="rect">
            <a:avLst/>
          </a:prstGeom>
        </p:spPr>
      </p:pic>
      <p:pic>
        <p:nvPicPr>
          <p:cNvPr id="14" name="Graphic 13" descr="Briefcase">
            <a:extLst>
              <a:ext uri="{FF2B5EF4-FFF2-40B4-BE49-F238E27FC236}">
                <a16:creationId xmlns:a16="http://schemas.microsoft.com/office/drawing/2014/main" id="{D9C676E0-46F0-4CE5-928E-01E7C46814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5903" y="2557114"/>
            <a:ext cx="185603" cy="185603"/>
          </a:xfrm>
          <a:prstGeom prst="rect">
            <a:avLst/>
          </a:prstGeom>
        </p:spPr>
      </p:pic>
      <p:pic>
        <p:nvPicPr>
          <p:cNvPr id="17" name="Graphic 16" descr="Briefcase">
            <a:extLst>
              <a:ext uri="{FF2B5EF4-FFF2-40B4-BE49-F238E27FC236}">
                <a16:creationId xmlns:a16="http://schemas.microsoft.com/office/drawing/2014/main" id="{A18253A6-96CF-4AF7-970E-ABE5FAF123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7943" y="3737235"/>
            <a:ext cx="185603" cy="185603"/>
          </a:xfrm>
          <a:prstGeom prst="rect">
            <a:avLst/>
          </a:prstGeom>
        </p:spPr>
      </p:pic>
      <p:pic>
        <p:nvPicPr>
          <p:cNvPr id="18" name="Graphic 17" descr="Telephone">
            <a:extLst>
              <a:ext uri="{FF2B5EF4-FFF2-40B4-BE49-F238E27FC236}">
                <a16:creationId xmlns:a16="http://schemas.microsoft.com/office/drawing/2014/main" id="{59AC09B7-86C3-48FE-B3CC-BD1F21098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9678" y="4028547"/>
            <a:ext cx="192938" cy="192938"/>
          </a:xfrm>
          <a:prstGeom prst="rect">
            <a:avLst/>
          </a:prstGeom>
        </p:spPr>
      </p:pic>
      <p:pic>
        <p:nvPicPr>
          <p:cNvPr id="19" name="Graphic 18" descr="Email">
            <a:extLst>
              <a:ext uri="{FF2B5EF4-FFF2-40B4-BE49-F238E27FC236}">
                <a16:creationId xmlns:a16="http://schemas.microsoft.com/office/drawing/2014/main" id="{4C2F9FA0-C62F-410C-A4B6-826CBBB940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7943" y="4329457"/>
            <a:ext cx="204276" cy="173733"/>
          </a:xfrm>
          <a:prstGeom prst="rect">
            <a:avLst/>
          </a:prstGeom>
        </p:spPr>
      </p:pic>
      <p:pic>
        <p:nvPicPr>
          <p:cNvPr id="20" name="Graphic 19" descr="Briefcase">
            <a:extLst>
              <a:ext uri="{FF2B5EF4-FFF2-40B4-BE49-F238E27FC236}">
                <a16:creationId xmlns:a16="http://schemas.microsoft.com/office/drawing/2014/main" id="{B5B420C6-8198-40E5-821E-522F4A8133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0947" y="2557115"/>
            <a:ext cx="185603" cy="185603"/>
          </a:xfrm>
          <a:prstGeom prst="rect">
            <a:avLst/>
          </a:prstGeom>
        </p:spPr>
      </p:pic>
      <p:pic>
        <p:nvPicPr>
          <p:cNvPr id="21" name="Graphic 20" descr="Telephone">
            <a:extLst>
              <a:ext uri="{FF2B5EF4-FFF2-40B4-BE49-F238E27FC236}">
                <a16:creationId xmlns:a16="http://schemas.microsoft.com/office/drawing/2014/main" id="{329C3535-D5EB-445C-ADC5-35E9541355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3612" y="2827288"/>
            <a:ext cx="192938" cy="192938"/>
          </a:xfrm>
          <a:prstGeom prst="rect">
            <a:avLst/>
          </a:prstGeom>
        </p:spPr>
      </p:pic>
      <p:pic>
        <p:nvPicPr>
          <p:cNvPr id="22" name="Graphic 21" descr="Email">
            <a:extLst>
              <a:ext uri="{FF2B5EF4-FFF2-40B4-BE49-F238E27FC236}">
                <a16:creationId xmlns:a16="http://schemas.microsoft.com/office/drawing/2014/main" id="{6C868294-FC00-49C5-9303-3CFE720D31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9270" y="3102807"/>
            <a:ext cx="204276" cy="173733"/>
          </a:xfrm>
          <a:prstGeom prst="rect">
            <a:avLst/>
          </a:prstGeom>
        </p:spPr>
      </p:pic>
      <p:pic>
        <p:nvPicPr>
          <p:cNvPr id="23" name="Graphic 22" descr="Email">
            <a:extLst>
              <a:ext uri="{FF2B5EF4-FFF2-40B4-BE49-F238E27FC236}">
                <a16:creationId xmlns:a16="http://schemas.microsoft.com/office/drawing/2014/main" id="{4EB1F88A-9FF1-4F66-8C0D-C66FB40444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1525" y="4913999"/>
            <a:ext cx="204276" cy="173733"/>
          </a:xfrm>
          <a:prstGeom prst="rect">
            <a:avLst/>
          </a:prstGeom>
        </p:spPr>
      </p:pic>
      <p:pic>
        <p:nvPicPr>
          <p:cNvPr id="8" name="Audio 7">
            <a:hlinkClick r:id="" action="ppaction://media"/>
            <a:extLst>
              <a:ext uri="{FF2B5EF4-FFF2-40B4-BE49-F238E27FC236}">
                <a16:creationId xmlns:a16="http://schemas.microsoft.com/office/drawing/2014/main" id="{E38F90C3-56A5-4FEB-86CE-AAF7E45932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535871"/>
      </p:ext>
    </p:extLst>
  </p:cSld>
  <p:clrMapOvr>
    <a:masterClrMapping/>
  </p:clrMapOvr>
  <mc:AlternateContent xmlns:mc="http://schemas.openxmlformats.org/markup-compatibility/2006">
    <mc:Choice xmlns:p14="http://schemas.microsoft.com/office/powerpoint/2010/main" Requires="p14">
      <p:transition spd="slow" p14:dur="2000" advTm="6629"/>
    </mc:Choice>
    <mc:Fallback>
      <p:transition spd="slow" advTm="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523E0-ED92-4515-8C9C-E2A9DA38307A}"/>
              </a:ext>
            </a:extLst>
          </p:cNvPr>
          <p:cNvSpPr>
            <a:spLocks noGrp="1"/>
          </p:cNvSpPr>
          <p:nvPr>
            <p:ph idx="1"/>
          </p:nvPr>
        </p:nvSpPr>
        <p:spPr>
          <a:xfrm>
            <a:off x="359066" y="260449"/>
            <a:ext cx="10201013" cy="5503178"/>
          </a:xfrm>
        </p:spPr>
        <p:txBody>
          <a:bodyPr>
            <a:normAutofit/>
          </a:bodyPr>
          <a:lstStyle/>
          <a:p>
            <a:pPr marL="0" indent="0">
              <a:buNone/>
            </a:pPr>
            <a:r>
              <a:rPr lang="en-US" dirty="0"/>
              <a:t>Sul Ross State University offers students the option of enrolling in an installment payment plan during the long semesters (Fall and Spring).</a:t>
            </a:r>
          </a:p>
          <a:p>
            <a:pPr marL="0" indent="0">
              <a:buNone/>
            </a:pPr>
            <a:r>
              <a:rPr lang="en-US" dirty="0"/>
              <a:t>The details of the plan may vary from semester to semester. Payment amounts are due in 4 installments. </a:t>
            </a:r>
          </a:p>
          <a:p>
            <a:pPr marL="457200" indent="-457200">
              <a:buAutoNum type="arabicPeriod"/>
            </a:pPr>
            <a:r>
              <a:rPr lang="en-US" b="1" dirty="0"/>
              <a:t>Installment 1</a:t>
            </a:r>
            <a:r>
              <a:rPr lang="en-US" dirty="0"/>
              <a:t> - 25% of your balance, due on the Last day for late registration. </a:t>
            </a:r>
          </a:p>
          <a:p>
            <a:pPr marL="457200" indent="-457200">
              <a:buAutoNum type="arabicPeriod"/>
            </a:pPr>
            <a:r>
              <a:rPr lang="en-US" b="1" dirty="0"/>
              <a:t>Installment 2 </a:t>
            </a:r>
            <a:r>
              <a:rPr lang="en-US" dirty="0"/>
              <a:t>- 25% of your balance, due approximately 4 weeks after the first installment. </a:t>
            </a:r>
          </a:p>
          <a:p>
            <a:pPr marL="457200" indent="-457200">
              <a:buAutoNum type="arabicPeriod"/>
            </a:pPr>
            <a:r>
              <a:rPr lang="en-US" b="1" dirty="0"/>
              <a:t>Installment 3 </a:t>
            </a:r>
            <a:r>
              <a:rPr lang="en-US" dirty="0"/>
              <a:t>- 25% of your balance, due approximately 4 weeks after your second installment.</a:t>
            </a:r>
          </a:p>
          <a:p>
            <a:pPr marL="457200" indent="-457200">
              <a:buFont typeface="Arial" panose="020B0604020202020204" pitchFamily="34" charset="0"/>
              <a:buAutoNum type="arabicPeriod"/>
            </a:pPr>
            <a:r>
              <a:rPr lang="en-US" b="1" dirty="0"/>
              <a:t>Installment 4 </a:t>
            </a:r>
            <a:r>
              <a:rPr lang="en-US" dirty="0"/>
              <a:t>- 25% of your balance, due approximately 4 weeks after your third installment.</a:t>
            </a:r>
          </a:p>
          <a:p>
            <a:pPr marL="0" indent="0">
              <a:buNone/>
            </a:pPr>
            <a:endParaRPr lang="en-US" dirty="0"/>
          </a:p>
          <a:p>
            <a:pPr marL="457200" indent="-457200">
              <a:buAutoNum type="arabicPeriod"/>
            </a:pPr>
            <a:endParaRPr lang="en-US" dirty="0"/>
          </a:p>
        </p:txBody>
      </p:sp>
      <p:pic>
        <p:nvPicPr>
          <p:cNvPr id="2" name="Audio 1">
            <a:hlinkClick r:id="" action="ppaction://media"/>
            <a:extLst>
              <a:ext uri="{FF2B5EF4-FFF2-40B4-BE49-F238E27FC236}">
                <a16:creationId xmlns:a16="http://schemas.microsoft.com/office/drawing/2014/main" id="{71AC237A-5FC5-4242-BE63-25BE957D3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1977308"/>
      </p:ext>
    </p:extLst>
  </p:cSld>
  <p:clrMapOvr>
    <a:masterClrMapping/>
  </p:clrMapOvr>
  <mc:AlternateContent xmlns:mc="http://schemas.openxmlformats.org/markup-compatibility/2006">
    <mc:Choice xmlns:p14="http://schemas.microsoft.com/office/powerpoint/2010/main" Requires="p14">
      <p:transition spd="slow" p14:dur="2000" advTm="51569"/>
    </mc:Choice>
    <mc:Fallback>
      <p:transition spd="slow" advTm="5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6B9E35C-5448-4C19-98D0-F005B1F5BA66}"/>
              </a:ext>
            </a:extLst>
          </p:cNvPr>
          <p:cNvSpPr>
            <a:spLocks noGrp="1"/>
          </p:cNvSpPr>
          <p:nvPr>
            <p:ph idx="1"/>
          </p:nvPr>
        </p:nvSpPr>
        <p:spPr>
          <a:xfrm>
            <a:off x="477586" y="352826"/>
            <a:ext cx="10201013" cy="5503178"/>
          </a:xfrm>
        </p:spPr>
        <p:txBody>
          <a:bodyPr>
            <a:normAutofit/>
          </a:bodyPr>
          <a:lstStyle/>
          <a:p>
            <a:pPr marL="0" indent="0">
              <a:buNone/>
            </a:pPr>
            <a:r>
              <a:rPr lang="en-US" dirty="0"/>
              <a:t>Sul Ross State University may offer students the option of enrolling in an installment payment plan during Summer which may be subject to change at any given time. Please check with the Bursar’s Office.  </a:t>
            </a:r>
          </a:p>
          <a:p>
            <a:pPr marL="0" indent="0">
              <a:buNone/>
            </a:pPr>
            <a:r>
              <a:rPr lang="en-US" dirty="0"/>
              <a:t>The details of the plan may vary from semester to semester. Payment amounts are due in 3 installments. </a:t>
            </a:r>
          </a:p>
          <a:p>
            <a:pPr marL="457200" indent="-457200">
              <a:buAutoNum type="arabicPeriod"/>
            </a:pPr>
            <a:r>
              <a:rPr lang="en-US" b="1" dirty="0"/>
              <a:t>Installment 1</a:t>
            </a:r>
            <a:r>
              <a:rPr lang="en-US" dirty="0"/>
              <a:t> - 30% of your balance, due on the Last day for late registration.</a:t>
            </a:r>
          </a:p>
          <a:p>
            <a:pPr marL="457200" indent="-457200">
              <a:buAutoNum type="arabicPeriod"/>
            </a:pPr>
            <a:r>
              <a:rPr lang="en-US" b="1" dirty="0"/>
              <a:t>Installment 2 </a:t>
            </a:r>
            <a:r>
              <a:rPr lang="en-US" dirty="0"/>
              <a:t>- 35% of your balance, due approximately 4 weeks after the first installment. </a:t>
            </a:r>
          </a:p>
          <a:p>
            <a:pPr marL="457200" indent="-457200">
              <a:buAutoNum type="arabicPeriod"/>
            </a:pPr>
            <a:r>
              <a:rPr lang="en-US" b="1" dirty="0"/>
              <a:t>Installment 3 </a:t>
            </a:r>
            <a:r>
              <a:rPr lang="en-US" dirty="0"/>
              <a:t>- 35% of your balance, due approximately 4 weeks after your second installment.</a:t>
            </a:r>
          </a:p>
          <a:p>
            <a:pPr marL="0" indent="0" algn="ctr">
              <a:buNone/>
            </a:pPr>
            <a:r>
              <a:rPr lang="en-US" dirty="0"/>
              <a:t>You may enroll yourself in a payment plan by following these instructions.</a:t>
            </a:r>
          </a:p>
          <a:p>
            <a:pPr marL="457200" indent="-457200">
              <a:buAutoNum type="arabicPeriod"/>
            </a:pPr>
            <a:endParaRPr lang="en-US" dirty="0"/>
          </a:p>
        </p:txBody>
      </p:sp>
      <p:pic>
        <p:nvPicPr>
          <p:cNvPr id="2" name="Audio 1">
            <a:hlinkClick r:id="" action="ppaction://media"/>
            <a:extLst>
              <a:ext uri="{FF2B5EF4-FFF2-40B4-BE49-F238E27FC236}">
                <a16:creationId xmlns:a16="http://schemas.microsoft.com/office/drawing/2014/main" id="{F35640E7-0637-43B4-A5B0-D10D9D2AF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5093229"/>
      </p:ext>
    </p:extLst>
  </p:cSld>
  <p:clrMapOvr>
    <a:masterClrMapping/>
  </p:clrMapOvr>
  <mc:AlternateContent xmlns:mc="http://schemas.openxmlformats.org/markup-compatibility/2006">
    <mc:Choice xmlns:p14="http://schemas.microsoft.com/office/powerpoint/2010/main" Requires="p14">
      <p:transition spd="slow" p14:dur="2000" advTm="44486"/>
    </mc:Choice>
    <mc:Fallback>
      <p:transition spd="slow" advTm="4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1A625-223B-42DE-A34D-69DCA5F161FC}"/>
              </a:ext>
            </a:extLst>
          </p:cNvPr>
          <p:cNvPicPr>
            <a:picLocks noChangeAspect="1"/>
          </p:cNvPicPr>
          <p:nvPr/>
        </p:nvPicPr>
        <p:blipFill>
          <a:blip r:embed="rId4"/>
          <a:stretch>
            <a:fillRect/>
          </a:stretch>
        </p:blipFill>
        <p:spPr>
          <a:xfrm>
            <a:off x="1028436" y="1260677"/>
            <a:ext cx="9078115" cy="4727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EEE49ADC-02F3-4938-B382-C1651180F363}"/>
              </a:ext>
            </a:extLst>
          </p:cNvPr>
          <p:cNvSpPr/>
          <p:nvPr/>
        </p:nvSpPr>
        <p:spPr>
          <a:xfrm>
            <a:off x="9220179" y="1436658"/>
            <a:ext cx="535498" cy="2852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3ED6D9B-0CBE-4361-AA17-1861CFF4ED00}"/>
              </a:ext>
            </a:extLst>
          </p:cNvPr>
          <p:cNvCxnSpPr>
            <a:cxnSpLocks/>
          </p:cNvCxnSpPr>
          <p:nvPr/>
        </p:nvCxnSpPr>
        <p:spPr>
          <a:xfrm>
            <a:off x="8755289" y="1292136"/>
            <a:ext cx="485164" cy="21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5CC99B5-2F1C-43F0-A9AC-46CB87DB02EF}"/>
              </a:ext>
            </a:extLst>
          </p:cNvPr>
          <p:cNvSpPr txBox="1"/>
          <p:nvPr/>
        </p:nvSpPr>
        <p:spPr>
          <a:xfrm>
            <a:off x="1813419" y="267349"/>
            <a:ext cx="8565160" cy="1077218"/>
          </a:xfrm>
          <a:prstGeom prst="rect">
            <a:avLst/>
          </a:prstGeom>
          <a:noFill/>
        </p:spPr>
        <p:txBody>
          <a:bodyPr wrap="square" rtlCol="0">
            <a:spAutoFit/>
          </a:bodyPr>
          <a:lstStyle/>
          <a:p>
            <a:pPr algn="ctr"/>
            <a:r>
              <a:rPr lang="en-US" sz="3200" dirty="0"/>
              <a:t>Enrolling yourself:  Access the </a:t>
            </a:r>
            <a:r>
              <a:rPr lang="en-US" sz="3200" dirty="0" err="1"/>
              <a:t>Bill+Payment</a:t>
            </a:r>
            <a:r>
              <a:rPr lang="en-US" sz="3200" dirty="0"/>
              <a:t> Account Suite through </a:t>
            </a:r>
            <a:r>
              <a:rPr lang="en-US" sz="3200" dirty="0" err="1"/>
              <a:t>mySRSU</a:t>
            </a:r>
            <a:r>
              <a:rPr lang="en-US" sz="3200" dirty="0"/>
              <a:t>.</a:t>
            </a:r>
          </a:p>
        </p:txBody>
      </p:sp>
      <p:sp>
        <p:nvSpPr>
          <p:cNvPr id="7" name="TextBox 6">
            <a:extLst>
              <a:ext uri="{FF2B5EF4-FFF2-40B4-BE49-F238E27FC236}">
                <a16:creationId xmlns:a16="http://schemas.microsoft.com/office/drawing/2014/main" id="{CCB67B83-8B92-4EF7-A06E-BB841ED10ACD}"/>
              </a:ext>
            </a:extLst>
          </p:cNvPr>
          <p:cNvSpPr txBox="1"/>
          <p:nvPr/>
        </p:nvSpPr>
        <p:spPr>
          <a:xfrm>
            <a:off x="10106551" y="1932751"/>
            <a:ext cx="1471655" cy="2062103"/>
          </a:xfrm>
          <a:prstGeom prst="rect">
            <a:avLst/>
          </a:prstGeom>
          <a:noFill/>
        </p:spPr>
        <p:txBody>
          <a:bodyPr wrap="square" rtlCol="0">
            <a:spAutoFit/>
          </a:bodyPr>
          <a:lstStyle/>
          <a:p>
            <a:r>
              <a:rPr lang="en-US" sz="1400" dirty="0">
                <a:solidFill>
                  <a:srgbClr val="C00000"/>
                </a:solidFill>
              </a:rPr>
              <a:t>1. </a:t>
            </a:r>
            <a:r>
              <a:rPr lang="en-US" sz="1600" dirty="0"/>
              <a:t>Search Engine: Type sulross.edu</a:t>
            </a:r>
          </a:p>
          <a:p>
            <a:pPr marL="285750" indent="-285750">
              <a:buFont typeface="Arial" panose="020B0604020202020204" pitchFamily="34" charset="0"/>
              <a:buChar char="•"/>
            </a:pPr>
            <a:endParaRPr lang="en-US" sz="1600" dirty="0"/>
          </a:p>
          <a:p>
            <a:r>
              <a:rPr lang="en-US" sz="1600" dirty="0">
                <a:solidFill>
                  <a:srgbClr val="C00000"/>
                </a:solidFill>
              </a:rPr>
              <a:t>2. </a:t>
            </a:r>
            <a:r>
              <a:rPr lang="en-US" sz="1600" dirty="0"/>
              <a:t>Then click on the top right corner under “</a:t>
            </a:r>
            <a:r>
              <a:rPr lang="en-US" sz="1600" dirty="0" err="1"/>
              <a:t>mySRSU</a:t>
            </a:r>
            <a:r>
              <a:rPr lang="en-US" sz="1600" dirty="0"/>
              <a:t>”</a:t>
            </a:r>
          </a:p>
        </p:txBody>
      </p:sp>
      <p:pic>
        <p:nvPicPr>
          <p:cNvPr id="8" name="Audio 7">
            <a:hlinkClick r:id="" action="ppaction://media"/>
            <a:extLst>
              <a:ext uri="{FF2B5EF4-FFF2-40B4-BE49-F238E27FC236}">
                <a16:creationId xmlns:a16="http://schemas.microsoft.com/office/drawing/2014/main" id="{174C0190-DB02-441E-8A4F-267DC423F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5603032"/>
      </p:ext>
    </p:extLst>
  </p:cSld>
  <p:clrMapOvr>
    <a:masterClrMapping/>
  </p:clrMapOvr>
  <mc:AlternateContent xmlns:mc="http://schemas.openxmlformats.org/markup-compatibility/2006" xmlns:p14="http://schemas.microsoft.com/office/powerpoint/2010/main">
    <mc:Choice Requires="p14">
      <p:transition spd="slow" p14:dur="2000" advTm="9383"/>
    </mc:Choice>
    <mc:Fallback xmlns="">
      <p:transition spd="slow" advTm="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9254B-6C05-4808-9792-8EBD070BF289}"/>
              </a:ext>
            </a:extLst>
          </p:cNvPr>
          <p:cNvPicPr>
            <a:picLocks noChangeAspect="1"/>
          </p:cNvPicPr>
          <p:nvPr/>
        </p:nvPicPr>
        <p:blipFill rotWithShape="1">
          <a:blip r:embed="rId4"/>
          <a:srcRect t="606" r="2225"/>
          <a:stretch/>
        </p:blipFill>
        <p:spPr>
          <a:xfrm>
            <a:off x="261375" y="1096251"/>
            <a:ext cx="11541853" cy="4899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E6FB6AE5-D0F8-4B05-A324-C84D4E260C6E}"/>
              </a:ext>
            </a:extLst>
          </p:cNvPr>
          <p:cNvSpPr/>
          <p:nvPr/>
        </p:nvSpPr>
        <p:spPr>
          <a:xfrm>
            <a:off x="1064329" y="3647115"/>
            <a:ext cx="1249959" cy="343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A4252CF-EC27-4CA4-A9C4-43C1A11A9306}"/>
              </a:ext>
            </a:extLst>
          </p:cNvPr>
          <p:cNvCxnSpPr>
            <a:cxnSpLocks/>
          </p:cNvCxnSpPr>
          <p:nvPr/>
        </p:nvCxnSpPr>
        <p:spPr>
          <a:xfrm flipH="1">
            <a:off x="2314288" y="3527571"/>
            <a:ext cx="511729" cy="23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6851E86-8470-42AA-AFEE-31EBC0E4DBA4}"/>
              </a:ext>
            </a:extLst>
          </p:cNvPr>
          <p:cNvSpPr/>
          <p:nvPr/>
        </p:nvSpPr>
        <p:spPr>
          <a:xfrm>
            <a:off x="11152355" y="1469429"/>
            <a:ext cx="296183" cy="9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97F785B-05C1-4DC5-B74D-79DBE592AABD}"/>
              </a:ext>
            </a:extLst>
          </p:cNvPr>
          <p:cNvSpPr txBox="1"/>
          <p:nvPr/>
        </p:nvSpPr>
        <p:spPr>
          <a:xfrm>
            <a:off x="11093848" y="1427516"/>
            <a:ext cx="709379" cy="153888"/>
          </a:xfrm>
          <a:prstGeom prst="rect">
            <a:avLst/>
          </a:prstGeom>
          <a:noFill/>
        </p:spPr>
        <p:txBody>
          <a:bodyPr wrap="square" rtlCol="0">
            <a:spAutoFit/>
          </a:bodyPr>
          <a:lstStyle/>
          <a:p>
            <a:r>
              <a:rPr lang="en-US" sz="400" b="1" dirty="0"/>
              <a:t>New Lobo</a:t>
            </a:r>
          </a:p>
        </p:txBody>
      </p:sp>
      <p:sp>
        <p:nvSpPr>
          <p:cNvPr id="10" name="TextBox 9">
            <a:extLst>
              <a:ext uri="{FF2B5EF4-FFF2-40B4-BE49-F238E27FC236}">
                <a16:creationId xmlns:a16="http://schemas.microsoft.com/office/drawing/2014/main" id="{B14945AD-99A3-4CED-A9C8-636619BAD365}"/>
              </a:ext>
            </a:extLst>
          </p:cNvPr>
          <p:cNvSpPr txBox="1"/>
          <p:nvPr/>
        </p:nvSpPr>
        <p:spPr>
          <a:xfrm>
            <a:off x="1689308" y="451704"/>
            <a:ext cx="8565160" cy="584775"/>
          </a:xfrm>
          <a:prstGeom prst="rect">
            <a:avLst/>
          </a:prstGeom>
          <a:noFill/>
        </p:spPr>
        <p:txBody>
          <a:bodyPr wrap="square" rtlCol="0">
            <a:spAutoFit/>
          </a:bodyPr>
          <a:lstStyle/>
          <a:p>
            <a:pPr algn="ctr"/>
            <a:r>
              <a:rPr lang="en-US" sz="3200" dirty="0"/>
              <a:t>Click on “Student Dashboard”</a:t>
            </a:r>
          </a:p>
        </p:txBody>
      </p:sp>
      <p:pic>
        <p:nvPicPr>
          <p:cNvPr id="2" name="Audio 1">
            <a:hlinkClick r:id="" action="ppaction://media"/>
            <a:extLst>
              <a:ext uri="{FF2B5EF4-FFF2-40B4-BE49-F238E27FC236}">
                <a16:creationId xmlns:a16="http://schemas.microsoft.com/office/drawing/2014/main" id="{893F124D-53B6-42F4-B042-0526999FC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693118"/>
      </p:ext>
    </p:extLst>
  </p:cSld>
  <p:clrMapOvr>
    <a:masterClrMapping/>
  </p:clrMapOvr>
  <mc:AlternateContent xmlns:mc="http://schemas.openxmlformats.org/markup-compatibility/2006" xmlns:p14="http://schemas.microsoft.com/office/powerpoint/2010/main">
    <mc:Choice Requires="p14">
      <p:transition spd="slow" p14:dur="2000" advTm="10702"/>
    </mc:Choice>
    <mc:Fallback xmlns="">
      <p:transition spd="slow" advTm="10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011A4B0-15E6-4DE5-80C5-1BC53D5FB78E}"/>
              </a:ext>
            </a:extLst>
          </p:cNvPr>
          <p:cNvPicPr>
            <a:picLocks noChangeAspect="1"/>
          </p:cNvPicPr>
          <p:nvPr/>
        </p:nvPicPr>
        <p:blipFill>
          <a:blip r:embed="rId4"/>
          <a:stretch>
            <a:fillRect/>
          </a:stretch>
        </p:blipFill>
        <p:spPr>
          <a:xfrm>
            <a:off x="107425" y="499143"/>
            <a:ext cx="11087916" cy="5066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514A4BBA-742C-4BE0-8B16-25458CDA1C97}"/>
              </a:ext>
            </a:extLst>
          </p:cNvPr>
          <p:cNvSpPr/>
          <p:nvPr/>
        </p:nvSpPr>
        <p:spPr>
          <a:xfrm>
            <a:off x="2734810" y="3177331"/>
            <a:ext cx="1702966" cy="2516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E0E513F-1F0B-4E30-B2E5-DE8BE8E00F24}"/>
              </a:ext>
            </a:extLst>
          </p:cNvPr>
          <p:cNvCxnSpPr>
            <a:cxnSpLocks/>
          </p:cNvCxnSpPr>
          <p:nvPr/>
        </p:nvCxnSpPr>
        <p:spPr>
          <a:xfrm flipH="1">
            <a:off x="4437776" y="3026328"/>
            <a:ext cx="562062" cy="27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09E3A19-D88F-4F82-82EC-F02813688168}"/>
              </a:ext>
            </a:extLst>
          </p:cNvPr>
          <p:cNvSpPr/>
          <p:nvPr/>
        </p:nvSpPr>
        <p:spPr>
          <a:xfrm>
            <a:off x="10391619" y="653562"/>
            <a:ext cx="556015" cy="148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FF49CF-4789-415F-9F39-851EEB362EB7}"/>
              </a:ext>
            </a:extLst>
          </p:cNvPr>
          <p:cNvSpPr/>
          <p:nvPr/>
        </p:nvSpPr>
        <p:spPr>
          <a:xfrm>
            <a:off x="3070372" y="2043025"/>
            <a:ext cx="688772" cy="12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5DC244-EC37-40B9-BBEA-449972F83D9E}"/>
              </a:ext>
            </a:extLst>
          </p:cNvPr>
          <p:cNvSpPr txBox="1"/>
          <p:nvPr/>
        </p:nvSpPr>
        <p:spPr>
          <a:xfrm>
            <a:off x="3070372" y="1982201"/>
            <a:ext cx="756832" cy="230832"/>
          </a:xfrm>
          <a:prstGeom prst="rect">
            <a:avLst/>
          </a:prstGeom>
          <a:noFill/>
        </p:spPr>
        <p:txBody>
          <a:bodyPr wrap="square" rtlCol="0">
            <a:spAutoFit/>
          </a:bodyPr>
          <a:lstStyle/>
          <a:p>
            <a:r>
              <a:rPr lang="en-US" sz="900" b="1" dirty="0"/>
              <a:t>New Lobo</a:t>
            </a:r>
          </a:p>
        </p:txBody>
      </p:sp>
      <p:sp>
        <p:nvSpPr>
          <p:cNvPr id="9" name="TextBox 8">
            <a:extLst>
              <a:ext uri="{FF2B5EF4-FFF2-40B4-BE49-F238E27FC236}">
                <a16:creationId xmlns:a16="http://schemas.microsoft.com/office/drawing/2014/main" id="{8C97F8CE-D766-4FAF-8850-A1D49D64B3A0}"/>
              </a:ext>
            </a:extLst>
          </p:cNvPr>
          <p:cNvSpPr txBox="1"/>
          <p:nvPr/>
        </p:nvSpPr>
        <p:spPr>
          <a:xfrm>
            <a:off x="10391898" y="653562"/>
            <a:ext cx="556015" cy="200055"/>
          </a:xfrm>
          <a:prstGeom prst="rect">
            <a:avLst/>
          </a:prstGeom>
          <a:noFill/>
        </p:spPr>
        <p:txBody>
          <a:bodyPr wrap="square" rtlCol="0">
            <a:spAutoFit/>
          </a:bodyPr>
          <a:lstStyle/>
          <a:p>
            <a:r>
              <a:rPr lang="en-US" sz="700" b="1" dirty="0"/>
              <a:t>New Lobo</a:t>
            </a:r>
          </a:p>
        </p:txBody>
      </p:sp>
      <p:sp>
        <p:nvSpPr>
          <p:cNvPr id="10" name="TextBox 9">
            <a:extLst>
              <a:ext uri="{FF2B5EF4-FFF2-40B4-BE49-F238E27FC236}">
                <a16:creationId xmlns:a16="http://schemas.microsoft.com/office/drawing/2014/main" id="{0CFD8E5B-33CD-4551-9E15-E18E2E9993D5}"/>
              </a:ext>
            </a:extLst>
          </p:cNvPr>
          <p:cNvSpPr txBox="1"/>
          <p:nvPr/>
        </p:nvSpPr>
        <p:spPr>
          <a:xfrm>
            <a:off x="5545122" y="1300664"/>
            <a:ext cx="4687921" cy="1077218"/>
          </a:xfrm>
          <a:prstGeom prst="rect">
            <a:avLst/>
          </a:prstGeom>
          <a:noFill/>
        </p:spPr>
        <p:txBody>
          <a:bodyPr wrap="square" rtlCol="0">
            <a:spAutoFit/>
          </a:bodyPr>
          <a:lstStyle/>
          <a:p>
            <a:pPr algn="ctr"/>
            <a:r>
              <a:rPr lang="en-US" sz="3200" dirty="0"/>
              <a:t>Click on “Student Account Suite (</a:t>
            </a:r>
            <a:r>
              <a:rPr lang="en-US" sz="3200" dirty="0" err="1"/>
              <a:t>Bill+Payment</a:t>
            </a:r>
            <a:r>
              <a:rPr lang="en-US" sz="3200" dirty="0"/>
              <a:t>)”</a:t>
            </a:r>
          </a:p>
        </p:txBody>
      </p:sp>
      <p:pic>
        <p:nvPicPr>
          <p:cNvPr id="3" name="Audio 2">
            <a:hlinkClick r:id="" action="ppaction://media"/>
            <a:extLst>
              <a:ext uri="{FF2B5EF4-FFF2-40B4-BE49-F238E27FC236}">
                <a16:creationId xmlns:a16="http://schemas.microsoft.com/office/drawing/2014/main" id="{A8C7E1D0-9F10-4E70-B391-145CC789F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3823605"/>
      </p:ext>
    </p:extLst>
  </p:cSld>
  <p:clrMapOvr>
    <a:masterClrMapping/>
  </p:clrMapOvr>
  <mc:AlternateContent xmlns:mc="http://schemas.openxmlformats.org/markup-compatibility/2006" xmlns:p14="http://schemas.microsoft.com/office/powerpoint/2010/main">
    <mc:Choice Requires="p14">
      <p:transition spd="slow" p14:dur="2000" advTm="9699"/>
    </mc:Choice>
    <mc:Fallback xmlns="">
      <p:transition spd="slow" advTm="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25158F9-EF13-46AA-ABC1-5D474FC6D109}"/>
              </a:ext>
            </a:extLst>
          </p:cNvPr>
          <p:cNvPicPr>
            <a:picLocks noGrp="1" noChangeAspect="1"/>
          </p:cNvPicPr>
          <p:nvPr>
            <p:ph idx="1"/>
          </p:nvPr>
        </p:nvPicPr>
        <p:blipFill>
          <a:blip r:embed="rId4"/>
          <a:stretch>
            <a:fillRect/>
          </a:stretch>
        </p:blipFill>
        <p:spPr>
          <a:xfrm>
            <a:off x="739629" y="669000"/>
            <a:ext cx="10511406" cy="5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97AD4E7-8A69-44DD-AC3B-EA3F8DF3D87F}"/>
              </a:ext>
            </a:extLst>
          </p:cNvPr>
          <p:cNvSpPr txBox="1"/>
          <p:nvPr/>
        </p:nvSpPr>
        <p:spPr>
          <a:xfrm>
            <a:off x="5469621" y="1790485"/>
            <a:ext cx="4687921" cy="1077218"/>
          </a:xfrm>
          <a:prstGeom prst="rect">
            <a:avLst/>
          </a:prstGeom>
          <a:noFill/>
        </p:spPr>
        <p:txBody>
          <a:bodyPr wrap="square" rtlCol="0">
            <a:spAutoFit/>
          </a:bodyPr>
          <a:lstStyle/>
          <a:p>
            <a:pPr algn="ctr"/>
            <a:r>
              <a:rPr lang="en-US" sz="3200" dirty="0"/>
              <a:t>Type in your credentials </a:t>
            </a:r>
          </a:p>
          <a:p>
            <a:pPr algn="ctr"/>
            <a:r>
              <a:rPr lang="en-US" sz="3200" dirty="0"/>
              <a:t>“Username”&amp; “Password” </a:t>
            </a:r>
          </a:p>
        </p:txBody>
      </p:sp>
      <p:pic>
        <p:nvPicPr>
          <p:cNvPr id="2" name="Audio 1">
            <a:hlinkClick r:id="" action="ppaction://media"/>
            <a:extLst>
              <a:ext uri="{FF2B5EF4-FFF2-40B4-BE49-F238E27FC236}">
                <a16:creationId xmlns:a16="http://schemas.microsoft.com/office/drawing/2014/main" id="{2AC578EA-E118-47A8-B5D8-4AB1FA9F9C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2206159"/>
      </p:ext>
    </p:extLst>
  </p:cSld>
  <p:clrMapOvr>
    <a:masterClrMapping/>
  </p:clrMapOvr>
  <mc:AlternateContent xmlns:mc="http://schemas.openxmlformats.org/markup-compatibility/2006" xmlns:p14="http://schemas.microsoft.com/office/powerpoint/2010/main">
    <mc:Choice Requires="p14">
      <p:transition spd="slow" p14:dur="2000" advTm="4171"/>
    </mc:Choice>
    <mc:Fallback xmlns="">
      <p:transition spd="slow" advTm="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930787-0235-49E6-AE30-F57A8E0618D3}"/>
              </a:ext>
            </a:extLst>
          </p:cNvPr>
          <p:cNvPicPr>
            <a:picLocks noGrp="1" noChangeAspect="1"/>
          </p:cNvPicPr>
          <p:nvPr>
            <p:ph sz="half" idx="1"/>
          </p:nvPr>
        </p:nvPicPr>
        <p:blipFill>
          <a:blip r:embed="rId4"/>
          <a:stretch>
            <a:fillRect/>
          </a:stretch>
        </p:blipFill>
        <p:spPr>
          <a:xfrm>
            <a:off x="578168" y="889045"/>
            <a:ext cx="11035664" cy="5079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AC42EF71-6AE2-470F-8D13-393CD34CAC0A}"/>
              </a:ext>
            </a:extLst>
          </p:cNvPr>
          <p:cNvSpPr/>
          <p:nvPr/>
        </p:nvSpPr>
        <p:spPr>
          <a:xfrm>
            <a:off x="696286" y="5507559"/>
            <a:ext cx="1828128" cy="3815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E0799F5-0DCB-433E-A06D-272BD715467D}"/>
              </a:ext>
            </a:extLst>
          </p:cNvPr>
          <p:cNvCxnSpPr>
            <a:cxnSpLocks/>
          </p:cNvCxnSpPr>
          <p:nvPr/>
        </p:nvCxnSpPr>
        <p:spPr>
          <a:xfrm flipH="1">
            <a:off x="2524414" y="5622908"/>
            <a:ext cx="822120" cy="115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0F2AD1-4060-4579-8AF9-1DE2798195A0}"/>
              </a:ext>
            </a:extLst>
          </p:cNvPr>
          <p:cNvSpPr txBox="1"/>
          <p:nvPr/>
        </p:nvSpPr>
        <p:spPr>
          <a:xfrm>
            <a:off x="1813420" y="194793"/>
            <a:ext cx="8565160" cy="523220"/>
          </a:xfrm>
          <a:prstGeom prst="rect">
            <a:avLst/>
          </a:prstGeom>
          <a:noFill/>
        </p:spPr>
        <p:txBody>
          <a:bodyPr wrap="square" rtlCol="0">
            <a:spAutoFit/>
          </a:bodyPr>
          <a:lstStyle/>
          <a:p>
            <a:pPr algn="ctr"/>
            <a:r>
              <a:rPr lang="en-US" sz="2800" dirty="0"/>
              <a:t>Click on button “Continue to the Student Account Suite”</a:t>
            </a:r>
          </a:p>
        </p:txBody>
      </p:sp>
      <p:pic>
        <p:nvPicPr>
          <p:cNvPr id="2" name="Audio 1">
            <a:hlinkClick r:id="" action="ppaction://media"/>
            <a:extLst>
              <a:ext uri="{FF2B5EF4-FFF2-40B4-BE49-F238E27FC236}">
                <a16:creationId xmlns:a16="http://schemas.microsoft.com/office/drawing/2014/main" id="{D285F7F2-3000-4083-9099-D9D32474EB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6018825"/>
      </p:ext>
    </p:extLst>
  </p:cSld>
  <p:clrMapOvr>
    <a:masterClrMapping/>
  </p:clrMapOvr>
  <mc:AlternateContent xmlns:mc="http://schemas.openxmlformats.org/markup-compatibility/2006" xmlns:p14="http://schemas.microsoft.com/office/powerpoint/2010/main">
    <mc:Choice Requires="p14">
      <p:transition spd="slow" p14:dur="2000" advTm="9123"/>
    </mc:Choice>
    <mc:Fallback xmlns="">
      <p:transition spd="slow" advTm="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07415E6-B89D-43FF-B3C8-F1105B7D8282}"/>
              </a:ext>
            </a:extLst>
          </p:cNvPr>
          <p:cNvPicPr>
            <a:picLocks noChangeAspect="1"/>
          </p:cNvPicPr>
          <p:nvPr/>
        </p:nvPicPr>
        <p:blipFill>
          <a:blip r:embed="rId4"/>
          <a:stretch>
            <a:fillRect/>
          </a:stretch>
        </p:blipFill>
        <p:spPr>
          <a:xfrm>
            <a:off x="394299" y="837850"/>
            <a:ext cx="10885477" cy="518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5CFD5455-AF0F-417A-B634-841B04988840}"/>
              </a:ext>
            </a:extLst>
          </p:cNvPr>
          <p:cNvSpPr/>
          <p:nvPr/>
        </p:nvSpPr>
        <p:spPr>
          <a:xfrm>
            <a:off x="9908229" y="989767"/>
            <a:ext cx="755010" cy="142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CBA434-FE6C-4A16-8A40-44B0E42E516B}"/>
              </a:ext>
            </a:extLst>
          </p:cNvPr>
          <p:cNvSpPr/>
          <p:nvPr/>
        </p:nvSpPr>
        <p:spPr>
          <a:xfrm>
            <a:off x="6802203" y="2899323"/>
            <a:ext cx="927471" cy="3858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97F2A8-1B32-4F61-A359-CC58752E2AE5}"/>
              </a:ext>
            </a:extLst>
          </p:cNvPr>
          <p:cNvSpPr txBox="1"/>
          <p:nvPr/>
        </p:nvSpPr>
        <p:spPr>
          <a:xfrm>
            <a:off x="9908229" y="945657"/>
            <a:ext cx="756832" cy="230832"/>
          </a:xfrm>
          <a:prstGeom prst="rect">
            <a:avLst/>
          </a:prstGeom>
          <a:noFill/>
        </p:spPr>
        <p:txBody>
          <a:bodyPr wrap="square" rtlCol="0">
            <a:spAutoFit/>
          </a:bodyPr>
          <a:lstStyle/>
          <a:p>
            <a:r>
              <a:rPr lang="en-US" sz="900" b="1" dirty="0"/>
              <a:t>New Lobo</a:t>
            </a:r>
          </a:p>
        </p:txBody>
      </p:sp>
      <p:sp>
        <p:nvSpPr>
          <p:cNvPr id="11" name="TextBox 10">
            <a:extLst>
              <a:ext uri="{FF2B5EF4-FFF2-40B4-BE49-F238E27FC236}">
                <a16:creationId xmlns:a16="http://schemas.microsoft.com/office/drawing/2014/main" id="{675DFB0D-7806-411B-B39D-97DCD1FD4DAD}"/>
              </a:ext>
            </a:extLst>
          </p:cNvPr>
          <p:cNvSpPr txBox="1"/>
          <p:nvPr/>
        </p:nvSpPr>
        <p:spPr>
          <a:xfrm>
            <a:off x="1554457" y="277272"/>
            <a:ext cx="8565160" cy="584775"/>
          </a:xfrm>
          <a:prstGeom prst="rect">
            <a:avLst/>
          </a:prstGeom>
          <a:noFill/>
        </p:spPr>
        <p:txBody>
          <a:bodyPr wrap="square" rtlCol="0">
            <a:spAutoFit/>
          </a:bodyPr>
          <a:lstStyle/>
          <a:p>
            <a:pPr algn="ctr"/>
            <a:r>
              <a:rPr lang="en-US" sz="3200" dirty="0"/>
              <a:t>Click on “Enroll in a Payment Plan”</a:t>
            </a:r>
          </a:p>
        </p:txBody>
      </p:sp>
      <p:pic>
        <p:nvPicPr>
          <p:cNvPr id="2" name="Audio 1">
            <a:hlinkClick r:id="" action="ppaction://media"/>
            <a:extLst>
              <a:ext uri="{FF2B5EF4-FFF2-40B4-BE49-F238E27FC236}">
                <a16:creationId xmlns:a16="http://schemas.microsoft.com/office/drawing/2014/main" id="{A9E76763-92D2-4BD1-A4FC-2E83C4331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275558"/>
      </p:ext>
    </p:extLst>
  </p:cSld>
  <p:clrMapOvr>
    <a:masterClrMapping/>
  </p:clrMapOvr>
  <mc:AlternateContent xmlns:mc="http://schemas.openxmlformats.org/markup-compatibility/2006" xmlns:p14="http://schemas.microsoft.com/office/powerpoint/2010/main">
    <mc:Choice Requires="p14">
      <p:transition spd="slow" p14:dur="2000" advTm="14001"/>
    </mc:Choice>
    <mc:Fallback xmlns="">
      <p:transition spd="slow" advTm="1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2020</TotalTime>
  <Words>621</Words>
  <Application>Microsoft Office PowerPoint</Application>
  <PresentationFormat>Widescreen</PresentationFormat>
  <Paragraphs>64</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Bahnschrift</vt:lpstr>
      <vt:lpstr>Impact</vt:lpstr>
      <vt:lpstr>Main Event</vt:lpstr>
      <vt:lpstr>How to enroll in a payment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enroll in a payment plan?</dc:title>
  <dc:creator>Contreras, Valeria</dc:creator>
  <cp:lastModifiedBy>Contreras, Valeria</cp:lastModifiedBy>
  <cp:revision>37</cp:revision>
  <dcterms:created xsi:type="dcterms:W3CDTF">2024-05-21T19:37:35Z</dcterms:created>
  <dcterms:modified xsi:type="dcterms:W3CDTF">2024-05-30T22:24:58Z</dcterms:modified>
</cp:coreProperties>
</file>