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052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3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42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5651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42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79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59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68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236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7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51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84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3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4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9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2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3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9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1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sv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hyperlink" Target="mailto:Valeria.contreras@sulross.edu" TargetMode="Externa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F853-4E12-4F2B-A7AB-0653C9B03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8858" y="2850795"/>
            <a:ext cx="8959443" cy="889231"/>
          </a:xfrm>
        </p:spPr>
        <p:txBody>
          <a:bodyPr>
            <a:normAutofit/>
          </a:bodyPr>
          <a:lstStyle/>
          <a:p>
            <a:r>
              <a:rPr lang="en-US" sz="3200" dirty="0"/>
              <a:t>How to set up Refund-DIRECT DEPOSIT</a:t>
            </a:r>
          </a:p>
        </p:txBody>
      </p:sp>
      <p:pic>
        <p:nvPicPr>
          <p:cNvPr id="4" name="Picture 4" descr="Sul Ross State University Applicant ...">
            <a:extLst>
              <a:ext uri="{FF2B5EF4-FFF2-40B4-BE49-F238E27FC236}">
                <a16:creationId xmlns:a16="http://schemas.microsoft.com/office/drawing/2014/main" id="{9980C761-44A1-43B8-98D7-D12158F6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01" y="213221"/>
            <a:ext cx="4377393" cy="1089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uman Resources - SUL ROSS">
            <a:extLst>
              <a:ext uri="{FF2B5EF4-FFF2-40B4-BE49-F238E27FC236}">
                <a16:creationId xmlns:a16="http://schemas.microsoft.com/office/drawing/2014/main" id="{C5A4815F-E1F8-4C23-9938-59970DD2D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631" y="1519230"/>
            <a:ext cx="1290351" cy="1290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D79AEA-ADA7-489F-B80C-93F17B5AD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10"/>
    </mc:Choice>
    <mc:Fallback>
      <p:transition spd="slow" advTm="1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91D903-104C-48C1-9787-EF8BD998C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061" y="436227"/>
            <a:ext cx="9933419" cy="4890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75471A9-BC1E-410B-A578-1CE5D87857AD}"/>
              </a:ext>
            </a:extLst>
          </p:cNvPr>
          <p:cNvSpPr/>
          <p:nvPr/>
        </p:nvSpPr>
        <p:spPr>
          <a:xfrm>
            <a:off x="8254768" y="3741491"/>
            <a:ext cx="981512" cy="3103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1A494C-9A06-4CF9-BA92-4DCA588D2014}"/>
              </a:ext>
            </a:extLst>
          </p:cNvPr>
          <p:cNvCxnSpPr>
            <a:cxnSpLocks/>
          </p:cNvCxnSpPr>
          <p:nvPr/>
        </p:nvCxnSpPr>
        <p:spPr>
          <a:xfrm flipH="1">
            <a:off x="9362116" y="3833769"/>
            <a:ext cx="302001" cy="62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9843E2B-FC0E-4B18-A414-5AFE1E60EA2B}"/>
              </a:ext>
            </a:extLst>
          </p:cNvPr>
          <p:cNvSpPr/>
          <p:nvPr/>
        </p:nvSpPr>
        <p:spPr>
          <a:xfrm>
            <a:off x="9959129" y="562062"/>
            <a:ext cx="736834" cy="83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CA455-D9CF-4C9A-951D-A0F630273537}"/>
              </a:ext>
            </a:extLst>
          </p:cNvPr>
          <p:cNvSpPr txBox="1"/>
          <p:nvPr/>
        </p:nvSpPr>
        <p:spPr>
          <a:xfrm>
            <a:off x="9420261" y="3251664"/>
            <a:ext cx="16002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1. </a:t>
            </a:r>
            <a:r>
              <a:rPr lang="en-US" sz="1400" dirty="0"/>
              <a:t>Click “Set up a new account”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F2DDC8-D95F-49A7-ADD2-30ED53E46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A8849B-5572-4B45-A789-4278BA1A7529}"/>
              </a:ext>
            </a:extLst>
          </p:cNvPr>
          <p:cNvSpPr/>
          <p:nvPr/>
        </p:nvSpPr>
        <p:spPr>
          <a:xfrm>
            <a:off x="4237838" y="4462941"/>
            <a:ext cx="795556" cy="100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9"/>
    </mc:Choice>
    <mc:Fallback xmlns="">
      <p:transition spd="slow" advTm="1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024292-E8C5-444C-84D7-28B43A3EE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87" y="619223"/>
            <a:ext cx="11009152" cy="5168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173CD009-0651-4E34-816A-9DFD4CCA26CE}"/>
              </a:ext>
            </a:extLst>
          </p:cNvPr>
          <p:cNvSpPr/>
          <p:nvPr/>
        </p:nvSpPr>
        <p:spPr>
          <a:xfrm>
            <a:off x="6266576" y="2860646"/>
            <a:ext cx="243281" cy="13506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1A169C-66EF-42C3-B1AF-7ED674CC8043}"/>
              </a:ext>
            </a:extLst>
          </p:cNvPr>
          <p:cNvCxnSpPr>
            <a:cxnSpLocks/>
          </p:cNvCxnSpPr>
          <p:nvPr/>
        </p:nvCxnSpPr>
        <p:spPr>
          <a:xfrm flipV="1">
            <a:off x="7239698" y="1365562"/>
            <a:ext cx="327171" cy="210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6B81042-7BAB-41B2-855E-0D4BC340E0AE}"/>
              </a:ext>
            </a:extLst>
          </p:cNvPr>
          <p:cNvSpPr/>
          <p:nvPr/>
        </p:nvSpPr>
        <p:spPr>
          <a:xfrm>
            <a:off x="8179266" y="4362275"/>
            <a:ext cx="645951" cy="2348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5CC4EC-97C3-49E0-992D-E6E9A2D944C6}"/>
              </a:ext>
            </a:extLst>
          </p:cNvPr>
          <p:cNvSpPr/>
          <p:nvPr/>
        </p:nvSpPr>
        <p:spPr>
          <a:xfrm>
            <a:off x="10303078" y="771787"/>
            <a:ext cx="736834" cy="83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5A5A91-433D-4E77-909B-26E497C62578}"/>
              </a:ext>
            </a:extLst>
          </p:cNvPr>
          <p:cNvSpPr txBox="1"/>
          <p:nvPr/>
        </p:nvSpPr>
        <p:spPr>
          <a:xfrm>
            <a:off x="6096000" y="2917466"/>
            <a:ext cx="1600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1. </a:t>
            </a:r>
            <a:r>
              <a:rPr lang="en-US" sz="1400" dirty="0"/>
              <a:t>Enter your Account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934D5-CA6C-4855-87D7-7AB616CFF129}"/>
              </a:ext>
            </a:extLst>
          </p:cNvPr>
          <p:cNvSpPr txBox="1"/>
          <p:nvPr/>
        </p:nvSpPr>
        <p:spPr>
          <a:xfrm>
            <a:off x="6266576" y="1239244"/>
            <a:ext cx="160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2. </a:t>
            </a:r>
            <a:r>
              <a:rPr lang="en-US" sz="1400" dirty="0"/>
              <a:t>Enter “note”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B829D6-B75C-47BE-A3DA-CAB8F318737F}"/>
              </a:ext>
            </a:extLst>
          </p:cNvPr>
          <p:cNvSpPr/>
          <p:nvPr/>
        </p:nvSpPr>
        <p:spPr>
          <a:xfrm>
            <a:off x="3970787" y="5093514"/>
            <a:ext cx="878049" cy="124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2C7B33-4C78-481E-AA0C-F60E0BB82CE4}"/>
              </a:ext>
            </a:extLst>
          </p:cNvPr>
          <p:cNvSpPr txBox="1"/>
          <p:nvPr/>
        </p:nvSpPr>
        <p:spPr>
          <a:xfrm>
            <a:off x="7379146" y="3322043"/>
            <a:ext cx="16002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3. </a:t>
            </a:r>
            <a:r>
              <a:rPr lang="en-US" sz="1400" dirty="0"/>
              <a:t>Review &amp; Verify your Information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564721-B2F0-40D6-AB61-2CB640E752AD}"/>
              </a:ext>
            </a:extLst>
          </p:cNvPr>
          <p:cNvCxnSpPr>
            <a:cxnSpLocks/>
          </p:cNvCxnSpPr>
          <p:nvPr/>
        </p:nvCxnSpPr>
        <p:spPr>
          <a:xfrm>
            <a:off x="8092910" y="4078714"/>
            <a:ext cx="172711" cy="265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71112F-BCFD-4B18-ABD9-FBFD84343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63"/>
    </mc:Choice>
    <mc:Fallback xmlns="">
      <p:transition spd="slow" advTm="5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B734C2-9DCF-465F-8636-5C58BD679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98" y="847286"/>
            <a:ext cx="10151804" cy="4723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B93602C-2EC7-4239-A308-F7E77C479C15}"/>
              </a:ext>
            </a:extLst>
          </p:cNvPr>
          <p:cNvSpPr/>
          <p:nvPr/>
        </p:nvSpPr>
        <p:spPr>
          <a:xfrm>
            <a:off x="7868873" y="4706224"/>
            <a:ext cx="645951" cy="2348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953548-BCE9-4821-94A9-175FD35352F1}"/>
              </a:ext>
            </a:extLst>
          </p:cNvPr>
          <p:cNvCxnSpPr>
            <a:cxnSpLocks/>
          </p:cNvCxnSpPr>
          <p:nvPr/>
        </p:nvCxnSpPr>
        <p:spPr>
          <a:xfrm flipH="1" flipV="1">
            <a:off x="3915698" y="4471333"/>
            <a:ext cx="256146" cy="234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0C1B11-5CC9-40D6-AEFA-EC3BAFFE682F}"/>
              </a:ext>
            </a:extLst>
          </p:cNvPr>
          <p:cNvCxnSpPr/>
          <p:nvPr/>
        </p:nvCxnSpPr>
        <p:spPr>
          <a:xfrm flipH="1">
            <a:off x="7323589" y="4471332"/>
            <a:ext cx="268448" cy="234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43F9BBC-9BEA-4F4D-A13E-9ABF4BE7F128}"/>
              </a:ext>
            </a:extLst>
          </p:cNvPr>
          <p:cNvSpPr/>
          <p:nvPr/>
        </p:nvSpPr>
        <p:spPr>
          <a:xfrm>
            <a:off x="9833295" y="1006679"/>
            <a:ext cx="736834" cy="83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CE297B-B05D-4338-A40C-4BEC04138918}"/>
              </a:ext>
            </a:extLst>
          </p:cNvPr>
          <p:cNvSpPr/>
          <p:nvPr/>
        </p:nvSpPr>
        <p:spPr>
          <a:xfrm flipV="1">
            <a:off x="6096000" y="2105635"/>
            <a:ext cx="1101754" cy="46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BB3181-DFCC-46D5-B96B-6038F51D2520}"/>
              </a:ext>
            </a:extLst>
          </p:cNvPr>
          <p:cNvSpPr/>
          <p:nvPr/>
        </p:nvSpPr>
        <p:spPr>
          <a:xfrm>
            <a:off x="6096000" y="2810312"/>
            <a:ext cx="548081" cy="110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37E7CB-1282-408A-934F-5A2B09120618}"/>
              </a:ext>
            </a:extLst>
          </p:cNvPr>
          <p:cNvSpPr/>
          <p:nvPr/>
        </p:nvSpPr>
        <p:spPr>
          <a:xfrm>
            <a:off x="6096000" y="2633443"/>
            <a:ext cx="548081" cy="110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0236C2-F692-451E-A6E6-D7A199A668D9}"/>
              </a:ext>
            </a:extLst>
          </p:cNvPr>
          <p:cNvSpPr/>
          <p:nvPr/>
        </p:nvSpPr>
        <p:spPr>
          <a:xfrm>
            <a:off x="6096000" y="1807125"/>
            <a:ext cx="782972" cy="113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3023DC5F-E5A6-49DD-A260-15DF58E9C5AE}"/>
              </a:ext>
            </a:extLst>
          </p:cNvPr>
          <p:cNvSpPr/>
          <p:nvPr/>
        </p:nvSpPr>
        <p:spPr>
          <a:xfrm>
            <a:off x="7264866" y="1921079"/>
            <a:ext cx="192947" cy="9996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A51651-5C57-4996-BFC3-F100519166F5}"/>
              </a:ext>
            </a:extLst>
          </p:cNvPr>
          <p:cNvSpPr txBox="1"/>
          <p:nvPr/>
        </p:nvSpPr>
        <p:spPr>
          <a:xfrm>
            <a:off x="7068754" y="1833202"/>
            <a:ext cx="1600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1. </a:t>
            </a:r>
            <a:r>
              <a:rPr lang="en-US" sz="1400" dirty="0"/>
              <a:t>Verify your Account Information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3AA3D4-030D-4FC2-A962-4B95DD864D43}"/>
              </a:ext>
            </a:extLst>
          </p:cNvPr>
          <p:cNvSpPr txBox="1"/>
          <p:nvPr/>
        </p:nvSpPr>
        <p:spPr>
          <a:xfrm>
            <a:off x="3915698" y="4328719"/>
            <a:ext cx="154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2. </a:t>
            </a:r>
            <a:r>
              <a:rPr lang="en-US" sz="1400" dirty="0"/>
              <a:t>Checkbox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6958E-3A3C-4D41-AA15-2039BC36133C}"/>
              </a:ext>
            </a:extLst>
          </p:cNvPr>
          <p:cNvSpPr txBox="1"/>
          <p:nvPr/>
        </p:nvSpPr>
        <p:spPr>
          <a:xfrm>
            <a:off x="6646313" y="3937234"/>
            <a:ext cx="154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3. </a:t>
            </a:r>
            <a:r>
              <a:rPr lang="en-US" sz="1400" dirty="0"/>
              <a:t>Print Agreement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462F0-6557-4CBE-8658-7769665F1507}"/>
              </a:ext>
            </a:extLst>
          </p:cNvPr>
          <p:cNvSpPr txBox="1"/>
          <p:nvPr/>
        </p:nvSpPr>
        <p:spPr>
          <a:xfrm>
            <a:off x="8468684" y="4347953"/>
            <a:ext cx="154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4. </a:t>
            </a:r>
            <a:r>
              <a:rPr lang="en-US" sz="1400" dirty="0"/>
              <a:t>Click Continue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7B7AED-16B0-45B1-8BCB-5F5403125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29"/>
    </mc:Choice>
    <mc:Fallback xmlns="">
      <p:transition spd="slow" advTm="3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349D8-6711-4E05-9A37-5640764CA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23" y="611096"/>
            <a:ext cx="10528183" cy="4959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883142-A057-414C-9690-97D953126DE3}"/>
              </a:ext>
            </a:extLst>
          </p:cNvPr>
          <p:cNvCxnSpPr/>
          <p:nvPr/>
        </p:nvCxnSpPr>
        <p:spPr>
          <a:xfrm flipH="1">
            <a:off x="9177556" y="4706225"/>
            <a:ext cx="318782" cy="30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A67AF5-5C4C-49FE-A817-6A5B31A8F330}"/>
              </a:ext>
            </a:extLst>
          </p:cNvPr>
          <p:cNvCxnSpPr>
            <a:cxnSpLocks/>
          </p:cNvCxnSpPr>
          <p:nvPr/>
        </p:nvCxnSpPr>
        <p:spPr>
          <a:xfrm>
            <a:off x="7784983" y="4706225"/>
            <a:ext cx="378903" cy="303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F620883-7A37-4137-A5AE-10493A9AB4B2}"/>
              </a:ext>
            </a:extLst>
          </p:cNvPr>
          <p:cNvSpPr/>
          <p:nvPr/>
        </p:nvSpPr>
        <p:spPr>
          <a:xfrm>
            <a:off x="4242033" y="3489820"/>
            <a:ext cx="548081" cy="110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DDE58C-8957-4809-A872-4E2E768D7665}"/>
              </a:ext>
            </a:extLst>
          </p:cNvPr>
          <p:cNvSpPr/>
          <p:nvPr/>
        </p:nvSpPr>
        <p:spPr>
          <a:xfrm>
            <a:off x="4142763" y="4706225"/>
            <a:ext cx="548081" cy="110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AFE888-1E2E-4651-8CD0-F671042F0C64}"/>
              </a:ext>
            </a:extLst>
          </p:cNvPr>
          <p:cNvSpPr/>
          <p:nvPr/>
        </p:nvSpPr>
        <p:spPr>
          <a:xfrm>
            <a:off x="10147883" y="746620"/>
            <a:ext cx="724249" cy="109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44EA3-CA76-46C2-B250-1EC78C461DF6}"/>
              </a:ext>
            </a:extLst>
          </p:cNvPr>
          <p:cNvSpPr txBox="1"/>
          <p:nvPr/>
        </p:nvSpPr>
        <p:spPr>
          <a:xfrm>
            <a:off x="4690844" y="3028890"/>
            <a:ext cx="14065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1. </a:t>
            </a:r>
            <a:r>
              <a:rPr lang="en-US" sz="1400" dirty="0"/>
              <a:t>Verify Information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8B34711-568F-4CE1-88BA-73BFDDE2ACD2}"/>
              </a:ext>
            </a:extLst>
          </p:cNvPr>
          <p:cNvCxnSpPr>
            <a:cxnSpLocks/>
          </p:cNvCxnSpPr>
          <p:nvPr/>
        </p:nvCxnSpPr>
        <p:spPr>
          <a:xfrm flipH="1">
            <a:off x="4790114" y="3482566"/>
            <a:ext cx="233494" cy="94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79CA31E-0B7C-42BF-AC38-B2822FF6F7A1}"/>
              </a:ext>
            </a:extLst>
          </p:cNvPr>
          <p:cNvSpPr txBox="1"/>
          <p:nvPr/>
        </p:nvSpPr>
        <p:spPr>
          <a:xfrm>
            <a:off x="4524462" y="4290039"/>
            <a:ext cx="14065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2. </a:t>
            </a:r>
            <a:r>
              <a:rPr lang="en-US" sz="1400" dirty="0"/>
              <a:t>Verify Information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5AEA76-BE1B-440B-938B-E27DCF37AE09}"/>
              </a:ext>
            </a:extLst>
          </p:cNvPr>
          <p:cNvCxnSpPr>
            <a:cxnSpLocks/>
          </p:cNvCxnSpPr>
          <p:nvPr/>
        </p:nvCxnSpPr>
        <p:spPr>
          <a:xfrm flipH="1">
            <a:off x="4698534" y="4722172"/>
            <a:ext cx="233494" cy="94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63EFA6F-BBC2-40F6-940B-6D3E976143C9}"/>
              </a:ext>
            </a:extLst>
          </p:cNvPr>
          <p:cNvSpPr txBox="1"/>
          <p:nvPr/>
        </p:nvSpPr>
        <p:spPr>
          <a:xfrm>
            <a:off x="6757331" y="4144787"/>
            <a:ext cx="14065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3. </a:t>
            </a:r>
            <a:r>
              <a:rPr lang="en-US" sz="1400" dirty="0"/>
              <a:t>Set up a new account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E1D697-8EC4-4229-B8FE-F71C6001A2F8}"/>
              </a:ext>
            </a:extLst>
          </p:cNvPr>
          <p:cNvSpPr txBox="1"/>
          <p:nvPr/>
        </p:nvSpPr>
        <p:spPr>
          <a:xfrm>
            <a:off x="9367707" y="4167782"/>
            <a:ext cx="14065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4. </a:t>
            </a:r>
            <a:r>
              <a:rPr lang="en-US" sz="1400" dirty="0"/>
              <a:t>Need to make any edits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ADBCE6-B699-4828-93CE-F5D77430A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4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9"/>
    </mc:Choice>
    <mc:Fallback xmlns="">
      <p:transition spd="slow" advTm="3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57A12-F0DA-4879-9CA4-52B5FB61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14856-C2DB-4F2D-AFA2-433C485D6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97" y="1963023"/>
            <a:ext cx="10867064" cy="32529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	    </a:t>
            </a:r>
            <a:r>
              <a:rPr lang="en-US" u="sng" dirty="0"/>
              <a:t>Bursar’s office</a:t>
            </a:r>
            <a:r>
              <a:rPr lang="en-US" dirty="0"/>
              <a:t>				        </a:t>
            </a:r>
            <a:r>
              <a:rPr lang="en-US" u="sng" dirty="0"/>
              <a:t>Cashier’s office </a:t>
            </a:r>
          </a:p>
          <a:p>
            <a:pPr marL="0" indent="0">
              <a:buNone/>
            </a:pPr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000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Mickey Corbett | Bursar					        Terrie </a:t>
            </a:r>
            <a:r>
              <a:rPr lang="en-US" sz="1000" dirty="0" err="1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salas</a:t>
            </a:r>
            <a:r>
              <a:rPr lang="en-US" sz="1000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| head cashier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	 432-837-8056						         432-837-8253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	</a:t>
            </a:r>
            <a:r>
              <a:rPr lang="en-US" sz="1000" u="sng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mcorbett@sulross.edu</a:t>
            </a:r>
            <a:r>
              <a:rPr lang="en-US" sz="1000" dirty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					         </a:t>
            </a:r>
            <a:r>
              <a:rPr lang="en-US" sz="1000" u="sng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Cashiers@SulRoss.edu</a:t>
            </a:r>
            <a:endParaRPr lang="en-US" sz="1050" u="sng" dirty="0">
              <a:solidFill>
                <a:srgbClr val="C0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	Valeria Contreras- </a:t>
            </a:r>
            <a:r>
              <a:rPr lang="en-US" sz="1000" dirty="0" err="1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ar</a:t>
            </a:r>
            <a:r>
              <a:rPr lang="en-US" sz="1000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coordinator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	 432-837-8007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	</a:t>
            </a:r>
            <a:r>
              <a:rPr lang="en-US" sz="1000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Valeria.contreras@sulross.edu</a:t>
            </a:r>
            <a:endParaRPr lang="en-US" sz="1000" dirty="0">
              <a:solidFill>
                <a:srgbClr val="C0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000" dirty="0">
              <a:solidFill>
                <a:srgbClr val="C0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C0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collections-alp@sulross.edu</a:t>
            </a:r>
          </a:p>
        </p:txBody>
      </p:sp>
      <p:pic>
        <p:nvPicPr>
          <p:cNvPr id="7" name="Graphic 6" descr="Telephone">
            <a:extLst>
              <a:ext uri="{FF2B5EF4-FFF2-40B4-BE49-F238E27FC236}">
                <a16:creationId xmlns:a16="http://schemas.microsoft.com/office/drawing/2014/main" id="{9BD35A8E-3353-43AC-A997-A7714F0FE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2113" y="2782962"/>
            <a:ext cx="192938" cy="192938"/>
          </a:xfrm>
          <a:prstGeom prst="rect">
            <a:avLst/>
          </a:prstGeom>
        </p:spPr>
      </p:pic>
      <p:pic>
        <p:nvPicPr>
          <p:cNvPr id="10" name="Graphic 9" descr="Email">
            <a:extLst>
              <a:ext uri="{FF2B5EF4-FFF2-40B4-BE49-F238E27FC236}">
                <a16:creationId xmlns:a16="http://schemas.microsoft.com/office/drawing/2014/main" id="{3EAF384F-9FE4-434F-B4DD-C3016A05BC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96567" y="3102807"/>
            <a:ext cx="204276" cy="173733"/>
          </a:xfrm>
          <a:prstGeom prst="rect">
            <a:avLst/>
          </a:prstGeom>
        </p:spPr>
      </p:pic>
      <p:pic>
        <p:nvPicPr>
          <p:cNvPr id="14" name="Graphic 13" descr="Briefcase">
            <a:extLst>
              <a:ext uri="{FF2B5EF4-FFF2-40B4-BE49-F238E27FC236}">
                <a16:creationId xmlns:a16="http://schemas.microsoft.com/office/drawing/2014/main" id="{D9C676E0-46F0-4CE5-928E-01E7C4681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80360" y="2526980"/>
            <a:ext cx="185603" cy="185603"/>
          </a:xfrm>
          <a:prstGeom prst="rect">
            <a:avLst/>
          </a:prstGeom>
        </p:spPr>
      </p:pic>
      <p:pic>
        <p:nvPicPr>
          <p:cNvPr id="17" name="Graphic 16" descr="Briefcase">
            <a:extLst>
              <a:ext uri="{FF2B5EF4-FFF2-40B4-BE49-F238E27FC236}">
                <a16:creationId xmlns:a16="http://schemas.microsoft.com/office/drawing/2014/main" id="{A18253A6-96CF-4AF7-970E-ABE5FAF1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57943" y="3656211"/>
            <a:ext cx="185603" cy="185603"/>
          </a:xfrm>
          <a:prstGeom prst="rect">
            <a:avLst/>
          </a:prstGeom>
        </p:spPr>
      </p:pic>
      <p:pic>
        <p:nvPicPr>
          <p:cNvPr id="18" name="Graphic 17" descr="Telephone">
            <a:extLst>
              <a:ext uri="{FF2B5EF4-FFF2-40B4-BE49-F238E27FC236}">
                <a16:creationId xmlns:a16="http://schemas.microsoft.com/office/drawing/2014/main" id="{59AC09B7-86C3-48FE-B3CC-BD1F21098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7943" y="3945723"/>
            <a:ext cx="192938" cy="192938"/>
          </a:xfrm>
          <a:prstGeom prst="rect">
            <a:avLst/>
          </a:prstGeom>
        </p:spPr>
      </p:pic>
      <p:pic>
        <p:nvPicPr>
          <p:cNvPr id="19" name="Graphic 18" descr="Email">
            <a:extLst>
              <a:ext uri="{FF2B5EF4-FFF2-40B4-BE49-F238E27FC236}">
                <a16:creationId xmlns:a16="http://schemas.microsoft.com/office/drawing/2014/main" id="{4C2F9FA0-C62F-410C-A4B6-826CBBB940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0021" y="4242570"/>
            <a:ext cx="204276" cy="173733"/>
          </a:xfrm>
          <a:prstGeom prst="rect">
            <a:avLst/>
          </a:prstGeom>
        </p:spPr>
      </p:pic>
      <p:pic>
        <p:nvPicPr>
          <p:cNvPr id="20" name="Graphic 19" descr="Briefcase">
            <a:extLst>
              <a:ext uri="{FF2B5EF4-FFF2-40B4-BE49-F238E27FC236}">
                <a16:creationId xmlns:a16="http://schemas.microsoft.com/office/drawing/2014/main" id="{B5B420C6-8198-40E5-821E-522F4A8133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9270" y="2516427"/>
            <a:ext cx="185603" cy="185603"/>
          </a:xfrm>
          <a:prstGeom prst="rect">
            <a:avLst/>
          </a:prstGeom>
        </p:spPr>
      </p:pic>
      <p:pic>
        <p:nvPicPr>
          <p:cNvPr id="21" name="Graphic 20" descr="Telephone">
            <a:extLst>
              <a:ext uri="{FF2B5EF4-FFF2-40B4-BE49-F238E27FC236}">
                <a16:creationId xmlns:a16="http://schemas.microsoft.com/office/drawing/2014/main" id="{329C3535-D5EB-445C-ADC5-35E954135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9270" y="2776580"/>
            <a:ext cx="192938" cy="192938"/>
          </a:xfrm>
          <a:prstGeom prst="rect">
            <a:avLst/>
          </a:prstGeom>
        </p:spPr>
      </p:pic>
      <p:pic>
        <p:nvPicPr>
          <p:cNvPr id="22" name="Graphic 21" descr="Email">
            <a:extLst>
              <a:ext uri="{FF2B5EF4-FFF2-40B4-BE49-F238E27FC236}">
                <a16:creationId xmlns:a16="http://schemas.microsoft.com/office/drawing/2014/main" id="{6C868294-FC00-49C5-9303-3CFE720D3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9270" y="3102807"/>
            <a:ext cx="204276" cy="173733"/>
          </a:xfrm>
          <a:prstGeom prst="rect">
            <a:avLst/>
          </a:prstGeom>
        </p:spPr>
      </p:pic>
      <p:pic>
        <p:nvPicPr>
          <p:cNvPr id="23" name="Graphic 22" descr="Email">
            <a:extLst>
              <a:ext uri="{FF2B5EF4-FFF2-40B4-BE49-F238E27FC236}">
                <a16:creationId xmlns:a16="http://schemas.microsoft.com/office/drawing/2014/main" id="{4EB1F88A-9FF1-4F66-8C0D-C66FB40444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371" y="4813331"/>
            <a:ext cx="204276" cy="1737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384D47-5A99-4DDA-88A1-AF3D81932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3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4"/>
    </mc:Choice>
    <mc:Fallback>
      <p:transition spd="slow" advTm="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C8149-C44E-4876-ABCB-2E4BE59EC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89" y="934895"/>
            <a:ext cx="9873842" cy="5141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A6A2E1-BE60-47DC-B5EF-118731C69F3F}"/>
              </a:ext>
            </a:extLst>
          </p:cNvPr>
          <p:cNvSpPr/>
          <p:nvPr/>
        </p:nvSpPr>
        <p:spPr>
          <a:xfrm>
            <a:off x="9169165" y="1132513"/>
            <a:ext cx="535498" cy="2852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DB2E36D-FCD8-48E6-A0C3-A79B343DB12B}"/>
              </a:ext>
            </a:extLst>
          </p:cNvPr>
          <p:cNvCxnSpPr>
            <a:cxnSpLocks/>
          </p:cNvCxnSpPr>
          <p:nvPr/>
        </p:nvCxnSpPr>
        <p:spPr>
          <a:xfrm>
            <a:off x="8836402" y="1005723"/>
            <a:ext cx="332763" cy="126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8AC018A-37EC-47D6-9841-96301DD1D99A}"/>
              </a:ext>
            </a:extLst>
          </p:cNvPr>
          <p:cNvSpPr txBox="1"/>
          <p:nvPr/>
        </p:nvSpPr>
        <p:spPr>
          <a:xfrm>
            <a:off x="1226190" y="55295"/>
            <a:ext cx="8565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Access the </a:t>
            </a:r>
            <a:r>
              <a:rPr lang="en-US" sz="3200" dirty="0" err="1"/>
              <a:t>Bill+Payment</a:t>
            </a:r>
            <a:r>
              <a:rPr lang="en-US" sz="3200" dirty="0"/>
              <a:t> Account Suite through </a:t>
            </a:r>
            <a:r>
              <a:rPr lang="en-US" sz="3200" dirty="0" err="1"/>
              <a:t>mySRSU</a:t>
            </a:r>
            <a:r>
              <a:rPr lang="en-US" sz="3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227BFB-C386-4DD3-998E-20D69A25EEEF}"/>
              </a:ext>
            </a:extLst>
          </p:cNvPr>
          <p:cNvSpPr txBox="1"/>
          <p:nvPr/>
        </p:nvSpPr>
        <p:spPr>
          <a:xfrm>
            <a:off x="10106551" y="1932751"/>
            <a:ext cx="14716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1. </a:t>
            </a:r>
            <a:r>
              <a:rPr lang="en-US" sz="1600" dirty="0"/>
              <a:t>Search Engine: Type sulross.edu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>
                <a:solidFill>
                  <a:srgbClr val="C00000"/>
                </a:solidFill>
              </a:rPr>
              <a:t>2. </a:t>
            </a:r>
            <a:r>
              <a:rPr lang="en-US" sz="1600" dirty="0"/>
              <a:t>Then click on the top right corner under “</a:t>
            </a:r>
            <a:r>
              <a:rPr lang="en-US" sz="1600" dirty="0" err="1"/>
              <a:t>mySRSU</a:t>
            </a:r>
            <a:r>
              <a:rPr lang="en-US" sz="1600" dirty="0"/>
              <a:t>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F99566-3192-40BE-8F29-DABE8DAB9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1"/>
    </mc:Choice>
    <mc:Fallback xmlns="">
      <p:transition spd="slow" advTm="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6F0A6A-F62A-4AB7-9311-A0EF2EA0D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6" r="2225"/>
          <a:stretch/>
        </p:blipFill>
        <p:spPr>
          <a:xfrm>
            <a:off x="265747" y="1088748"/>
            <a:ext cx="11026534" cy="4680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0ECBA76-3843-478A-A106-1B6B9C96A83F}"/>
              </a:ext>
            </a:extLst>
          </p:cNvPr>
          <p:cNvSpPr/>
          <p:nvPr/>
        </p:nvSpPr>
        <p:spPr>
          <a:xfrm>
            <a:off x="998291" y="3531767"/>
            <a:ext cx="1249959" cy="3439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0E1347-1332-400C-9B96-F44669E4D461}"/>
              </a:ext>
            </a:extLst>
          </p:cNvPr>
          <p:cNvCxnSpPr>
            <a:cxnSpLocks/>
          </p:cNvCxnSpPr>
          <p:nvPr/>
        </p:nvCxnSpPr>
        <p:spPr>
          <a:xfrm flipH="1">
            <a:off x="2227277" y="3412223"/>
            <a:ext cx="511729" cy="23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48AA451-6993-4573-8CF9-F0BD2F1ED859}"/>
              </a:ext>
            </a:extLst>
          </p:cNvPr>
          <p:cNvSpPr/>
          <p:nvPr/>
        </p:nvSpPr>
        <p:spPr>
          <a:xfrm>
            <a:off x="10679185" y="1426128"/>
            <a:ext cx="253068" cy="100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2915E-8D2C-4A3B-9ABD-F4E820B704A8}"/>
              </a:ext>
            </a:extLst>
          </p:cNvPr>
          <p:cNvSpPr txBox="1"/>
          <p:nvPr/>
        </p:nvSpPr>
        <p:spPr>
          <a:xfrm>
            <a:off x="1689308" y="451704"/>
            <a:ext cx="8565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Click on “Student Dashboard”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48995C-AF71-453D-B4A4-5B08C7F9E6E0}"/>
              </a:ext>
            </a:extLst>
          </p:cNvPr>
          <p:cNvSpPr txBox="1"/>
          <p:nvPr/>
        </p:nvSpPr>
        <p:spPr>
          <a:xfrm>
            <a:off x="10620462" y="1399518"/>
            <a:ext cx="70937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b="1" dirty="0"/>
              <a:t>New Lobo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3ACC6B-9B63-4B37-977A-E30F964C1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3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6"/>
    </mc:Choice>
    <mc:Fallback xmlns="">
      <p:transition spd="slow" advTm="12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CE2A57-009B-4BFD-9B5D-145900577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2" y="771784"/>
            <a:ext cx="10871867" cy="4840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262FB1-D3D2-4756-A7F3-9D5CC3D7433E}"/>
              </a:ext>
            </a:extLst>
          </p:cNvPr>
          <p:cNvSpPr/>
          <p:nvPr/>
        </p:nvSpPr>
        <p:spPr>
          <a:xfrm>
            <a:off x="3273104" y="2256639"/>
            <a:ext cx="644554" cy="100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C98493-AC86-4116-BC09-EDF50D42CB51}"/>
              </a:ext>
            </a:extLst>
          </p:cNvPr>
          <p:cNvSpPr/>
          <p:nvPr/>
        </p:nvSpPr>
        <p:spPr>
          <a:xfrm>
            <a:off x="10472256" y="889233"/>
            <a:ext cx="466988" cy="117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5611EE-FFFA-40DB-9CE1-D8B7C5ABEDBA}"/>
              </a:ext>
            </a:extLst>
          </p:cNvPr>
          <p:cNvSpPr/>
          <p:nvPr/>
        </p:nvSpPr>
        <p:spPr>
          <a:xfrm>
            <a:off x="2869035" y="3303165"/>
            <a:ext cx="1702966" cy="2516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F04E1-C05C-4BCD-BD56-0CE3BA2F32D9}"/>
              </a:ext>
            </a:extLst>
          </p:cNvPr>
          <p:cNvSpPr txBox="1"/>
          <p:nvPr/>
        </p:nvSpPr>
        <p:spPr>
          <a:xfrm>
            <a:off x="5629012" y="1602668"/>
            <a:ext cx="4687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Click on “Student Account Suite (</a:t>
            </a:r>
            <a:r>
              <a:rPr lang="en-US" sz="3200" dirty="0" err="1"/>
              <a:t>Bill+Payment</a:t>
            </a:r>
            <a:r>
              <a:rPr lang="en-US" sz="3200" dirty="0"/>
              <a:t>)”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E8E8CD-17CD-4E65-AEFE-43C553555618}"/>
              </a:ext>
            </a:extLst>
          </p:cNvPr>
          <p:cNvSpPr txBox="1"/>
          <p:nvPr/>
        </p:nvSpPr>
        <p:spPr>
          <a:xfrm>
            <a:off x="3273104" y="2191557"/>
            <a:ext cx="756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New Lobo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B86B1B-5A28-4BA5-B88C-3C7ACDBC4532}"/>
              </a:ext>
            </a:extLst>
          </p:cNvPr>
          <p:cNvSpPr txBox="1"/>
          <p:nvPr/>
        </p:nvSpPr>
        <p:spPr>
          <a:xfrm>
            <a:off x="10441495" y="847927"/>
            <a:ext cx="556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New Lobo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2594D0-73EE-4F42-9F94-0016E6633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3"/>
    </mc:Choice>
    <mc:Fallback xmlns="">
      <p:transition spd="slow" advTm="9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FC411D-A8E5-4EF0-A3FA-DF5356F7F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7073" y="855677"/>
            <a:ext cx="10255732" cy="5385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BB48FA-2D80-4E30-8D3C-BAEDA35F9142}"/>
              </a:ext>
            </a:extLst>
          </p:cNvPr>
          <p:cNvSpPr txBox="1"/>
          <p:nvPr/>
        </p:nvSpPr>
        <p:spPr>
          <a:xfrm>
            <a:off x="5343787" y="1991821"/>
            <a:ext cx="4687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Type in your credentials </a:t>
            </a:r>
          </a:p>
          <a:p>
            <a:pPr algn="ctr"/>
            <a:r>
              <a:rPr lang="en-US" sz="3200" dirty="0"/>
              <a:t>“Username”&amp; “Password”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1FEC52-C7B1-489A-B5AE-306BD5174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5"/>
    </mc:Choice>
    <mc:Fallback xmlns="">
      <p:transition spd="slow" advTm="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EBC49-66B0-434C-BA2C-3E06ABB74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41" y="960416"/>
            <a:ext cx="10160349" cy="4676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E4ECBA4-42D7-4CC6-930E-0E7B65F549F2}"/>
              </a:ext>
            </a:extLst>
          </p:cNvPr>
          <p:cNvSpPr/>
          <p:nvPr/>
        </p:nvSpPr>
        <p:spPr>
          <a:xfrm>
            <a:off x="470541" y="5243119"/>
            <a:ext cx="1878376" cy="3942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0D67CD-429D-4DDA-A4C7-E8BF6A6F88A4}"/>
              </a:ext>
            </a:extLst>
          </p:cNvPr>
          <p:cNvCxnSpPr>
            <a:cxnSpLocks/>
          </p:cNvCxnSpPr>
          <p:nvPr/>
        </p:nvCxnSpPr>
        <p:spPr>
          <a:xfrm flipH="1">
            <a:off x="2373412" y="5262181"/>
            <a:ext cx="822120" cy="115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3C3CAD5-33A3-41AE-B0B7-67F4BE3489DE}"/>
              </a:ext>
            </a:extLst>
          </p:cNvPr>
          <p:cNvSpPr txBox="1"/>
          <p:nvPr/>
        </p:nvSpPr>
        <p:spPr>
          <a:xfrm>
            <a:off x="1813420" y="303850"/>
            <a:ext cx="8565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Click on button “Continue to the Student Account Suite”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ED8B9C-2833-461C-AE37-06AC9C304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2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6"/>
    </mc:Choice>
    <mc:Fallback xmlns="">
      <p:transition spd="slow" advTm="8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B6C55-3E26-46C9-822F-4A5058420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50" y="1151646"/>
            <a:ext cx="11024732" cy="5077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2A8B9C5-692D-43E5-B1DA-DB20D8AB2F1A}"/>
              </a:ext>
            </a:extLst>
          </p:cNvPr>
          <p:cNvSpPr/>
          <p:nvPr/>
        </p:nvSpPr>
        <p:spPr>
          <a:xfrm>
            <a:off x="6560190" y="2063691"/>
            <a:ext cx="989902" cy="4446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5F9E70-CC28-4CB0-8A4E-4CEA50D3F249}"/>
              </a:ext>
            </a:extLst>
          </p:cNvPr>
          <p:cNvSpPr/>
          <p:nvPr/>
        </p:nvSpPr>
        <p:spPr>
          <a:xfrm>
            <a:off x="9883629" y="1317071"/>
            <a:ext cx="745222" cy="83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CF352-5F78-46F4-B001-0F51730AD143}"/>
              </a:ext>
            </a:extLst>
          </p:cNvPr>
          <p:cNvSpPr txBox="1"/>
          <p:nvPr/>
        </p:nvSpPr>
        <p:spPr>
          <a:xfrm>
            <a:off x="1496636" y="403236"/>
            <a:ext cx="8565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Click on “Refund Account Setup”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BEB33E2-0507-4195-A0C0-0B12CA671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3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54"/>
    </mc:Choice>
    <mc:Fallback>
      <p:transition spd="slow" advTm="5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7FF98-0A41-489C-9707-585B0EB1C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070" y="577738"/>
            <a:ext cx="10246050" cy="5069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9858B19-6450-419F-8FF6-17E6345E9B42}"/>
              </a:ext>
            </a:extLst>
          </p:cNvPr>
          <p:cNvSpPr/>
          <p:nvPr/>
        </p:nvSpPr>
        <p:spPr>
          <a:xfrm>
            <a:off x="8019875" y="2701255"/>
            <a:ext cx="1359017" cy="4110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3FF453-7938-40F5-8689-64C5B1B52873}"/>
              </a:ext>
            </a:extLst>
          </p:cNvPr>
          <p:cNvCxnSpPr>
            <a:cxnSpLocks/>
          </p:cNvCxnSpPr>
          <p:nvPr/>
        </p:nvCxnSpPr>
        <p:spPr>
          <a:xfrm flipH="1">
            <a:off x="9251928" y="2583809"/>
            <a:ext cx="351208" cy="167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E609824-EF9E-480F-8130-8A7740AB128E}"/>
              </a:ext>
            </a:extLst>
          </p:cNvPr>
          <p:cNvSpPr/>
          <p:nvPr/>
        </p:nvSpPr>
        <p:spPr>
          <a:xfrm>
            <a:off x="10059796" y="738231"/>
            <a:ext cx="745223" cy="104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1BF52A-12D5-4857-84F8-F5EA685FE7CB}"/>
              </a:ext>
            </a:extLst>
          </p:cNvPr>
          <p:cNvSpPr txBox="1"/>
          <p:nvPr/>
        </p:nvSpPr>
        <p:spPr>
          <a:xfrm>
            <a:off x="9251928" y="1778466"/>
            <a:ext cx="16002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1. </a:t>
            </a:r>
            <a:r>
              <a:rPr lang="en-US" sz="1400" dirty="0"/>
              <a:t>After Reviewing click “Enroll in Two-Step  Verification.”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EE7148-1D8F-45B9-9DE8-8675548C3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4C2AB7-48B4-47CD-80E7-352D19032E4E}"/>
              </a:ext>
            </a:extLst>
          </p:cNvPr>
          <p:cNvSpPr/>
          <p:nvPr/>
        </p:nvSpPr>
        <p:spPr>
          <a:xfrm>
            <a:off x="4212670" y="4781724"/>
            <a:ext cx="812335" cy="75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9"/>
    </mc:Choice>
    <mc:Fallback xmlns="">
      <p:transition spd="slow" advTm="17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3E3F71-39E9-4639-BC65-DCE87795C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8" y="755009"/>
            <a:ext cx="10962757" cy="4001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625E5DAE-45F3-45B9-AEE4-E23315326618}"/>
              </a:ext>
            </a:extLst>
          </p:cNvPr>
          <p:cNvSpPr/>
          <p:nvPr/>
        </p:nvSpPr>
        <p:spPr>
          <a:xfrm>
            <a:off x="2625753" y="2869035"/>
            <a:ext cx="226504" cy="3523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AE784C-BAD0-40C2-B2FE-2FC0A1B54755}"/>
              </a:ext>
            </a:extLst>
          </p:cNvPr>
          <p:cNvSpPr/>
          <p:nvPr/>
        </p:nvSpPr>
        <p:spPr>
          <a:xfrm>
            <a:off x="10319856" y="838899"/>
            <a:ext cx="736834" cy="83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648A50-76C1-4546-918E-77E707E3318F}"/>
              </a:ext>
            </a:extLst>
          </p:cNvPr>
          <p:cNvSpPr txBox="1"/>
          <p:nvPr/>
        </p:nvSpPr>
        <p:spPr>
          <a:xfrm>
            <a:off x="1138768" y="2567009"/>
            <a:ext cx="16002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1. </a:t>
            </a:r>
            <a:r>
              <a:rPr lang="en-US" sz="1400" dirty="0"/>
              <a:t>Chose your preferred payment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BF288F-8CBB-47FC-AFD5-6E8F3A1AC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6"/>
    </mc:Choice>
    <mc:Fallback xmlns="">
      <p:transition spd="slow" advTm="17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1959</TotalTime>
  <Words>258</Words>
  <Application>Microsoft Office PowerPoint</Application>
  <PresentationFormat>Widescreen</PresentationFormat>
  <Paragraphs>53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Bahnschrift</vt:lpstr>
      <vt:lpstr>Impact</vt:lpstr>
      <vt:lpstr>Main Event</vt:lpstr>
      <vt:lpstr>How to set up Refund-DIRECT DEPOSIT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set up DIRECT DEPOSIT?</dc:title>
  <dc:creator>Contreras, Valeria</dc:creator>
  <cp:lastModifiedBy>Contreras, Valeria</cp:lastModifiedBy>
  <cp:revision>16</cp:revision>
  <dcterms:created xsi:type="dcterms:W3CDTF">2024-05-22T14:04:15Z</dcterms:created>
  <dcterms:modified xsi:type="dcterms:W3CDTF">2024-05-30T22:11:51Z</dcterms:modified>
</cp:coreProperties>
</file>